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0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39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85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28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54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04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3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041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7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2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9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319CE-B497-5944-BE10-34C4A95F6354}" type="datetimeFigureOut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CDDC3-2808-A544-AD7A-D9DD86C99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113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/>
          <p:nvPr/>
        </p:nvSpPr>
        <p:spPr>
          <a:xfrm>
            <a:off x="2006600" y="2171700"/>
            <a:ext cx="6518404" cy="912891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tabLst>
                <a:tab pos="2311400" algn="l"/>
              </a:tabLst>
              <a:defRPr/>
            </a:pPr>
            <a:r>
              <a:rPr lang="en-CA" sz="3010" b="1" dirty="0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E-</a:t>
            </a:r>
            <a:r>
              <a:rPr lang="en-CA" sz="2410" b="1" dirty="0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BUSINESS STRATEGY AND </a:t>
            </a:r>
            <a:r>
              <a:rPr lang="en-CA" sz="2410" b="1" dirty="0" smtClean="0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MODELS</a:t>
            </a:r>
            <a:endParaRPr lang="en-CA" sz="3010" b="1" dirty="0">
              <a:solidFill>
                <a:srgbClr val="565F6C"/>
              </a:solidFill>
              <a:latin typeface="Century Schoolbook Bold"/>
              <a:ea typeface="+mn-ea"/>
              <a:cs typeface="Century Schoolbook Bold"/>
            </a:endParaRPr>
          </a:p>
          <a:p>
            <a:pPr eaLnBrk="1" fontAlgn="auto" hangingPunct="1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533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940976" y="3601453"/>
            <a:ext cx="3541447" cy="53283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10" b="1" dirty="0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Policy </a:t>
            </a:r>
            <a:r>
              <a:rPr lang="en-CA" sz="1810" b="1" dirty="0" smtClean="0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Issues and  E-Business</a:t>
            </a:r>
            <a:endParaRPr lang="en-CA" sz="1810" b="1" dirty="0">
              <a:solidFill>
                <a:srgbClr val="565F6C"/>
              </a:solidFill>
              <a:latin typeface="Century Schoolbook Bold"/>
              <a:ea typeface="+mn-ea"/>
              <a:cs typeface="Century Schoolbook Bold"/>
            </a:endParaRP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8117" name="TextBox 5"/>
          <p:cNvSpPr txBox="1">
            <a:spLocks noChangeArrowheads="1"/>
          </p:cNvSpPr>
          <p:nvPr/>
        </p:nvSpPr>
        <p:spPr bwMode="auto">
          <a:xfrm>
            <a:off x="2544679" y="4508500"/>
            <a:ext cx="5308921" cy="267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038"/>
              </a:lnSpc>
            </a:pPr>
            <a:r>
              <a:rPr lang="en-CA" sz="900" dirty="0" err="1" smtClean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Dr</a:t>
            </a:r>
            <a:r>
              <a:rPr lang="en-CA" sz="900" dirty="0" smtClean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  </a:t>
            </a:r>
            <a:r>
              <a:rPr lang="en-CA" sz="900" dirty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Collins  C. </a:t>
            </a:r>
            <a:r>
              <a:rPr lang="en-CA" sz="900" dirty="0" smtClean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Kachaka  DBA (Cyber Security), </a:t>
            </a:r>
            <a:r>
              <a:rPr lang="en-CA" sz="900" dirty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BSc, MSc,  CCNA, CWNA, MCP,  CEH, CHFI, </a:t>
            </a:r>
            <a:r>
              <a:rPr lang="en-CA" sz="900" dirty="0" smtClean="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ITIL</a:t>
            </a:r>
            <a:endParaRPr lang="en-CA" sz="900" dirty="0">
              <a:solidFill>
                <a:srgbClr val="565F6C"/>
              </a:solidFill>
              <a:latin typeface="Century Schoolbook" charset="0"/>
            </a:endParaRPr>
          </a:p>
          <a:p>
            <a:pPr eaLnBrk="1" hangingPunct="1">
              <a:lnSpc>
                <a:spcPts val="1038"/>
              </a:lnSpc>
            </a:pPr>
            <a:endParaRPr lang="en-CA" sz="9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218121" name="TextBox 10"/>
          <p:cNvSpPr txBox="1">
            <a:spLocks noChangeArrowheads="1"/>
          </p:cNvSpPr>
          <p:nvPr/>
        </p:nvSpPr>
        <p:spPr bwMode="auto">
          <a:xfrm>
            <a:off x="4559300" y="5816600"/>
            <a:ext cx="1585913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038"/>
              </a:lnSpc>
            </a:pPr>
            <a:r>
              <a:rPr lang="en-CA" sz="90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Email :  collinschi@gmail.com</a:t>
            </a:r>
            <a:endParaRPr lang="en-CA" sz="9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218122" name="Picture 10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934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1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2"/>
          <p:cNvSpPr txBox="1"/>
          <p:nvPr/>
        </p:nvSpPr>
        <p:spPr>
          <a:xfrm>
            <a:off x="558800" y="342900"/>
            <a:ext cx="85852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C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ONTENT BLOCKING</a:t>
            </a:r>
          </a:p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37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12800" y="1143000"/>
            <a:ext cx="83312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31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In many contexts Internet may run into conflict with the</a:t>
            </a:r>
          </a:p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8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79500" y="1422400"/>
            <a:ext cx="8064500" cy="622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law is in the area of freedom of speech.  Freedom of speech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is enshrined in Article 19 of the United Nations Universal</a:t>
            </a: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79500" y="1943100"/>
            <a:ext cx="80645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9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Declaration of Human Rights:</a:t>
            </a:r>
          </a:p>
          <a:p>
            <a:pPr eaLnBrk="1" fontAlgn="auto" hangingPunct="1">
              <a:lnSpc>
                <a:spcPts val="206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9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286" name="TextBox 6"/>
          <p:cNvSpPr txBox="1">
            <a:spLocks noChangeArrowheads="1"/>
          </p:cNvSpPr>
          <p:nvPr/>
        </p:nvSpPr>
        <p:spPr bwMode="auto">
          <a:xfrm>
            <a:off x="1727200" y="2235200"/>
            <a:ext cx="7416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613"/>
              </a:lnSpc>
            </a:pPr>
            <a:r>
              <a:rPr lang="en-CA" sz="1400">
                <a:solidFill>
                  <a:srgbClr val="000000"/>
                </a:solidFill>
                <a:latin typeface="Century Schoolbook Bold Italic" charset="0"/>
                <a:cs typeface="Century Schoolbook Bold Italic" charset="0"/>
              </a:rPr>
              <a:t>“Everyone has the right to freedom of opinion and expression; this right</a:t>
            </a:r>
          </a:p>
          <a:p>
            <a:pPr eaLnBrk="1" hangingPunct="1">
              <a:lnSpc>
                <a:spcPts val="1613"/>
              </a:lnSpc>
            </a:pPr>
            <a:endParaRPr lang="en-CA" sz="14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225287" name="TextBox 7"/>
          <p:cNvSpPr txBox="1">
            <a:spLocks noChangeArrowheads="1"/>
          </p:cNvSpPr>
          <p:nvPr/>
        </p:nvSpPr>
        <p:spPr bwMode="auto">
          <a:xfrm>
            <a:off x="1727200" y="2438400"/>
            <a:ext cx="7416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550"/>
              </a:lnSpc>
            </a:pPr>
            <a:r>
              <a:rPr lang="en-CA" sz="1400">
                <a:solidFill>
                  <a:srgbClr val="000000"/>
                </a:solidFill>
                <a:latin typeface="Century Schoolbook Bold Italic" charset="0"/>
                <a:cs typeface="Century Schoolbook Bold Italic" charset="0"/>
              </a:rPr>
              <a:t>includes freedom to hold opinions without interference and to seek, receive</a:t>
            </a:r>
            <a:r>
              <a:rPr lang="en-CA" sz="14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400">
                <a:solidFill>
                  <a:srgbClr val="000000"/>
                </a:solidFill>
                <a:latin typeface="Times New Roman" charset="0"/>
              </a:rPr>
            </a:br>
            <a:r>
              <a:rPr lang="en-CA" sz="1400">
                <a:solidFill>
                  <a:srgbClr val="000000"/>
                </a:solidFill>
                <a:latin typeface="Century Schoolbook Bold Italic" charset="0"/>
                <a:cs typeface="Century Schoolbook Bold Italic" charset="0"/>
              </a:rPr>
              <a:t>and impart information and ideas through any media and regardless of</a:t>
            </a:r>
            <a:r>
              <a:rPr lang="en-CA" sz="14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400">
                <a:solidFill>
                  <a:srgbClr val="000000"/>
                </a:solidFill>
                <a:latin typeface="Times New Roman" charset="0"/>
              </a:rPr>
            </a:br>
            <a:r>
              <a:rPr lang="en-CA" sz="1400">
                <a:solidFill>
                  <a:srgbClr val="000000"/>
                </a:solidFill>
                <a:latin typeface="Century Schoolbook Bold Italic" charset="0"/>
                <a:cs typeface="Century Schoolbook Bold Italic" charset="0"/>
              </a:rPr>
              <a:t>frontiers.”</a:t>
            </a:r>
          </a:p>
          <a:p>
            <a:pPr eaLnBrk="1" hangingPunct="1">
              <a:lnSpc>
                <a:spcPts val="1550"/>
              </a:lnSpc>
            </a:pPr>
            <a:endParaRPr lang="en-CA" sz="14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812800" y="3175000"/>
            <a:ext cx="8331200" cy="622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1331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One of the drivers behind the conception and design of the</a:t>
            </a:r>
            <a:r>
              <a:rPr lang="en-CA" sz="189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Internet was to allow the free sharing of information and</a:t>
            </a: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9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79500" y="3695700"/>
            <a:ext cx="8064500" cy="622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one of the cherished uses of the Internet has been to act as a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public platform for free speech.</a:t>
            </a: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12800" y="4483100"/>
            <a:ext cx="8331200" cy="622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1331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Different countries have different view on what restrictions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should be applied to freedom of speech on the Internet.</a:t>
            </a:r>
          </a:p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181100" y="5067300"/>
            <a:ext cx="7962900" cy="495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120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The following are some common reasons and notable examples of</a:t>
            </a:r>
            <a: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restrictions on freedom of speech:</a:t>
            </a:r>
          </a:p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549400" y="5511800"/>
            <a:ext cx="7594600" cy="419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en-CA" sz="78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Child pornography, material harmful to children, excessively violent material,</a:t>
            </a:r>
            <a:r>
              <a:rPr lang="en-CA" sz="12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material that promote and instruct crime or violence (Most of the nations)</a:t>
            </a:r>
          </a:p>
          <a:p>
            <a:pPr eaLnBrk="1" fontAlgn="auto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293" name="TextBox 13"/>
          <p:cNvSpPr txBox="1">
            <a:spLocks noChangeArrowheads="1"/>
          </p:cNvSpPr>
          <p:nvPr/>
        </p:nvSpPr>
        <p:spPr bwMode="auto">
          <a:xfrm>
            <a:off x="1549400" y="5892800"/>
            <a:ext cx="7594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500"/>
              </a:lnSpc>
            </a:pPr>
            <a:r>
              <a:rPr lang="en-CA" sz="700">
                <a:solidFill>
                  <a:srgbClr val="FDC3AD"/>
                </a:solidFill>
                <a:latin typeface="Wingdings" charset="0"/>
                <a:cs typeface="Wingdings" charset="0"/>
              </a:rPr>
              <a:t></a:t>
            </a:r>
            <a:r>
              <a:rPr lang="en-CA" sz="13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Democracy and related content (China….Google search restrictions)</a:t>
            </a:r>
          </a:p>
          <a:p>
            <a:pPr eaLnBrk="1" hangingPunct="1">
              <a:lnSpc>
                <a:spcPts val="1500"/>
              </a:lnSpc>
            </a:pPr>
            <a:endParaRPr lang="en-CA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549400" y="6121400"/>
            <a:ext cx="75946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780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UAE  - Etisalat (ISP) blocks content that undermines local moral values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8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5295" name="Picture 15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305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305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2"/>
          <p:cNvSpPr txBox="1"/>
          <p:nvPr/>
        </p:nvSpPr>
        <p:spPr>
          <a:xfrm>
            <a:off x="558800" y="342900"/>
            <a:ext cx="85852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8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D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ATA PRIVACY</a:t>
            </a: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 &amp; 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PROTECTION</a:t>
            </a:r>
          </a:p>
          <a:p>
            <a:pPr eaLnBrk="1" fontAlgn="auto" hangingPunct="1">
              <a:lnSpc>
                <a:spcPts val="287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09600" y="1231900"/>
            <a:ext cx="8534400" cy="787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79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4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One of the most powerful applications of e-</a:t>
            </a:r>
            <a:r>
              <a:rPr lang="en-CA" sz="240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40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4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business technology is to collect and utilise</a:t>
            </a:r>
          </a:p>
          <a:p>
            <a:pPr eaLnBrk="1" fontAlgn="auto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0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76300" y="1892300"/>
            <a:ext cx="8267700" cy="457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5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4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information on customers.</a:t>
            </a:r>
          </a:p>
          <a:p>
            <a:pPr eaLnBrk="1" fontAlgn="auto" hangingPunct="1">
              <a:lnSpc>
                <a:spcPts val="25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66800" y="2552700"/>
            <a:ext cx="8077200" cy="495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However, this needs to be balanced against individuals' right to privacy</a:t>
            </a:r>
            <a: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and the right to know what information has been collected on them.</a:t>
            </a:r>
          </a:p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66800" y="3263900"/>
            <a:ext cx="8077200" cy="4953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Another area where businesses on the Internet may encounter legal</a:t>
            </a:r>
            <a: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restrictions is in the area of data privacy.</a:t>
            </a:r>
          </a:p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77900" y="3962400"/>
            <a:ext cx="8166100" cy="393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79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European Laws</a:t>
            </a:r>
          </a:p>
          <a:p>
            <a:pPr eaLnBrk="1" fontAlgn="auto" hangingPunct="1">
              <a:lnSpc>
                <a:spcPts val="24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07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66800" y="4610100"/>
            <a:ext cx="8077200" cy="558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22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7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European Convention on Human Rights conferred on individuals</a:t>
            </a:r>
            <a:r>
              <a:rPr lang="en-CA" sz="17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7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the right to protect personal information.</a:t>
            </a:r>
          </a:p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66800" y="5397500"/>
            <a:ext cx="80772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019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Several Member states of the European Union subsequently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9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257300" y="5638800"/>
            <a:ext cx="78867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8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passed legislation protecting the fundamental rights of</a:t>
            </a:r>
          </a:p>
          <a:p>
            <a:pPr eaLnBrk="1" fontAlgn="auto" hangingPunct="1">
              <a:lnSpc>
                <a:spcPts val="188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257300" y="5880100"/>
            <a:ext cx="78867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8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individuals and in particular their right to privacy from abuses</a:t>
            </a:r>
          </a:p>
          <a:p>
            <a:pPr eaLnBrk="1" fontAlgn="auto" hangingPunct="1">
              <a:lnSpc>
                <a:spcPts val="178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257300" y="6121400"/>
            <a:ext cx="78867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7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resulting from data processing (i.e. the collection, the use, the</a:t>
            </a:r>
          </a:p>
          <a:p>
            <a:pPr eaLnBrk="1" fontAlgn="auto" hangingPunct="1">
              <a:lnSpc>
                <a:spcPts val="17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0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257300" y="6337300"/>
            <a:ext cx="78867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storage, etc.).</a:t>
            </a:r>
          </a:p>
          <a:p>
            <a:pPr eaLnBrk="1" fontAlgn="auto" hangingPunct="1">
              <a:lnSpc>
                <a:spcPts val="186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7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6318" name="Picture 14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45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329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7330" name="TextBox 2"/>
          <p:cNvSpPr txBox="1">
            <a:spLocks noChangeArrowheads="1"/>
          </p:cNvSpPr>
          <p:nvPr/>
        </p:nvSpPr>
        <p:spPr bwMode="auto">
          <a:xfrm>
            <a:off x="558800" y="419100"/>
            <a:ext cx="85852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2813"/>
              </a:lnSpc>
            </a:pPr>
            <a:r>
              <a:rPr lang="en-CA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DATA PROTECTION</a:t>
            </a:r>
            <a:r>
              <a:rPr lang="en-CA" sz="300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 &amp; </a:t>
            </a:r>
            <a:r>
              <a:rPr lang="en-CA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PRIVACY CON</a:t>
            </a:r>
            <a:r>
              <a:rPr lang="en-CA" sz="300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‘</a:t>
            </a:r>
            <a:r>
              <a:rPr lang="en-CA" altLang="ja-JP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T</a:t>
            </a:r>
          </a:p>
          <a:p>
            <a:pPr eaLnBrk="1" hangingPunct="1">
              <a:lnSpc>
                <a:spcPts val="2813"/>
              </a:lnSpc>
            </a:pPr>
            <a:endParaRPr lang="en-CA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55600" y="1079500"/>
            <a:ext cx="8788400" cy="1473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  <a:tab pos="266700" algn="l"/>
                <a:tab pos="266700" algn="l"/>
                <a:tab pos="266700" algn="l"/>
              </a:tabLst>
              <a:defRPr/>
            </a:pPr>
            <a:r>
              <a:rPr lang="en-CA" sz="140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The Council of the European Union approved the EU Data</a:t>
            </a:r>
            <a: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Protection Directive(1995), which required Member States</a:t>
            </a:r>
            <a: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to enact laws within 3 years that impose strict obligations</a:t>
            </a:r>
            <a: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limiting the processing of personal data. The only reasons</a:t>
            </a:r>
            <a: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for which personal data may be processed include:</a:t>
            </a:r>
          </a:p>
          <a:p>
            <a:pPr eaLnBrk="1" fontAlgn="auto" hangingPunct="1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0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12800" y="2755900"/>
            <a:ext cx="8331200" cy="266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1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98" b="1">
                <a:solidFill>
                  <a:srgbClr val="DF752E"/>
                </a:solidFill>
                <a:latin typeface="Century Schoolbook Bold"/>
                <a:ea typeface="+mn-ea"/>
                <a:cs typeface="Century Schoolbook Bold"/>
              </a:rPr>
              <a:t>a)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The data subject has given his consent unambiguously</a:t>
            </a:r>
          </a:p>
          <a:p>
            <a:pPr eaLnBrk="1" fontAlgn="auto" hangingPunct="1">
              <a:lnSpc>
                <a:spcPts val="161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812800" y="3009900"/>
            <a:ext cx="8331200" cy="647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  <a:tab pos="342900" algn="l"/>
              </a:tabLst>
              <a:defRPr/>
            </a:pPr>
            <a:r>
              <a:rPr lang="en-CA" sz="1425" b="1">
                <a:solidFill>
                  <a:srgbClr val="DF752E"/>
                </a:solidFill>
                <a:latin typeface="Century Schoolbook Bold"/>
                <a:ea typeface="+mn-ea"/>
                <a:cs typeface="Century Schoolbook Bold"/>
              </a:rPr>
              <a:t>b)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Processing is necessary for the performance of a contract to which the data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subject is a party or in order to take steps at the request of the data subject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entering into a contract.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12800" y="3619500"/>
            <a:ext cx="8331200" cy="457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</a:tabLst>
              <a:defRPr/>
            </a:pPr>
            <a:r>
              <a:rPr lang="en-CA" sz="1425" b="1">
                <a:solidFill>
                  <a:srgbClr val="DF752E"/>
                </a:solidFill>
                <a:latin typeface="Century Schoolbook Bold"/>
                <a:ea typeface="+mn-ea"/>
                <a:cs typeface="Century Schoolbook Bold"/>
              </a:rPr>
              <a:t>c)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Processing is necessary for compliance with a legal obligation to which the</a:t>
            </a:r>
            <a:r>
              <a:rPr lang="en-CA" sz="140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controller is subject.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12800" y="4051300"/>
            <a:ext cx="8331200" cy="457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</a:tabLst>
              <a:defRPr/>
            </a:pPr>
            <a:r>
              <a:rPr lang="en-CA" sz="1425" b="1">
                <a:solidFill>
                  <a:srgbClr val="DF752E"/>
                </a:solidFill>
                <a:latin typeface="Century Schoolbook Bold"/>
                <a:ea typeface="+mn-ea"/>
                <a:cs typeface="Century Schoolbook Bold"/>
              </a:rPr>
              <a:t>d)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Processing is necessary in order to protect the vital interests of the data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subject.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812800" y="4483100"/>
            <a:ext cx="8331200" cy="647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  <a:tab pos="342900" algn="l"/>
              </a:tabLst>
              <a:defRPr/>
            </a:pPr>
            <a:r>
              <a:rPr lang="en-CA" sz="1425" b="1">
                <a:solidFill>
                  <a:srgbClr val="DF752E"/>
                </a:solidFill>
                <a:latin typeface="Century Schoolbook Bold"/>
                <a:ea typeface="+mn-ea"/>
                <a:cs typeface="Century Schoolbook Bold"/>
              </a:rPr>
              <a:t>e)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Processing is necessary for the performance of a task carried out in the public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interest or in the exercise of official authority vested in the controller or in a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third party to whom the data are disclosed or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812800" y="5092700"/>
            <a:ext cx="8331200" cy="457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</a:tabLst>
              <a:defRPr/>
            </a:pPr>
            <a:r>
              <a:rPr lang="en-CA" sz="1425" b="1">
                <a:solidFill>
                  <a:srgbClr val="DF752E"/>
                </a:solidFill>
                <a:latin typeface="Century Schoolbook Bold"/>
                <a:ea typeface="+mn-ea"/>
                <a:cs typeface="Century Schoolbook Bold"/>
              </a:rPr>
              <a:t>f)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Processing is necessary for the purposes of the legitimate interests pursued by</a:t>
            </a:r>
            <a:r>
              <a:rPr lang="en-CA" sz="140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the controller or by the third party or parties to whom the data are disclosed,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155700" y="5486400"/>
            <a:ext cx="7988300" cy="647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except where such interests are overridden by the interests or fundamental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rights and freedoms of the data subject which require protection under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Article 1 (1).</a:t>
            </a:r>
          </a:p>
          <a:p>
            <a:pPr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7339" name="Picture 11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4437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353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8354" name="TextBox 2"/>
          <p:cNvSpPr txBox="1">
            <a:spLocks noChangeArrowheads="1"/>
          </p:cNvSpPr>
          <p:nvPr/>
        </p:nvSpPr>
        <p:spPr bwMode="auto">
          <a:xfrm>
            <a:off x="558800" y="393700"/>
            <a:ext cx="85852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2813"/>
              </a:lnSpc>
            </a:pPr>
            <a:r>
              <a:rPr lang="en-CA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DATA PROTECTION</a:t>
            </a:r>
            <a:r>
              <a:rPr lang="en-CA" sz="300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 &amp; </a:t>
            </a:r>
            <a:r>
              <a:rPr lang="en-CA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PRIVACY CON</a:t>
            </a:r>
            <a:r>
              <a:rPr lang="en-CA" sz="3000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‘</a:t>
            </a:r>
            <a:r>
              <a:rPr lang="en-CA" altLang="ja-JP">
                <a:solidFill>
                  <a:srgbClr val="565F6C"/>
                </a:solidFill>
                <a:latin typeface="Century Schoolbook" charset="0"/>
                <a:cs typeface="Century Schoolbook" charset="0"/>
              </a:rPr>
              <a:t>T</a:t>
            </a:r>
          </a:p>
          <a:p>
            <a:pPr eaLnBrk="1" hangingPunct="1">
              <a:lnSpc>
                <a:spcPts val="2813"/>
              </a:lnSpc>
            </a:pPr>
            <a:endParaRPr lang="en-CA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49300" y="1155700"/>
            <a:ext cx="8394700" cy="800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  <a:tab pos="266700" algn="l"/>
              </a:tabLst>
              <a:defRPr/>
            </a:pPr>
            <a:r>
              <a:rPr lang="en-CA" sz="1115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All data collectors must register with the supervisory authority of</a:t>
            </a:r>
            <a: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each Member State before processing information on data subjects</a:t>
            </a:r>
            <a: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and must also disclose how the information will be used. In addition,</a:t>
            </a:r>
          </a:p>
          <a:p>
            <a:pPr eaLnBrk="1" fontAlgn="auto" hangingPunct="1">
              <a:lnSpc>
                <a:spcPts val="19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16000" y="1905000"/>
            <a:ext cx="81280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the EU Data Protection Directive requires the following notification:</a:t>
            </a:r>
          </a:p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850900" y="2501900"/>
            <a:ext cx="82931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06" b="1">
                <a:solidFill>
                  <a:srgbClr val="FD8537"/>
                </a:solidFill>
                <a:latin typeface="Century Schoolbook Bold"/>
                <a:ea typeface="+mn-ea"/>
                <a:cs typeface="Century Schoolbook Bold"/>
              </a:rPr>
              <a:t>a)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Identification  of the data controller and his representative, if any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50900" y="2743200"/>
            <a:ext cx="82931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06" b="1">
                <a:solidFill>
                  <a:srgbClr val="FD8537"/>
                </a:solidFill>
                <a:latin typeface="Century Schoolbook Bold"/>
                <a:ea typeface="+mn-ea"/>
                <a:cs typeface="Century Schoolbook Bold"/>
              </a:rPr>
              <a:t>b)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The purpose of the processing of personal information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50900" y="2984500"/>
            <a:ext cx="82931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06" b="1">
                <a:solidFill>
                  <a:srgbClr val="FD8537"/>
                </a:solidFill>
                <a:latin typeface="Century Schoolbook Bold"/>
                <a:ea typeface="+mn-ea"/>
                <a:cs typeface="Century Schoolbook Bold"/>
              </a:rPr>
              <a:t>c)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Any other recipients of the data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850900" y="3213100"/>
            <a:ext cx="8293100" cy="228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06" b="1">
                <a:solidFill>
                  <a:srgbClr val="FD8537"/>
                </a:solidFill>
                <a:latin typeface="Century Schoolbook Bold"/>
                <a:ea typeface="+mn-ea"/>
                <a:cs typeface="Century Schoolbook Bold"/>
              </a:rPr>
              <a:t>d)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Whether replies to the questions are obligatory or voluntary</a:t>
            </a:r>
          </a:p>
          <a:p>
            <a:pPr eaLnBrk="1" fontAlgn="auto" hangingPunct="1">
              <a:lnSpc>
                <a:spcPts val="149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850900" y="3441700"/>
            <a:ext cx="8293100" cy="457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</a:tabLst>
              <a:defRPr/>
            </a:pPr>
            <a:r>
              <a:rPr lang="en-CA" sz="1306" b="1">
                <a:solidFill>
                  <a:srgbClr val="FD8537"/>
                </a:solidFill>
                <a:latin typeface="Century Schoolbook Bold"/>
                <a:ea typeface="+mn-ea"/>
                <a:cs typeface="Century Schoolbook Bold"/>
              </a:rPr>
              <a:t>e)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The possible consequences of the failure to reply to any questions asked by the</a:t>
            </a:r>
            <a:r>
              <a:rPr lang="en-CA" sz="12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controller</a:t>
            </a:r>
          </a:p>
          <a:p>
            <a:pPr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50900" y="3886200"/>
            <a:ext cx="8293100" cy="647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5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  <a:tab pos="342900" algn="l"/>
              </a:tabLst>
              <a:defRPr/>
            </a:pPr>
            <a:r>
              <a:rPr lang="en-CA" sz="1306" b="1">
                <a:solidFill>
                  <a:srgbClr val="FD8537"/>
                </a:solidFill>
                <a:latin typeface="Century Schoolbook Bold"/>
                <a:ea typeface="+mn-ea"/>
                <a:cs typeface="Century Schoolbook Bold"/>
              </a:rPr>
              <a:t>f)</a:t>
            </a: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The existence of the right of access to and the right to rectify the data concerning</a:t>
            </a:r>
            <a:r>
              <a:rPr lang="en-CA" sz="12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the individual and requires that Member States "shall guarantee for every data</a:t>
            </a:r>
            <a:r>
              <a:rPr lang="en-CA" sz="12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3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subject the right to obtain from the controller the following:</a:t>
            </a:r>
          </a:p>
          <a:p>
            <a:pPr eaLnBrk="1" fontAlgn="auto" hangingPunct="1">
              <a:lnSpc>
                <a:spcPts val="15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117600" y="4673600"/>
            <a:ext cx="304800" cy="190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3" b="1">
                <a:solidFill>
                  <a:srgbClr val="DF752E"/>
                </a:solidFill>
                <a:latin typeface="Century Schoolbook Bold"/>
                <a:ea typeface="+mn-ea"/>
                <a:cs typeface="Century Schoolbook Bold"/>
              </a:rPr>
              <a:t>1.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460500" y="4673600"/>
            <a:ext cx="6832600" cy="190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Confirmation of processing of data, the purposes of collection and the categories concerned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ea typeface="+mn-ea"/>
              <a:cs typeface="+mn-c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117600" y="4876800"/>
            <a:ext cx="304800" cy="190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3" b="1">
                <a:solidFill>
                  <a:srgbClr val="DF752E"/>
                </a:solidFill>
                <a:latin typeface="Century Schoolbook Bold"/>
                <a:ea typeface="+mn-ea"/>
                <a:cs typeface="Century Schoolbook Bold"/>
              </a:rPr>
              <a:t>2.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ea typeface="+mn-ea"/>
              <a:cs typeface="+mn-cs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460500" y="4876800"/>
            <a:ext cx="2070100" cy="190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the correction of data and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ea typeface="+mn-ea"/>
              <a:cs typeface="+mn-cs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117600" y="5080000"/>
            <a:ext cx="317500" cy="203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3" b="1">
                <a:solidFill>
                  <a:srgbClr val="DF752E"/>
                </a:solidFill>
                <a:latin typeface="Century Schoolbook Bold"/>
                <a:ea typeface="+mn-ea"/>
                <a:cs typeface="Century Schoolbook Bold"/>
              </a:rPr>
              <a:t>3.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ea typeface="+mn-ea"/>
              <a:cs typeface="+mn-cs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460500" y="5080000"/>
            <a:ext cx="7099300" cy="152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notification to third parties of any corrections requested by the data subject to the  information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ea typeface="+mn-ea"/>
              <a:cs typeface="+mn-cs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460500" y="5257800"/>
            <a:ext cx="7683500" cy="203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collected.</a:t>
            </a:r>
          </a:p>
          <a:p>
            <a:pPr eaLnBrk="1" fontAlgn="auto" hangingPunct="1">
              <a:lnSpc>
                <a:spcPts val="12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8370" name="TextBox 18"/>
          <p:cNvSpPr txBox="1">
            <a:spLocks noChangeArrowheads="1"/>
          </p:cNvSpPr>
          <p:nvPr/>
        </p:nvSpPr>
        <p:spPr bwMode="auto">
          <a:xfrm>
            <a:off x="1117600" y="5461000"/>
            <a:ext cx="80264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3429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429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3429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3429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3429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263"/>
              </a:lnSpc>
            </a:pPr>
            <a:r>
              <a:rPr lang="en-CA" sz="1100" b="1">
                <a:solidFill>
                  <a:srgbClr val="DF752E"/>
                </a:solidFill>
                <a:latin typeface="Century Schoolbook Bold" charset="0"/>
                <a:cs typeface="Century Schoolbook Bold" charset="0"/>
              </a:rPr>
              <a:t>4.</a:t>
            </a:r>
            <a:r>
              <a:rPr lang="en-CA" sz="11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Finally……….. "no data be exported to a country with laws that do not give an 'adequate level of</a:t>
            </a:r>
          </a:p>
          <a:p>
            <a:pPr eaLnBrk="1" hangingPunct="1">
              <a:lnSpc>
                <a:spcPts val="1263"/>
              </a:lnSpc>
            </a:pPr>
            <a:endParaRPr lang="en-CA" sz="11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460500" y="5626100"/>
            <a:ext cx="7683500" cy="203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protection' for data collection", except when the transfer of data is "necessary for the</a:t>
            </a:r>
          </a:p>
          <a:p>
            <a:pPr eaLnBrk="1" fontAlgn="auto" hangingPunct="1">
              <a:lnSpc>
                <a:spcPts val="126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460500" y="5778500"/>
            <a:ext cx="7683500" cy="546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performance of a contract between the data subject and the controller" and the data subject has</a:t>
            </a:r>
            <a:r>
              <a:rPr lang="en-CA" sz="11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1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been informed of this. It should be noted that such legislation does not extend to other</a:t>
            </a:r>
            <a:r>
              <a:rPr lang="en-CA" sz="11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1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1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countries and currently there is a wide divergence of practices worldwide.</a:t>
            </a:r>
          </a:p>
          <a:p>
            <a:pPr eaLnBrk="1" fontAlgn="auto" hangingPunct="1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1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8373" name="Picture 21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9492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377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/>
          <p:nvPr/>
        </p:nvSpPr>
        <p:spPr>
          <a:xfrm>
            <a:off x="546100" y="558800"/>
            <a:ext cx="85979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M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ONOPOLY RESTRICTION POLICIES</a:t>
            </a:r>
          </a:p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2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98500" y="1447800"/>
            <a:ext cx="8445500" cy="546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tabLst>
                <a:tab pos="279400" algn="l"/>
              </a:tabLst>
              <a:defRPr/>
            </a:pPr>
            <a:r>
              <a:rPr lang="en-CA" sz="144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On the e-business landscape, the public policy issues also arise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from the 'winner take all' phenomenon.</a:t>
            </a:r>
          </a:p>
          <a:p>
            <a:pPr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66800" y="2171700"/>
            <a:ext cx="8077200" cy="673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55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The growing importance of global technological standards can lead to</a:t>
            </a:r>
            <a: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markets in which the 'winner takes all'. Raises questions regarding</a:t>
            </a:r>
            <a: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competition law.</a:t>
            </a:r>
          </a:p>
          <a:p>
            <a:pPr eaLnBrk="1" fontAlgn="auto" hangingPunct="1">
              <a:lnSpc>
                <a:spcPts val="15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9381" name="TextBox 5"/>
          <p:cNvSpPr txBox="1">
            <a:spLocks noChangeArrowheads="1"/>
          </p:cNvSpPr>
          <p:nvPr/>
        </p:nvSpPr>
        <p:spPr bwMode="auto">
          <a:xfrm>
            <a:off x="1346200" y="2768600"/>
            <a:ext cx="7797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613"/>
              </a:lnSpc>
            </a:pPr>
            <a:r>
              <a:rPr lang="en-CA" sz="800">
                <a:solidFill>
                  <a:srgbClr val="FDC3AD"/>
                </a:solidFill>
                <a:latin typeface="Wingdings" charset="0"/>
                <a:cs typeface="Wingdings" charset="0"/>
              </a:rPr>
              <a:t></a:t>
            </a:r>
            <a:r>
              <a:rPr lang="en-CA" sz="14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EU….Department of Justice Vs  Microsoft (Real Media, Netscape)</a:t>
            </a:r>
          </a:p>
          <a:p>
            <a:pPr eaLnBrk="1" hangingPunct="1">
              <a:lnSpc>
                <a:spcPts val="1613"/>
              </a:lnSpc>
            </a:pPr>
            <a:endParaRPr lang="en-CA" sz="13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66800" y="3238500"/>
            <a:ext cx="80772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There are also wider questions for society.</a:t>
            </a:r>
          </a:p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8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46200" y="3505200"/>
            <a:ext cx="7797800" cy="419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</a:tabLst>
              <a:defRPr/>
            </a:pPr>
            <a:r>
              <a:rPr lang="en-CA" sz="842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4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Do we want a society in which so much power is held in the hands of a single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company or individual?</a:t>
            </a:r>
          </a:p>
          <a:p>
            <a:pPr eaLnBrk="1" fontAlgn="auto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46200" y="4165600"/>
            <a:ext cx="7797800" cy="762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3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  <a:tab pos="177800" algn="l"/>
                <a:tab pos="177800" algn="l"/>
              </a:tabLst>
              <a:defRPr/>
            </a:pPr>
            <a:r>
              <a:rPr lang="en-CA" sz="839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Competition law is in place in many countries to ensure that that does not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happen. But as demonstrated in the Microsoft case this concern must be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balanced against the need to ensure that technological innovation is not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stifled.</a:t>
            </a:r>
          </a:p>
          <a:p>
            <a:pPr eaLnBrk="1" fontAlgn="auto" hangingPunct="1">
              <a:lnSpc>
                <a:spcPts val="133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46200" y="5130800"/>
            <a:ext cx="7797800" cy="927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tabLst>
                <a:tab pos="177800" algn="l"/>
                <a:tab pos="177800" algn="l"/>
                <a:tab pos="177800" algn="l"/>
                <a:tab pos="177800" algn="l"/>
              </a:tabLst>
              <a:defRPr/>
            </a:pPr>
            <a:r>
              <a:rPr lang="en-CA" sz="839">
                <a:solidFill>
                  <a:srgbClr val="FDC3AD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At the same time as competition laws are in place, intellectual property rights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guarantee the rights of inventors and creators to profit from their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endeavours. Without these laws inventors and creators might be less ready to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invest time and resources in their inventions or creations and so society</a:t>
            </a:r>
            <a: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03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413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would be unable to benefit from these discoveries.</a:t>
            </a:r>
          </a:p>
          <a:p>
            <a:pPr eaLnBrk="1" fontAlgn="auto" hangingPunct="1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0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9386" name="Picture 10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765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401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2"/>
          <p:cNvSpPr txBox="1"/>
          <p:nvPr/>
        </p:nvSpPr>
        <p:spPr>
          <a:xfrm>
            <a:off x="546100" y="495300"/>
            <a:ext cx="8597900" cy="609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304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216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F</a:t>
            </a:r>
            <a:r>
              <a:rPr lang="en-CA" sz="2568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URTHER WORK</a:t>
            </a:r>
            <a:r>
              <a:rPr lang="en-CA" sz="3216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 &amp; </a:t>
            </a:r>
            <a:r>
              <a:rPr lang="en-CA" sz="2568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DISCUSSION</a:t>
            </a:r>
          </a:p>
          <a:p>
            <a:pPr eaLnBrk="1" fontAlgn="auto" hangingPunct="1">
              <a:lnSpc>
                <a:spcPts val="304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66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0403" name="TextBox 3"/>
          <p:cNvSpPr txBox="1">
            <a:spLocks noChangeArrowheads="1"/>
          </p:cNvSpPr>
          <p:nvPr/>
        </p:nvSpPr>
        <p:spPr bwMode="auto">
          <a:xfrm>
            <a:off x="914400" y="1790700"/>
            <a:ext cx="8229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075"/>
              </a:lnSpc>
            </a:pPr>
            <a:r>
              <a:rPr lang="en-CA" sz="9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 Group 1: Explore detrimental factors of market efficiency in your organisation‟s</a:t>
            </a:r>
            <a:r>
              <a:rPr lang="en-CA" sz="12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 charset="0"/>
              </a:rPr>
            </a:b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industry sector and describe how technologies can help overcome them</a:t>
            </a:r>
          </a:p>
          <a:p>
            <a:pPr eaLnBrk="1" hangingPunct="1">
              <a:lnSpc>
                <a:spcPts val="1075"/>
              </a:lnSpc>
            </a:pPr>
            <a:endParaRPr lang="en-CA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2247900"/>
            <a:ext cx="82296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Group 2: Explore how digital economy can help your organisation reduce costs in</a:t>
            </a:r>
            <a: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various areas</a:t>
            </a:r>
          </a:p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0405" name="TextBox 5"/>
          <p:cNvSpPr txBox="1">
            <a:spLocks noChangeArrowheads="1"/>
          </p:cNvSpPr>
          <p:nvPr/>
        </p:nvSpPr>
        <p:spPr bwMode="auto">
          <a:xfrm>
            <a:off x="914400" y="2705100"/>
            <a:ext cx="8229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075"/>
              </a:lnSpc>
            </a:pPr>
            <a:r>
              <a:rPr lang="en-CA" sz="9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 Group 3: Select a case organisation and identify the opportunities for online/offline</a:t>
            </a:r>
            <a:r>
              <a:rPr lang="en-CA" sz="12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 charset="0"/>
              </a:rPr>
            </a:b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price discrimination within the organisation‟s customer base</a:t>
            </a:r>
          </a:p>
          <a:p>
            <a:pPr eaLnBrk="1" hangingPunct="1">
              <a:lnSpc>
                <a:spcPts val="1075"/>
              </a:lnSpc>
            </a:pPr>
            <a:endParaRPr lang="en-CA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4400" y="3162300"/>
            <a:ext cx="82296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9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Group 4: Identify the products and services that can be digitised in your</a:t>
            </a:r>
            <a: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organisation</a:t>
            </a:r>
          </a:p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14400" y="3619500"/>
            <a:ext cx="82296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962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2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Group 5: Select a case company and identify opportunities for building critical</a:t>
            </a:r>
            <a: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mass of customers to gain competitive advantage</a:t>
            </a:r>
          </a:p>
          <a:p>
            <a:pPr eaLnBrk="1" fontAlgn="auto" hangingPunct="1">
              <a:lnSpc>
                <a:spcPts val="108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0408" name="TextBox 8"/>
          <p:cNvSpPr txBox="1">
            <a:spLocks noChangeArrowheads="1"/>
          </p:cNvSpPr>
          <p:nvPr/>
        </p:nvSpPr>
        <p:spPr bwMode="auto">
          <a:xfrm>
            <a:off x="914400" y="4127500"/>
            <a:ext cx="8229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100"/>
              </a:lnSpc>
            </a:pPr>
            <a:r>
              <a:rPr lang="en-CA" sz="9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 Group 6: Identify the business contexts where the policy issues can affect your</a:t>
            </a:r>
            <a:r>
              <a:rPr lang="en-CA" sz="12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 charset="0"/>
              </a:rPr>
            </a:b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organisation‟s operations on the e-business landscape.</a:t>
            </a:r>
          </a:p>
          <a:p>
            <a:pPr eaLnBrk="1" hangingPunct="1">
              <a:lnSpc>
                <a:spcPts val="1100"/>
              </a:lnSpc>
            </a:pPr>
            <a:endParaRPr lang="en-CA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270000" y="4406900"/>
            <a:ext cx="7874000" cy="165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09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6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0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 Give special emphasis on customer information issues</a:t>
            </a:r>
          </a:p>
          <a:p>
            <a:pPr eaLnBrk="1" fontAlgn="auto" hangingPunct="1">
              <a:lnSpc>
                <a:spcPts val="109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98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46100" y="5283200"/>
            <a:ext cx="8597900" cy="381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References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95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0411" name="TextBox 11"/>
          <p:cNvSpPr txBox="1">
            <a:spLocks noChangeArrowheads="1"/>
          </p:cNvSpPr>
          <p:nvPr/>
        </p:nvSpPr>
        <p:spPr bwMode="auto">
          <a:xfrm>
            <a:off x="914400" y="5753100"/>
            <a:ext cx="8229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1100"/>
              </a:lnSpc>
            </a:pPr>
            <a:r>
              <a:rPr lang="en-CA" sz="900">
                <a:solidFill>
                  <a:srgbClr val="FD8537"/>
                </a:solidFill>
                <a:latin typeface="Wingdings" charset="0"/>
                <a:cs typeface="Wingdings" charset="0"/>
              </a:rPr>
              <a:t></a:t>
            </a: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   Chen, S. (2001) “Strategic Management of E-business”, Chapter twelve, John Wiley</a:t>
            </a:r>
            <a:r>
              <a:rPr lang="en-CA" sz="1200">
                <a:solidFill>
                  <a:srgbClr val="000000"/>
                </a:solidFill>
                <a:latin typeface="Times New Roman" charset="0"/>
              </a:rPr>
              <a:t/>
            </a:r>
            <a:br>
              <a:rPr lang="en-CA" sz="1200">
                <a:solidFill>
                  <a:srgbClr val="000000"/>
                </a:solidFill>
                <a:latin typeface="Times New Roman" charset="0"/>
              </a:rPr>
            </a:br>
            <a:r>
              <a:rPr lang="en-CA" sz="1200" b="1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	&amp; Sons.</a:t>
            </a:r>
          </a:p>
          <a:p>
            <a:pPr eaLnBrk="1" hangingPunct="1">
              <a:lnSpc>
                <a:spcPts val="1100"/>
              </a:lnSpc>
            </a:pPr>
            <a:endParaRPr lang="en-CA" sz="12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230412" name="Picture 12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3958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884" y="1119801"/>
            <a:ext cx="8399355" cy="5139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PUBLIC  POLICIES  are </a:t>
            </a:r>
            <a:r>
              <a:rPr lang="en-US" sz="2400" dirty="0" err="1" smtClean="0"/>
              <a:t>specialised</a:t>
            </a:r>
            <a:r>
              <a:rPr lang="en-US" sz="2400" dirty="0" smtClean="0"/>
              <a:t> documents  that guide, enhance </a:t>
            </a:r>
          </a:p>
          <a:p>
            <a:r>
              <a:rPr lang="en-US" sz="2400" dirty="0" smtClean="0"/>
              <a:t>and control how organisations use E-Business Technologies  </a:t>
            </a:r>
          </a:p>
          <a:p>
            <a:r>
              <a:rPr lang="en-US" sz="2400" dirty="0" smtClean="0"/>
              <a:t>for value addition. </a:t>
            </a:r>
            <a:r>
              <a:rPr lang="en-US" sz="1600" b="1" dirty="0" smtClean="0"/>
              <a:t>PUBLIC POLICIES ARE SOMETIMES  CALLED “ICT POLICIES”.</a:t>
            </a:r>
          </a:p>
          <a:p>
            <a:endParaRPr lang="en-US" sz="1600" b="1" dirty="0"/>
          </a:p>
          <a:p>
            <a:endParaRPr lang="en-US" sz="2400" dirty="0" smtClean="0"/>
          </a:p>
          <a:p>
            <a:r>
              <a:rPr lang="en-US" sz="2400" b="1" dirty="0" smtClean="0"/>
              <a:t>IMPORTANCE  OF  PUBLIC POLICIES</a:t>
            </a:r>
          </a:p>
          <a:p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To Manage Customer </a:t>
            </a:r>
            <a:r>
              <a:rPr lang="en-US" sz="2400" dirty="0"/>
              <a:t> </a:t>
            </a:r>
            <a:r>
              <a:rPr lang="en-US" sz="2400" dirty="0" smtClean="0"/>
              <a:t>Rights and User Privacy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To Reduce  Confusion e.g. Same Domain Names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To Reduce Online Fraud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To Guide Online Business Operations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To protect  Inventions and Innovations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To Prevent  Monopolies e.g. Microsoft ( Winner Takes All 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To Provide Transparency  and Accountabilities </a:t>
            </a:r>
            <a:endParaRPr lang="en-US" sz="2400" dirty="0"/>
          </a:p>
        </p:txBody>
      </p:sp>
      <p:pic>
        <p:nvPicPr>
          <p:cNvPr id="3" name="Picture 6" descr="logo_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370" y="-252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729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4948" y="802104"/>
            <a:ext cx="7190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COMPONENTS  OF  AN ICT POLICY  DOCUMENT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02631" y="1630961"/>
            <a:ext cx="6590632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badi MT Condensed Extra Bold"/>
                <a:cs typeface="Abadi MT Condensed Extra Bold"/>
              </a:rPr>
              <a:t>BACKGROUND</a:t>
            </a:r>
          </a:p>
          <a:p>
            <a:pPr algn="ctr"/>
            <a:endParaRPr lang="en-US" dirty="0">
              <a:latin typeface="Abadi MT Condensed Extra Bold"/>
              <a:cs typeface="Abadi MT Condensed Extra Bold"/>
            </a:endParaRPr>
          </a:p>
          <a:p>
            <a:pPr algn="ctr"/>
            <a:r>
              <a:rPr lang="en-US" dirty="0" smtClean="0">
                <a:latin typeface="Abadi MT Condensed Extra Bold"/>
                <a:cs typeface="Abadi MT Condensed Extra Bold"/>
              </a:rPr>
              <a:t>SITUATION ANALYSIS</a:t>
            </a:r>
          </a:p>
          <a:p>
            <a:pPr algn="ctr"/>
            <a:endParaRPr lang="en-US" dirty="0" smtClean="0">
              <a:latin typeface="Abadi MT Condensed Extra Bold"/>
              <a:cs typeface="Abadi MT Condensed Extra Bold"/>
            </a:endParaRPr>
          </a:p>
          <a:p>
            <a:pPr algn="ctr"/>
            <a:endParaRPr lang="en-US" dirty="0">
              <a:latin typeface="Abadi MT Condensed Extra Bold"/>
              <a:cs typeface="Abadi MT Condensed Extra Bold"/>
            </a:endParaRPr>
          </a:p>
          <a:p>
            <a:pPr algn="ctr"/>
            <a:r>
              <a:rPr lang="en-US" dirty="0" smtClean="0">
                <a:latin typeface="Abadi MT Condensed Extra Bold"/>
                <a:cs typeface="Abadi MT Condensed Extra Bold"/>
              </a:rPr>
              <a:t>SCOPE  OF  THE POLICY</a:t>
            </a:r>
          </a:p>
          <a:p>
            <a:pPr algn="ctr"/>
            <a:endParaRPr lang="en-US" dirty="0" smtClean="0">
              <a:latin typeface="Abadi MT Condensed Extra Bold"/>
              <a:cs typeface="Abadi MT Condensed Extra Bold"/>
            </a:endParaRPr>
          </a:p>
          <a:p>
            <a:pPr algn="ctr"/>
            <a:endParaRPr lang="en-US" dirty="0">
              <a:latin typeface="Abadi MT Condensed Extra Bold"/>
              <a:cs typeface="Abadi MT Condensed Extra Bold"/>
            </a:endParaRPr>
          </a:p>
          <a:p>
            <a:pPr algn="ctr"/>
            <a:r>
              <a:rPr lang="en-US" dirty="0" smtClean="0">
                <a:latin typeface="Abadi MT Condensed Extra Bold"/>
                <a:cs typeface="Abadi MT Condensed Extra Bold"/>
              </a:rPr>
              <a:t>BUSINESS  AREAS  TO  WHICH POLICY IS APPLICABLE</a:t>
            </a:r>
          </a:p>
          <a:p>
            <a:pPr algn="ctr"/>
            <a:endParaRPr lang="en-US" dirty="0" smtClean="0">
              <a:latin typeface="Abadi MT Condensed Extra Bold"/>
              <a:cs typeface="Abadi MT Condensed Extra Bold"/>
            </a:endParaRPr>
          </a:p>
          <a:p>
            <a:pPr algn="ctr"/>
            <a:endParaRPr lang="en-US" dirty="0">
              <a:latin typeface="Abadi MT Condensed Extra Bold"/>
              <a:cs typeface="Abadi MT Condensed Extra Bold"/>
            </a:endParaRPr>
          </a:p>
          <a:p>
            <a:pPr algn="ctr"/>
            <a:r>
              <a:rPr lang="en-US" dirty="0" smtClean="0">
                <a:latin typeface="Abadi MT Condensed Extra Bold"/>
                <a:cs typeface="Abadi MT Condensed Extra Bold"/>
              </a:rPr>
              <a:t>POLICY  STATEMENTS</a:t>
            </a:r>
          </a:p>
          <a:p>
            <a:pPr algn="ctr"/>
            <a:endParaRPr lang="en-US" dirty="0" smtClean="0">
              <a:latin typeface="Abadi MT Condensed Extra Bold"/>
              <a:cs typeface="Abadi MT Condensed Extra Bold"/>
            </a:endParaRPr>
          </a:p>
          <a:p>
            <a:pPr algn="ctr"/>
            <a:endParaRPr lang="en-US" dirty="0">
              <a:latin typeface="Abadi MT Condensed Extra Bold"/>
              <a:cs typeface="Abadi MT Condensed Extra Bold"/>
            </a:endParaRPr>
          </a:p>
          <a:p>
            <a:pPr algn="ctr"/>
            <a:r>
              <a:rPr lang="en-US" dirty="0" smtClean="0">
                <a:latin typeface="Abadi MT Condensed Extra Bold"/>
                <a:cs typeface="Abadi MT Condensed Extra Bold"/>
              </a:rPr>
              <a:t>POLICY  REGULATIONS (ROLES &amp; RESPONSIBILITIES AND PENALTS)</a:t>
            </a:r>
          </a:p>
          <a:p>
            <a:pPr algn="ctr"/>
            <a:endParaRPr lang="en-US" dirty="0">
              <a:latin typeface="Abadi MT Condensed Extra Bold"/>
              <a:cs typeface="Abadi MT Condensed Extra Bold"/>
            </a:endParaRPr>
          </a:p>
          <a:p>
            <a:pPr algn="ctr"/>
            <a:endParaRPr lang="en-US" dirty="0">
              <a:latin typeface="Abadi MT Condensed Extra Bold"/>
              <a:cs typeface="Abadi MT Condensed Extra Bold"/>
            </a:endParaRPr>
          </a:p>
        </p:txBody>
      </p:sp>
      <p:pic>
        <p:nvPicPr>
          <p:cNvPr id="4" name="Picture 6" descr="logo_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370" y="-252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7876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137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" y="1335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2"/>
          <p:cNvSpPr txBox="1"/>
          <p:nvPr/>
        </p:nvSpPr>
        <p:spPr>
          <a:xfrm>
            <a:off x="1146501" y="447821"/>
            <a:ext cx="5705325" cy="108555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dirty="0">
                <a:solidFill>
                  <a:srgbClr val="565F6C"/>
                </a:solidFill>
                <a:latin typeface="Century Schoolbook"/>
                <a:cs typeface="Century Schoolbook"/>
              </a:rPr>
              <a:t>AREAS  ON WHICH P</a:t>
            </a:r>
            <a:r>
              <a:rPr lang="en-CA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OLICY  ISSUES  MATTER</a:t>
            </a:r>
          </a:p>
          <a:p>
            <a:pPr algn="ctr"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 E-BUSINBESS</a:t>
            </a:r>
            <a:endParaRPr lang="en-CA" b="1" dirty="0">
              <a:solidFill>
                <a:srgbClr val="565F6C"/>
              </a:solidFill>
              <a:latin typeface="Century Schoolbook"/>
              <a:cs typeface="Century Schoolbook"/>
            </a:endParaRPr>
          </a:p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46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914400" y="1824784"/>
            <a:ext cx="8229600" cy="393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79" dirty="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 dirty="0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E-business and public policy</a:t>
            </a:r>
          </a:p>
          <a:p>
            <a:pPr eaLnBrk="1" fontAlgn="auto" hangingPunct="1">
              <a:lnSpc>
                <a:spcPts val="24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085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14400" y="2032000"/>
            <a:ext cx="8229600" cy="2946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606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79" dirty="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 dirty="0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Recognition of virtual transactions</a:t>
            </a:r>
            <a:r>
              <a:rPr lang="en-CA" sz="2085" dirty="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85" dirty="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679" dirty="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 dirty="0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Intellectual property rights</a:t>
            </a:r>
            <a:r>
              <a:rPr lang="en-CA" sz="2085" dirty="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85" dirty="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679" dirty="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 dirty="0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Data privacy and protection</a:t>
            </a:r>
            <a:r>
              <a:rPr lang="en-CA" sz="2076" dirty="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76" dirty="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679" dirty="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 dirty="0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Content blocking</a:t>
            </a:r>
          </a:p>
          <a:p>
            <a:pPr eaLnBrk="1" fontAlgn="auto" hangingPunct="1">
              <a:lnSpc>
                <a:spcPts val="606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076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914400" y="5486400"/>
            <a:ext cx="8229600" cy="393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79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Monopoly restriction policies</a:t>
            </a:r>
          </a:p>
          <a:p>
            <a:pPr eaLnBrk="1" fontAlgn="auto" hangingPunct="1">
              <a:lnSpc>
                <a:spcPts val="24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08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19142" name="Picture 6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370" y="-252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0951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161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2"/>
          <p:cNvSpPr txBox="1"/>
          <p:nvPr/>
        </p:nvSpPr>
        <p:spPr>
          <a:xfrm>
            <a:off x="546100" y="508000"/>
            <a:ext cx="8597900" cy="609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99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216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P</a:t>
            </a:r>
            <a:r>
              <a:rPr lang="en-CA" sz="2568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UBLIC POLICY</a:t>
            </a:r>
          </a:p>
          <a:p>
            <a:pPr eaLnBrk="1" fontAlgn="auto" hangingPunct="1">
              <a:lnSpc>
                <a:spcPts val="299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60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35000" y="1104900"/>
            <a:ext cx="8509000" cy="431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64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07" dirty="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314" b="1" dirty="0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Public policies play a significant role on the e-</a:t>
            </a:r>
          </a:p>
          <a:p>
            <a:pPr eaLnBrk="1" fontAlgn="auto" hangingPunct="1">
              <a:lnSpc>
                <a:spcPts val="264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29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39800" y="1435100"/>
            <a:ext cx="8204200" cy="431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0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3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business landscape. They guide, enhance, and</a:t>
            </a:r>
          </a:p>
          <a:p>
            <a:pPr eaLnBrk="1" fontAlgn="auto" hangingPunct="1">
              <a:lnSpc>
                <a:spcPts val="210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3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0165" name="TextBox 5"/>
          <p:cNvSpPr txBox="1">
            <a:spLocks noChangeArrowheads="1"/>
          </p:cNvSpPr>
          <p:nvPr/>
        </p:nvSpPr>
        <p:spPr bwMode="auto">
          <a:xfrm>
            <a:off x="939800" y="1714500"/>
            <a:ext cx="7968759" cy="552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2100"/>
              </a:lnSpc>
            </a:pPr>
            <a:r>
              <a:rPr lang="en-CA" sz="2300" b="1" dirty="0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control the </a:t>
            </a:r>
            <a:r>
              <a:rPr lang="en-CA" sz="2300" b="1" dirty="0" smtClean="0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organisation’s </a:t>
            </a:r>
            <a:r>
              <a:rPr lang="en-CA" sz="2300" b="1" dirty="0">
                <a:solidFill>
                  <a:srgbClr val="000000"/>
                </a:solidFill>
                <a:latin typeface="Century Schoolbook Bold" charset="0"/>
                <a:cs typeface="Century Schoolbook Bold" charset="0"/>
              </a:rPr>
              <a:t>activities on the internet.</a:t>
            </a:r>
          </a:p>
          <a:p>
            <a:pPr eaLnBrk="1" hangingPunct="1">
              <a:lnSpc>
                <a:spcPts val="2100"/>
              </a:lnSpc>
            </a:pPr>
            <a:endParaRPr lang="en-CA" sz="23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81100" y="2374900"/>
            <a:ext cx="7962900" cy="647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79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Internet technology was initially developed with</a:t>
            </a:r>
            <a:r>
              <a:rPr lang="en-CA" sz="21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1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1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public funding or government support</a:t>
            </a: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81100" y="3263900"/>
            <a:ext cx="7962900" cy="901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5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79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Public funding encourages and supports SMEs to</a:t>
            </a:r>
            <a:r>
              <a:rPr lang="en-CA" sz="21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1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1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engage in the e-business revolution (e.g. EU-ERDF</a:t>
            </a:r>
            <a:r>
              <a:rPr lang="en-CA" sz="21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1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1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projects and DTI missions)</a:t>
            </a:r>
          </a:p>
          <a:p>
            <a:pPr eaLnBrk="1" fontAlgn="auto" hangingPunct="1">
              <a:lnSpc>
                <a:spcPts val="20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181100" y="4432300"/>
            <a:ext cx="7962900" cy="647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679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1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Public policies control several aspects of e-business</a:t>
            </a:r>
            <a:r>
              <a:rPr lang="en-CA" sz="21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1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1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such as</a:t>
            </a:r>
          </a:p>
          <a:p>
            <a:pPr eaLnBrk="1" fontAlgn="auto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270000" y="4953000"/>
            <a:ext cx="7874000" cy="8001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2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Domain names</a:t>
            </a:r>
            <a:r>
              <a:rPr lang="en-CA" sz="155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5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Transactions</a:t>
            </a:r>
            <a:r>
              <a:rPr lang="en-CA" sz="153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3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Security</a:t>
            </a:r>
          </a:p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3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270000" y="5689600"/>
            <a:ext cx="78740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Taxation</a:t>
            </a:r>
          </a:p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3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270000" y="5930900"/>
            <a:ext cx="78740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6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6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Privacy etc.</a:t>
            </a:r>
          </a:p>
          <a:p>
            <a:pPr eaLnBrk="1" fontAlgn="auto" hangingPunct="1">
              <a:lnSpc>
                <a:spcPts val="184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5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0172" name="Picture 12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7256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185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2"/>
          <p:cNvSpPr txBox="1"/>
          <p:nvPr/>
        </p:nvSpPr>
        <p:spPr>
          <a:xfrm>
            <a:off x="546100" y="482600"/>
            <a:ext cx="85979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E-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BUSINESS POLICIES AND COMPLEXITIES</a:t>
            </a:r>
          </a:p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3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35000" y="1092200"/>
            <a:ext cx="8509000" cy="508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310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9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7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Virtual transactions</a:t>
            </a:r>
          </a:p>
          <a:p>
            <a:pPr eaLnBrk="1" fontAlgn="auto" hangingPunct="1">
              <a:lnSpc>
                <a:spcPts val="310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66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181100" y="1485900"/>
            <a:ext cx="7962900" cy="812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3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3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Supervision, control, and taxation difficulties</a:t>
            </a:r>
            <a:r>
              <a:rPr lang="en-CA" sz="2289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289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38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3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International transactions</a:t>
            </a:r>
          </a:p>
          <a:p>
            <a:pPr eaLnBrk="1" fontAlgn="auto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28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181100" y="2209800"/>
            <a:ext cx="7962900" cy="431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6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3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3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Law enforcement</a:t>
            </a:r>
          </a:p>
          <a:p>
            <a:pPr eaLnBrk="1" fontAlgn="auto" hangingPunct="1">
              <a:lnSpc>
                <a:spcPts val="26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27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81100" y="2540000"/>
            <a:ext cx="7962900" cy="812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3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3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Recognition of digital signatures</a:t>
            </a:r>
            <a:r>
              <a:rPr lang="en-CA" sz="228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28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3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3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Digital certificates</a:t>
            </a:r>
          </a:p>
          <a:p>
            <a:pPr eaLnBrk="1" fontAlgn="auto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28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81100" y="3251200"/>
            <a:ext cx="7962900" cy="431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64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3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3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Security and encryption technologies</a:t>
            </a:r>
          </a:p>
          <a:p>
            <a:pPr eaLnBrk="1" fontAlgn="auto" hangingPunct="1">
              <a:lnSpc>
                <a:spcPts val="264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29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635000" y="3962400"/>
            <a:ext cx="8509000" cy="508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310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9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7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Domain names</a:t>
            </a:r>
          </a:p>
          <a:p>
            <a:pPr eaLnBrk="1" fontAlgn="auto" hangingPunct="1">
              <a:lnSpc>
                <a:spcPts val="310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64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181100" y="4381500"/>
            <a:ext cx="7962900" cy="4318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64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3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3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Hijacking (Orange.com, Name of the Pope)</a:t>
            </a:r>
          </a:p>
          <a:p>
            <a:pPr eaLnBrk="1" fontAlgn="auto" hangingPunct="1">
              <a:lnSpc>
                <a:spcPts val="264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29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003300" y="5092700"/>
            <a:ext cx="8140700" cy="457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92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24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Intellectual Property Rights (IPR)</a:t>
            </a:r>
          </a:p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38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460500" y="5499100"/>
            <a:ext cx="7683500" cy="6096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12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IPR is a significantly affected legal issue by the advent</a:t>
            </a:r>
            <a: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of internet and e-business</a:t>
            </a:r>
          </a:p>
          <a:p>
            <a:pPr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0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1196" name="Picture 12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-26988"/>
            <a:ext cx="171291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8877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209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2"/>
          <p:cNvSpPr txBox="1"/>
          <p:nvPr/>
        </p:nvSpPr>
        <p:spPr>
          <a:xfrm>
            <a:off x="546100" y="546100"/>
            <a:ext cx="85979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T</a:t>
            </a:r>
            <a:r>
              <a:rPr lang="en-CA" sz="2400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RADEMARKS</a:t>
            </a:r>
          </a:p>
          <a:p>
            <a:pPr eaLnBrk="1" fontAlgn="auto" hangingPunct="1">
              <a:lnSpc>
                <a:spcPts val="281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6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71500" y="1244600"/>
            <a:ext cx="8572500" cy="381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403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A trademark is a sign, consisting of one or more distinctive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99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38200" y="1549400"/>
            <a:ext cx="8305800" cy="381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words, letters, numbers, drawings, pictures, emblems, colours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00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838200" y="1841500"/>
            <a:ext cx="8305800" cy="1016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or any combination of the foregoing, which identifies the</a:t>
            </a:r>
            <a: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capability of distinguishing the goods or services of one</a:t>
            </a:r>
            <a: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200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20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business from those of other businesses.</a:t>
            </a:r>
          </a:p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00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4400" y="3060700"/>
            <a:ext cx="82296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8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Infringement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8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82700" y="3352800"/>
            <a:ext cx="7861300" cy="533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Using the logos, signs, domain names, and trademarks which resembled an</a:t>
            </a:r>
            <a: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00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established trademark owner.</a:t>
            </a:r>
          </a:p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282700" y="3860800"/>
            <a:ext cx="78613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E.g. Several websites which resemble Yahoo, EBay, Google etc.</a:t>
            </a:r>
          </a:p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9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914400" y="4432300"/>
            <a:ext cx="82296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Speculation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7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282700" y="4699000"/>
            <a:ext cx="7861300" cy="584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Speculative buying of domain names and other entities</a:t>
            </a:r>
            <a:r>
              <a:rPr lang="en-CA" sz="148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88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E.g. Orange.com, Name of the Pope, business.com etc.</a:t>
            </a:r>
          </a:p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88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914400" y="5588000"/>
            <a:ext cx="8229600" cy="317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6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714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Character string conflicts</a:t>
            </a:r>
          </a:p>
          <a:p>
            <a:pPr eaLnBrk="1" fontAlgn="auto" hangingPunct="1">
              <a:lnSpc>
                <a:spcPts val="195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69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282700" y="5892800"/>
            <a:ext cx="7861300" cy="533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Occur when there is more than one legitimate, non-speculative user of a</a:t>
            </a:r>
            <a:r>
              <a:rPr lang="en-CA" sz="150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502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5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given character string as a domain name</a:t>
            </a:r>
          </a:p>
          <a:p>
            <a:pPr eaLnBrk="1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50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282700" y="6400800"/>
            <a:ext cx="78613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900">
                <a:solidFill>
                  <a:srgbClr val="DF752E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E.g. VISA.com.au - Vomiting Infants Support Association.</a:t>
            </a:r>
          </a:p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89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2222" name="Picture 14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971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3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/>
          <p:cNvSpPr txBox="1"/>
          <p:nvPr/>
        </p:nvSpPr>
        <p:spPr>
          <a:xfrm>
            <a:off x="342900" y="609600"/>
            <a:ext cx="8801100" cy="571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002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C</a:t>
            </a:r>
            <a:r>
              <a:rPr lang="en-CA" sz="2402">
                <a:solidFill>
                  <a:srgbClr val="565F6C"/>
                </a:solidFill>
                <a:latin typeface="Century Schoolbook"/>
                <a:ea typeface="+mn-ea"/>
                <a:cs typeface="Century Schoolbook"/>
              </a:rPr>
              <a:t>OPYRIGHTED WORKS AND INFRINGEMENT</a:t>
            </a:r>
          </a:p>
          <a:p>
            <a:pPr eaLnBrk="1" fontAlgn="auto" hangingPunct="1">
              <a:lnSpc>
                <a:spcPts val="27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42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12800" y="1308100"/>
            <a:ext cx="8331200" cy="901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5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  <a:tab pos="266700" algn="l"/>
              </a:tabLst>
              <a:defRPr/>
            </a:pPr>
            <a:r>
              <a:rPr lang="en-CA" sz="12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Literary and artistic works, that is, original creations in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the fields of literature and arts, are protected by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copyright.</a:t>
            </a:r>
          </a:p>
          <a:p>
            <a:pPr eaLnBrk="1" fontAlgn="auto" hangingPunct="1">
              <a:lnSpc>
                <a:spcPts val="21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12800" y="2552700"/>
            <a:ext cx="8331200" cy="1727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  <a:tab pos="266700" algn="l"/>
                <a:tab pos="266700" algn="l"/>
                <a:tab pos="266700" algn="l"/>
                <a:tab pos="266700" algn="l"/>
              </a:tabLst>
              <a:defRPr/>
            </a:pPr>
            <a:r>
              <a:rPr lang="en-CA" sz="12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Practically all national copyright laws provide for the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protection of the following types of works: literary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works, including novels, short stories, poems, dramatic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works and any other writings; musical works;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choreographic works; artistic works; maps and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technical drawings; photographic works and</a:t>
            </a:r>
          </a:p>
          <a:p>
            <a:pPr eaLnBrk="1" fontAlgn="auto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79500" y="4216400"/>
            <a:ext cx="80645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audiovisual works.</a:t>
            </a:r>
          </a:p>
          <a:p>
            <a:pPr eaLnBrk="1" fontAlgn="auto" hangingPunct="1">
              <a:lnSpc>
                <a:spcPts val="20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02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12800" y="4902200"/>
            <a:ext cx="8331200" cy="6350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</a:tabLst>
              <a:defRPr/>
            </a:pPr>
            <a:r>
              <a:rPr lang="en-CA" sz="126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Copying, utilisation, and distribution of web content</a:t>
            </a:r>
            <a: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8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without the consent of the owner is illegal</a:t>
            </a:r>
          </a:p>
          <a:p>
            <a:pPr eaLnBrk="1" fontAlgn="auto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14400" y="5511800"/>
            <a:ext cx="8229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Music (Napster)</a:t>
            </a:r>
          </a:p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83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14400" y="5778500"/>
            <a:ext cx="8229600" cy="279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2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512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Images (from other renowned websites)</a:t>
            </a:r>
          </a:p>
          <a:p>
            <a:pPr eaLnBrk="1" fontAlgn="auto" hangingPunct="1">
              <a:lnSpc>
                <a:spcPts val="172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9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914400" y="6007100"/>
            <a:ext cx="8229600" cy="596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Study material (journal/ conference papers)</a:t>
            </a:r>
            <a:r>
              <a:rPr lang="en-CA" sz="1491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91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0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Reports (from IDC, Gartner, etc.)</a:t>
            </a:r>
          </a:p>
          <a:p>
            <a:pPr eaLnBrk="1" fontAlgn="auto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9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3242" name="Picture 10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5384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257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2"/>
          <p:cNvSpPr txBox="1"/>
          <p:nvPr/>
        </p:nvSpPr>
        <p:spPr>
          <a:xfrm>
            <a:off x="546100" y="673100"/>
            <a:ext cx="8597900" cy="393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47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170" b="1">
                <a:solidFill>
                  <a:srgbClr val="565F6C"/>
                </a:solidFill>
                <a:latin typeface="Century Schoolbook Bold"/>
                <a:ea typeface="+mn-ea"/>
                <a:cs typeface="Century Schoolbook Bold"/>
              </a:rPr>
              <a:t>INVENTIONS AND PATENTS</a:t>
            </a:r>
          </a:p>
          <a:p>
            <a:pPr eaLnBrk="1" fontAlgn="auto" hangingPunct="1">
              <a:lnSpc>
                <a:spcPts val="247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216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55600" y="1435100"/>
            <a:ext cx="8788400" cy="952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  <a:tab pos="266700" algn="l"/>
              </a:tabLst>
              <a:defRPr/>
            </a:pPr>
            <a:r>
              <a:rPr lang="en-CA" sz="1331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An invention is defined as a novel idea which permits in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practice the solution of a specific problem in the field of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technology and can be protected by a patent.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55600" y="2743200"/>
            <a:ext cx="8788400" cy="1536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275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  <a:tab pos="266700" algn="l"/>
                <a:tab pos="266700" algn="l"/>
                <a:tab pos="266700" algn="l"/>
              </a:tabLst>
              <a:defRPr/>
            </a:pPr>
            <a:r>
              <a:rPr lang="en-CA" sz="1331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908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A patent is a document, issued by a government office, which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describes the invention and creates a legal situation in which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the patented invention can normally only be exploited (made,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used, sold, imported) by, or with the authorisation of, the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patentee.</a:t>
            </a:r>
          </a:p>
          <a:p>
            <a:pPr eaLnBrk="1" fontAlgn="auto" hangingPunct="1">
              <a:lnSpc>
                <a:spcPts val="227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55600" y="4635500"/>
            <a:ext cx="8788400" cy="9525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tabLst>
                <a:tab pos="266700" algn="l"/>
                <a:tab pos="266700" algn="l"/>
              </a:tabLst>
              <a:defRPr/>
            </a:pPr>
            <a:r>
              <a:rPr lang="en-CA" sz="1331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The protection of inventions is limited in time (generally 20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years from the filing date of the application for the grant of a</a:t>
            </a:r>
            <a: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896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	patent).</a:t>
            </a:r>
          </a:p>
          <a:p>
            <a:pPr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96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55600" y="5956300"/>
            <a:ext cx="8788400" cy="3429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31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</a:t>
            </a:r>
            <a:r>
              <a:rPr lang="en-CA" sz="1906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Patent Infringements</a:t>
            </a:r>
          </a:p>
          <a:p>
            <a:pPr eaLnBrk="1" fontAlgn="auto" hangingPunct="1">
              <a:lnSpc>
                <a:spcPts val="2185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87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57200" y="6248400"/>
            <a:ext cx="8686800" cy="584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Priceline Vs Expedia (Priceline filed a lawsuit against Expedia)</a:t>
            </a:r>
            <a:r>
              <a:rPr lang="en-CA" sz="149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  <a:t/>
            </a:r>
            <a:br>
              <a:rPr lang="en-CA" sz="1494">
                <a:solidFill>
                  <a:srgbClr val="000000"/>
                </a:solidFill>
                <a:latin typeface="Times New Roman"/>
                <a:ea typeface="+mn-ea"/>
                <a:cs typeface="+mn-cs"/>
              </a:rPr>
            </a:br>
            <a:r>
              <a:rPr lang="en-CA" sz="1200">
                <a:solidFill>
                  <a:srgbClr val="FD8537"/>
                </a:solidFill>
                <a:latin typeface="Wingdings"/>
                <a:ea typeface="+mn-ea"/>
                <a:cs typeface="Wingdings"/>
              </a:rPr>
              <a:t></a:t>
            </a:r>
            <a:r>
              <a:rPr lang="en-CA" sz="1510" b="1">
                <a:solidFill>
                  <a:srgbClr val="000000"/>
                </a:solidFill>
                <a:latin typeface="Century Schoolbook Bold"/>
                <a:ea typeface="+mn-ea"/>
                <a:cs typeface="Century Schoolbook Bold"/>
              </a:rPr>
              <a:t>  Apple Vs Microsoft Employee (iPod Click Wheel )</a:t>
            </a:r>
          </a:p>
          <a:p>
            <a:pPr eaLnBrk="1" fontAlgn="auto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CA" sz="1494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4264" name="Picture 8" descr="logo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-26988"/>
            <a:ext cx="1785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993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1294</Words>
  <Application>Microsoft Macintosh PowerPoint</Application>
  <PresentationFormat>On-screen Show (4:3)</PresentationFormat>
  <Paragraphs>156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collins  c.  Kachaka</dc:creator>
  <cp:lastModifiedBy>collins  c.  Kachaka</cp:lastModifiedBy>
  <cp:revision>3</cp:revision>
  <dcterms:created xsi:type="dcterms:W3CDTF">2017-06-04T07:59:35Z</dcterms:created>
  <dcterms:modified xsi:type="dcterms:W3CDTF">2018-07-09T12:59:31Z</dcterms:modified>
</cp:coreProperties>
</file>