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48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6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6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65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3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3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7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0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2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1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9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29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D8336-86BB-3A41-8E1E-66F94AFF1176}" type="datetimeFigureOut">
              <a:rPr lang="en-US" smtClean="0"/>
              <a:t>19/4/17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622F9-FE70-854C-917E-E8B1DFC2F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3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29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/>
          <p:nvPr/>
        </p:nvSpPr>
        <p:spPr>
          <a:xfrm>
            <a:off x="2006600" y="2171700"/>
            <a:ext cx="7137400" cy="1066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tabLst>
                <a:tab pos="2311400" algn="l"/>
              </a:tabLst>
              <a:defRPr/>
            </a:pPr>
            <a:r>
              <a:rPr lang="en-CA" sz="3010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E-</a:t>
            </a:r>
            <a:r>
              <a:rPr lang="en-CA" sz="2410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BUSINESS STRATEGY AND MODELS</a:t>
            </a:r>
            <a:r>
              <a:rPr lang="en-CA" sz="253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53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410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	LECTURE</a:t>
            </a:r>
            <a:r>
              <a:rPr lang="en-CA" sz="3010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	 6</a:t>
            </a:r>
          </a:p>
          <a:p>
            <a:pPr eaLnBrk="1" fontAlgn="auto" hangingPunct="1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53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822700" y="3695700"/>
            <a:ext cx="5321300" cy="393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110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Economic of E-Business</a:t>
            </a:r>
          </a:p>
          <a:p>
            <a:pPr eaLnBrk="1" fontAlgn="auto" hangingPunct="1">
              <a:lnSpc>
                <a:spcPts val="24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532" name="TextBox 9"/>
          <p:cNvSpPr txBox="1">
            <a:spLocks noChangeArrowheads="1"/>
          </p:cNvSpPr>
          <p:nvPr/>
        </p:nvSpPr>
        <p:spPr bwMode="auto">
          <a:xfrm>
            <a:off x="5270500" y="6045200"/>
            <a:ext cx="373863" cy="293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150"/>
              </a:lnSpc>
            </a:pPr>
            <a:r>
              <a:rPr lang="en-CA" sz="900" dirty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© </a:t>
            </a:r>
            <a:r>
              <a:rPr lang="en-CA" sz="900" dirty="0" smtClean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2017</a:t>
            </a:r>
            <a:endParaRPr lang="en-CA" sz="900" dirty="0">
              <a:solidFill>
                <a:srgbClr val="565F6C"/>
              </a:solidFill>
              <a:latin typeface="Century Schoolbook" charset="0"/>
              <a:cs typeface="Century Schoolbook" charset="0"/>
            </a:endParaRPr>
          </a:p>
          <a:p>
            <a:pPr eaLnBrk="1" hangingPunct="1">
              <a:lnSpc>
                <a:spcPts val="1150"/>
              </a:lnSpc>
            </a:pPr>
            <a:endParaRPr lang="en-CA" sz="9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50533" name="TextBox 5"/>
          <p:cNvSpPr txBox="1">
            <a:spLocks noChangeArrowheads="1"/>
          </p:cNvSpPr>
          <p:nvPr/>
        </p:nvSpPr>
        <p:spPr bwMode="auto">
          <a:xfrm>
            <a:off x="2531318" y="4508500"/>
            <a:ext cx="5847510" cy="267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038"/>
              </a:lnSpc>
            </a:pPr>
            <a:r>
              <a:rPr lang="en-CA" sz="900" dirty="0" smtClean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DR.  </a:t>
            </a:r>
            <a:r>
              <a:rPr lang="en-CA" sz="900" dirty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Collins  C.  </a:t>
            </a:r>
            <a:r>
              <a:rPr lang="en-CA" sz="900" dirty="0" smtClean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Kachaka  </a:t>
            </a:r>
            <a:r>
              <a:rPr lang="en-CA" sz="900" dirty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BSc, MSc,  </a:t>
            </a:r>
            <a:r>
              <a:rPr lang="en-CA" sz="900" dirty="0" smtClean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DBA (Cybersecurity),CCNA</a:t>
            </a:r>
            <a:r>
              <a:rPr lang="en-CA" sz="900" dirty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, CWNA, MCP,  CEH, CHFI, </a:t>
            </a:r>
            <a:r>
              <a:rPr lang="en-CA" sz="900" dirty="0" smtClean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ITIL, PCI DSS</a:t>
            </a:r>
            <a:endParaRPr lang="en-CA" sz="900" dirty="0">
              <a:solidFill>
                <a:srgbClr val="565F6C"/>
              </a:solidFill>
              <a:latin typeface="Century Schoolbook" charset="0"/>
            </a:endParaRPr>
          </a:p>
          <a:p>
            <a:pPr eaLnBrk="1" hangingPunct="1">
              <a:lnSpc>
                <a:spcPts val="1038"/>
              </a:lnSpc>
            </a:pPr>
            <a:endParaRPr lang="en-CA" sz="9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50537" name="TextBox 10"/>
          <p:cNvSpPr txBox="1">
            <a:spLocks noChangeArrowheads="1"/>
          </p:cNvSpPr>
          <p:nvPr/>
        </p:nvSpPr>
        <p:spPr bwMode="auto">
          <a:xfrm>
            <a:off x="4559300" y="5816600"/>
            <a:ext cx="1585913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038"/>
              </a:lnSpc>
            </a:pPr>
            <a:r>
              <a:rPr lang="en-CA" sz="90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Email :  collinschi@gmail.com</a:t>
            </a:r>
            <a:endParaRPr lang="en-CA" sz="9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150538" name="Picture 10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5013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5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2"/>
          <p:cNvSpPr txBox="1"/>
          <p:nvPr/>
        </p:nvSpPr>
        <p:spPr>
          <a:xfrm>
            <a:off x="4229100" y="2044700"/>
            <a:ext cx="49149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12" b="1">
                <a:solidFill>
                  <a:srgbClr val="000000"/>
                </a:solidFill>
                <a:latin typeface="Verdana Bold"/>
                <a:ea typeface="+mn-ea"/>
                <a:cs typeface="Verdana Bold"/>
              </a:rPr>
              <a:t>Winner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0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66700" y="3111500"/>
            <a:ext cx="8877300" cy="622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10" b="1">
                <a:solidFill>
                  <a:srgbClr val="000000"/>
                </a:solidFill>
                <a:latin typeface="Verdana Bold"/>
                <a:ea typeface="+mn-ea"/>
                <a:cs typeface="Verdana Bold"/>
              </a:rPr>
              <a:t>Market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Verdana Bold"/>
                <a:ea typeface="+mn-ea"/>
                <a:cs typeface="Verdana Bold"/>
              </a:rPr>
              <a:t>Share</a:t>
            </a:r>
          </a:p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4152900" y="5499100"/>
            <a:ext cx="49911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10" b="1">
                <a:solidFill>
                  <a:srgbClr val="000000"/>
                </a:solidFill>
                <a:latin typeface="Verdana Bold"/>
                <a:ea typeface="+mn-ea"/>
                <a:cs typeface="Verdana Bold"/>
              </a:rPr>
              <a:t>Loser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448300" y="6070600"/>
            <a:ext cx="36957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10" b="1">
                <a:solidFill>
                  <a:srgbClr val="000000"/>
                </a:solidFill>
                <a:latin typeface="Verdana Bold"/>
                <a:ea typeface="+mn-ea"/>
                <a:cs typeface="Verdana Bold"/>
              </a:rPr>
              <a:t>Time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89300" y="6502400"/>
            <a:ext cx="5854700" cy="203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03">
                <a:solidFill>
                  <a:srgbClr val="000000"/>
                </a:solidFill>
                <a:latin typeface="Verdana"/>
                <a:ea typeface="+mn-ea"/>
                <a:cs typeface="Verdana"/>
              </a:rPr>
              <a:t>(Chen, 2003)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9751" name="Picture 7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4688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69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2"/>
          <p:cNvSpPr txBox="1"/>
          <p:nvPr/>
        </p:nvSpPr>
        <p:spPr>
          <a:xfrm>
            <a:off x="546100" y="292100"/>
            <a:ext cx="8597900" cy="546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914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P</a:t>
            </a:r>
            <a:r>
              <a:rPr lang="en-CA" sz="2325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RICING</a:t>
            </a:r>
          </a:p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58800" y="1016000"/>
            <a:ext cx="8585200" cy="647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140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Pricing determines sales volume, market share and</a:t>
            </a:r>
            <a: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profitability. Pricing is generally based on:</a:t>
            </a:r>
          </a:p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0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1600200"/>
            <a:ext cx="82296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Customers product valuation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8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82700" y="1905000"/>
            <a:ext cx="78613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How much customer is willing to pay</a:t>
            </a:r>
          </a:p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8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4400" y="2095500"/>
            <a:ext cx="8229600" cy="622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366064"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Low price is not always the determining factor</a:t>
            </a:r>
            <a:r>
              <a:rPr lang="en-CA" sz="178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78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Perceived benefits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8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82700" y="2705100"/>
            <a:ext cx="78613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9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2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Different customers perceive different benefits from a product</a:t>
            </a:r>
          </a:p>
          <a:p>
            <a:pPr eaLnBrk="1" fontAlgn="auto" hangingPunct="1">
              <a:lnSpc>
                <a:spcPts val="169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9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14400" y="2959100"/>
            <a:ext cx="82296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Target customers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8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282700" y="3263900"/>
            <a:ext cx="78613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Early adopters, Majority, and Laggards (Rogers, 1962)</a:t>
            </a:r>
          </a:p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8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58800" y="3530600"/>
            <a:ext cx="8585200" cy="381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Price discrimination ability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98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914400" y="3835400"/>
            <a:ext cx="8229600" cy="673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Ability to charge different prices to different customers</a:t>
            </a:r>
            <a:r>
              <a:rPr lang="en-CA" sz="1791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791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Types of price discrimination</a:t>
            </a:r>
          </a:p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9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282700" y="4457700"/>
            <a:ext cx="7861300" cy="698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50"/>
              </a:lnSpc>
              <a:spcBef>
                <a:spcPts val="0"/>
              </a:spcBef>
              <a:spcAft>
                <a:spcPts val="0"/>
              </a:spcAft>
              <a:tabLst>
                <a:tab pos="190500" algn="l"/>
              </a:tabLst>
              <a:defRPr/>
            </a:pPr>
            <a:r>
              <a:rPr lang="en-CA" sz="83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Third degree: based on group identification (E.g. Student discounts)</a:t>
            </a:r>
            <a:r>
              <a:rPr lang="en-CA" sz="139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39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83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Second degree: based on product attributes (E.g. features/ delivery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schedules)</a:t>
            </a:r>
          </a:p>
          <a:p>
            <a:pPr eaLnBrk="1" fontAlgn="auto" hangingPunct="1">
              <a:lnSpc>
                <a:spcPts val="16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0781" name="TextBox 13"/>
          <p:cNvSpPr txBox="1">
            <a:spLocks noChangeArrowheads="1"/>
          </p:cNvSpPr>
          <p:nvPr/>
        </p:nvSpPr>
        <p:spPr bwMode="auto">
          <a:xfrm>
            <a:off x="1282700" y="5130800"/>
            <a:ext cx="786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190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190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190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190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190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90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90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90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90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500"/>
              </a:lnSpc>
            </a:pPr>
            <a:r>
              <a:rPr lang="en-CA" sz="800">
                <a:solidFill>
                  <a:srgbClr val="DF752E"/>
                </a:solidFill>
                <a:latin typeface="Wingdings" charset="0"/>
                <a:cs typeface="Wingdings" charset="0"/>
              </a:rPr>
              <a:t></a:t>
            </a:r>
            <a:r>
              <a:rPr lang="en-CA" sz="14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First degree or perfect: based on each buyer‟s willingness to pay (E.g.</a:t>
            </a:r>
            <a:r>
              <a:rPr lang="en-CA" sz="14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400">
                <a:solidFill>
                  <a:srgbClr val="000000"/>
                </a:solidFill>
                <a:latin typeface="Times New Roman" charset="0"/>
              </a:rPr>
            </a:br>
            <a:r>
              <a:rPr lang="en-CA" sz="14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Auctions)</a:t>
            </a:r>
          </a:p>
          <a:p>
            <a:pPr eaLnBrk="1" hangingPunct="1">
              <a:lnSpc>
                <a:spcPts val="1500"/>
              </a:lnSpc>
            </a:pPr>
            <a:endParaRPr lang="en-CA" sz="14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558800" y="5575300"/>
            <a:ext cx="8585200" cy="381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Pricing the digital products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98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14400" y="5905500"/>
            <a:ext cx="8229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Different and complex when compared to physical product pricing</a:t>
            </a:r>
          </a:p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282700" y="6172200"/>
            <a:ext cx="7861300" cy="266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1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83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iTunes Vs record companies (55p/ song on iTunes)</a:t>
            </a:r>
          </a:p>
          <a:p>
            <a:pPr eaLnBrk="1" fontAlgn="auto" hangingPunct="1">
              <a:lnSpc>
                <a:spcPts val="161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39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60785" name="Picture 17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49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3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2"/>
          <p:cNvSpPr txBox="1"/>
          <p:nvPr/>
        </p:nvSpPr>
        <p:spPr>
          <a:xfrm>
            <a:off x="546100" y="546100"/>
            <a:ext cx="85979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D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IGITAL ECONOMY</a:t>
            </a: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 : 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WINNERS AND LOSERS</a:t>
            </a:r>
          </a:p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6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12800" y="1244600"/>
            <a:ext cx="8331200" cy="381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Winners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937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1549400"/>
            <a:ext cx="82296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E-Shops (iTunes, Amazon)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9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914400" y="1803400"/>
            <a:ext cx="82296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Internet Service Providers (NTL, BT)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95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4400" y="2057400"/>
            <a:ext cx="8229600" cy="850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5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Search engine service providers (Google, Kelkoo)</a:t>
            </a:r>
            <a:r>
              <a:rPr lang="en-CA" sz="169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69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Diversified portal services (Yahoo, MSN)</a:t>
            </a:r>
            <a:r>
              <a:rPr lang="en-CA" sz="169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69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E-Business technology providers</a:t>
            </a:r>
          </a:p>
          <a:p>
            <a:pPr eaLnBrk="1" fontAlgn="auto" hangingPunct="1">
              <a:lnSpc>
                <a:spcPts val="20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9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549400" y="2832100"/>
            <a:ext cx="7594600" cy="419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Software (SAP, Microsoft, Oracle, Sun )</a:t>
            </a:r>
            <a:r>
              <a:rPr lang="en-CA" sz="117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17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72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Hardware (HP, Dell)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7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1800" name="TextBox 8"/>
          <p:cNvSpPr txBox="1">
            <a:spLocks noChangeArrowheads="1"/>
          </p:cNvSpPr>
          <p:nvPr/>
        </p:nvSpPr>
        <p:spPr bwMode="auto">
          <a:xfrm>
            <a:off x="914400" y="337820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2050"/>
              </a:lnSpc>
            </a:pPr>
            <a:r>
              <a:rPr lang="en-CA" sz="13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7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Trust and security service providers (Pay pal, Norton)</a:t>
            </a:r>
            <a:r>
              <a:rPr lang="en-CA" sz="16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600">
                <a:solidFill>
                  <a:srgbClr val="000000"/>
                </a:solidFill>
                <a:latin typeface="Times New Roman" charset="0"/>
              </a:rPr>
            </a:br>
            <a:r>
              <a:rPr lang="en-CA" sz="13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7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Large click and mortar retailers (Tesco, John Lewis)</a:t>
            </a:r>
            <a:r>
              <a:rPr lang="en-CA" sz="16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600">
                <a:solidFill>
                  <a:srgbClr val="000000"/>
                </a:solidFill>
                <a:latin typeface="Times New Roman" charset="0"/>
              </a:rPr>
            </a:br>
            <a:r>
              <a:rPr lang="en-CA" sz="13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7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and……………CONSUMERS</a:t>
            </a:r>
          </a:p>
          <a:p>
            <a:pPr eaLnBrk="1" hangingPunct="1">
              <a:lnSpc>
                <a:spcPts val="2050"/>
              </a:lnSpc>
            </a:pPr>
            <a:endParaRPr lang="en-CA" sz="16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812800" y="4521200"/>
            <a:ext cx="8331200" cy="457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79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4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Losers</a:t>
            </a:r>
          </a:p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31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914400" y="4889500"/>
            <a:ext cx="82296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Wholesalers, distributors, and retailers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95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270000" y="5143500"/>
            <a:ext cx="78740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Book distributors such as Blackwell and Waterstone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914400" y="5334000"/>
            <a:ext cx="82296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Brokers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6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270000" y="5588000"/>
            <a:ext cx="78740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Airline ticketing brokers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8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14400" y="5765800"/>
            <a:ext cx="82296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Sales professionals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8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270000" y="6019800"/>
            <a:ext cx="7874000" cy="419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Insurance, Mutual fund and other financial services salespeople</a:t>
            </a:r>
            <a:r>
              <a:rPr lang="en-CA" sz="118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18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Utilities (Telecom, Gas, etc.)</a:t>
            </a:r>
          </a:p>
          <a:p>
            <a:pPr eaLnBrk="1" fontAlgn="auto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85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61808" name="Picture 16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2566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817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2"/>
          <p:cNvSpPr txBox="1"/>
          <p:nvPr/>
        </p:nvSpPr>
        <p:spPr>
          <a:xfrm>
            <a:off x="546100" y="660400"/>
            <a:ext cx="8597900" cy="508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170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DIGITAL ECONOMY</a:t>
            </a:r>
            <a:r>
              <a:rPr lang="en-CA" sz="2710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: </a:t>
            </a:r>
            <a:r>
              <a:rPr lang="en-CA" sz="2170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SOME STRATEGIES</a:t>
            </a:r>
          </a:p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9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397000"/>
            <a:ext cx="85979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Innovative business models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8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1663700"/>
            <a:ext cx="8229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Value chain integration (Dell, FedEx)</a:t>
            </a:r>
          </a:p>
          <a:p>
            <a:pPr eaLnBrk="1" fontAlgn="auto" hangingPunct="1">
              <a:lnSpc>
                <a:spcPts val="17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8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46100" y="2159000"/>
            <a:ext cx="85979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Digitisation of products and services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8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4400" y="2413000"/>
            <a:ext cx="8229600" cy="520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Digital industry reports (Gartner, IDC)</a:t>
            </a:r>
            <a:r>
              <a:rPr lang="en-CA" sz="158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8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Digital music (iTunes)</a:t>
            </a:r>
          </a:p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8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46100" y="3086100"/>
            <a:ext cx="85979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62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8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Price discrimination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7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14400" y="3340100"/>
            <a:ext cx="8229600" cy="520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Online car insurance (Churchill, AA, BSM)</a:t>
            </a:r>
            <a:r>
              <a:rPr lang="en-CA" sz="158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8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Mobile phone offers and tariffs (Orange)</a:t>
            </a:r>
          </a:p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8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46100" y="4064000"/>
            <a:ext cx="85979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Building critical mass customer base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8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914400" y="4305300"/>
            <a:ext cx="8229600" cy="533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Windows PC operating system (Microsoft)</a:t>
            </a:r>
            <a:r>
              <a:rPr lang="en-CA" sz="159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Email and other portal services (Yahoo)</a:t>
            </a:r>
          </a:p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46100" y="4991100"/>
            <a:ext cx="85979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E-marketing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6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914400" y="5257800"/>
            <a:ext cx="8229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2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Affiliate marketing on other portals (eBay)</a:t>
            </a:r>
          </a:p>
          <a:p>
            <a:pPr eaLnBrk="1" fontAlgn="auto" hangingPunct="1">
              <a:lnSpc>
                <a:spcPts val="162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8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546100" y="5740400"/>
            <a:ext cx="85979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Customisation/ personalisation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8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14400" y="5994400"/>
            <a:ext cx="8229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8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6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Personalised product offer (Amazon)</a:t>
            </a:r>
          </a:p>
          <a:p>
            <a:pPr eaLnBrk="1" fontAlgn="auto" hangingPunct="1">
              <a:lnSpc>
                <a:spcPts val="17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62831" name="Picture 15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5541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41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2"/>
          <p:cNvSpPr txBox="1"/>
          <p:nvPr/>
        </p:nvSpPr>
        <p:spPr>
          <a:xfrm>
            <a:off x="546100" y="495300"/>
            <a:ext cx="8597900" cy="609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304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216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F</a:t>
            </a:r>
            <a:r>
              <a:rPr lang="en-CA" sz="2568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URTHER WORK</a:t>
            </a:r>
            <a:r>
              <a:rPr lang="en-CA" sz="3216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 &amp; </a:t>
            </a:r>
            <a:r>
              <a:rPr lang="en-CA" sz="2568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DISCUSSION</a:t>
            </a:r>
          </a:p>
          <a:p>
            <a:pPr eaLnBrk="1" fontAlgn="auto" hangingPunct="1">
              <a:lnSpc>
                <a:spcPts val="304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66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843" name="TextBox 3"/>
          <p:cNvSpPr txBox="1">
            <a:spLocks noChangeArrowheads="1"/>
          </p:cNvSpPr>
          <p:nvPr/>
        </p:nvSpPr>
        <p:spPr bwMode="auto">
          <a:xfrm>
            <a:off x="914400" y="1790700"/>
            <a:ext cx="8229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075"/>
              </a:lnSpc>
            </a:pPr>
            <a:r>
              <a:rPr lang="en-CA" sz="9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 Group 1: Explore detrimental factors of market efficiency in your organisation‟s</a:t>
            </a:r>
            <a:r>
              <a:rPr lang="en-CA" sz="12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 charset="0"/>
              </a:rPr>
            </a:b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industry sector and describe how technologies can help overcome them</a:t>
            </a:r>
          </a:p>
          <a:p>
            <a:pPr eaLnBrk="1" hangingPunct="1">
              <a:lnSpc>
                <a:spcPts val="1075"/>
              </a:lnSpc>
            </a:pPr>
            <a:endParaRPr lang="en-CA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2247900"/>
            <a:ext cx="82296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Group 2: Explore how digital economy can help your organisation reduce costs in</a:t>
            </a:r>
            <a: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various areas</a:t>
            </a:r>
          </a:p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845" name="TextBox 5"/>
          <p:cNvSpPr txBox="1">
            <a:spLocks noChangeArrowheads="1"/>
          </p:cNvSpPr>
          <p:nvPr/>
        </p:nvSpPr>
        <p:spPr bwMode="auto">
          <a:xfrm>
            <a:off x="914400" y="2705100"/>
            <a:ext cx="8229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075"/>
              </a:lnSpc>
            </a:pPr>
            <a:r>
              <a:rPr lang="en-CA" sz="9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 Group 3: Select a case organisation and identify the opportunities for online/offline</a:t>
            </a:r>
            <a:r>
              <a:rPr lang="en-CA" sz="12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 charset="0"/>
              </a:rPr>
            </a:b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price discrimination within the organisation‟s customer base</a:t>
            </a:r>
          </a:p>
          <a:p>
            <a:pPr eaLnBrk="1" hangingPunct="1">
              <a:lnSpc>
                <a:spcPts val="1075"/>
              </a:lnSpc>
            </a:pPr>
            <a:endParaRPr lang="en-CA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4400" y="3162300"/>
            <a:ext cx="82296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Group 4: Identify the products and services that can be digitised in your</a:t>
            </a:r>
            <a: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organisation</a:t>
            </a:r>
          </a:p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14400" y="3619500"/>
            <a:ext cx="82296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962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Group 5: Select a case company and identify opportunities for building critical</a:t>
            </a:r>
            <a: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mass of customers to gain competitive advantage</a:t>
            </a:r>
          </a:p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848" name="TextBox 8"/>
          <p:cNvSpPr txBox="1">
            <a:spLocks noChangeArrowheads="1"/>
          </p:cNvSpPr>
          <p:nvPr/>
        </p:nvSpPr>
        <p:spPr bwMode="auto">
          <a:xfrm>
            <a:off x="914400" y="4127500"/>
            <a:ext cx="8229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100"/>
              </a:lnSpc>
            </a:pPr>
            <a:r>
              <a:rPr lang="en-CA" sz="9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 Group 6: Identify the business contexts where the policy issues can affect your</a:t>
            </a:r>
            <a:r>
              <a:rPr lang="en-CA" sz="12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 charset="0"/>
              </a:rPr>
            </a:b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organisation‟s operations on the e-business landscape.</a:t>
            </a:r>
          </a:p>
          <a:p>
            <a:pPr eaLnBrk="1" hangingPunct="1">
              <a:lnSpc>
                <a:spcPts val="1100"/>
              </a:lnSpc>
            </a:pPr>
            <a:endParaRPr lang="en-CA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270000" y="4406900"/>
            <a:ext cx="7874000" cy="165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09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6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0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Give special emphasis on customer information issues</a:t>
            </a:r>
          </a:p>
          <a:p>
            <a:pPr eaLnBrk="1" fontAlgn="auto" hangingPunct="1">
              <a:lnSpc>
                <a:spcPts val="109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98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46100" y="5283200"/>
            <a:ext cx="8597900" cy="381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References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95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851" name="TextBox 11"/>
          <p:cNvSpPr txBox="1">
            <a:spLocks noChangeArrowheads="1"/>
          </p:cNvSpPr>
          <p:nvPr/>
        </p:nvSpPr>
        <p:spPr bwMode="auto">
          <a:xfrm>
            <a:off x="914400" y="5753100"/>
            <a:ext cx="8229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100"/>
              </a:lnSpc>
            </a:pPr>
            <a:r>
              <a:rPr lang="en-CA" sz="9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 Chen, S. (2001) “Strategic Management of E-business”, Chapter twelve, John Wiley</a:t>
            </a:r>
            <a:r>
              <a:rPr lang="en-CA" sz="12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 charset="0"/>
              </a:rPr>
            </a:b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&amp; Sons.</a:t>
            </a:r>
          </a:p>
          <a:p>
            <a:pPr eaLnBrk="1" hangingPunct="1">
              <a:lnSpc>
                <a:spcPts val="1100"/>
              </a:lnSpc>
            </a:pPr>
            <a:endParaRPr lang="en-CA" sz="12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163852" name="Picture 12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5690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3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/>
          <p:nvPr/>
        </p:nvSpPr>
        <p:spPr>
          <a:xfrm>
            <a:off x="558800" y="1168400"/>
            <a:ext cx="8585200" cy="393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3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2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Digital economy (Internet economy/ New economy)</a:t>
            </a:r>
          </a:p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8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914400" y="1968500"/>
            <a:ext cx="8229600" cy="1244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265"/>
              </a:lnSpc>
              <a:spcBef>
                <a:spcPts val="0"/>
              </a:spcBef>
              <a:spcAft>
                <a:spcPts val="0"/>
              </a:spcAft>
              <a:tabLst>
                <a:tab pos="279400" algn="l"/>
                <a:tab pos="279400" algn="l"/>
                <a:tab pos="279400" algn="l"/>
              </a:tabLst>
              <a:defRPr/>
            </a:pPr>
            <a:r>
              <a:rPr lang="en-CA" sz="152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9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Economy that is based in a large part on digital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technologies, including digital communication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networks, computers, software, and other related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information technologies ( Turban et al., 2002)</a:t>
            </a:r>
          </a:p>
          <a:p>
            <a:pPr eaLnBrk="1" fontAlgn="auto" hangingPunct="1">
              <a:lnSpc>
                <a:spcPts val="226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3543300"/>
            <a:ext cx="82296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2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9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Components of digital ecosystems</a:t>
            </a:r>
          </a:p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87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82700" y="3886200"/>
            <a:ext cx="78613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1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Consumers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4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82700" y="4191000"/>
            <a:ext cx="78613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1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Sellers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2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82700" y="4508500"/>
            <a:ext cx="78613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1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Others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1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562100" y="4775200"/>
            <a:ext cx="7581900" cy="1358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Intermediaries (e.g. search services, price comparison providers)</a:t>
            </a:r>
            <a:r>
              <a:rPr lang="en-CA" sz="148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8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90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Support services (e.g. trust and security services)</a:t>
            </a:r>
            <a:r>
              <a:rPr lang="en-CA" sz="1489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89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90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Infrastructure companies (e.g. ISPs, hardware providers)</a:t>
            </a:r>
            <a:r>
              <a:rPr lang="en-CA" sz="1489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89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90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Content creators (e.g. news providers, other information</a:t>
            </a:r>
            <a: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providers)</a:t>
            </a:r>
          </a:p>
          <a:p>
            <a:pPr eaLnBrk="1" fontAlgn="auto" hangingPunct="1">
              <a:lnSpc>
                <a:spcPts val="207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562100" y="6083300"/>
            <a:ext cx="7581900" cy="596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Business partners (e.g. supply chain partners) etc.</a:t>
            </a:r>
            <a:r>
              <a:rPr lang="en-CA" sz="149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9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90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Policy making bodies (Govt regulatory authorities)</a:t>
            </a:r>
          </a:p>
          <a:p>
            <a:pPr eaLnBrk="1" fontAlgn="auto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9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1562" name="Picture 10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9742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77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2"/>
          <p:cNvSpPr txBox="1"/>
          <p:nvPr/>
        </p:nvSpPr>
        <p:spPr>
          <a:xfrm>
            <a:off x="546100" y="177800"/>
            <a:ext cx="8597900" cy="952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7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D</a:t>
            </a:r>
            <a:r>
              <a:rPr lang="en-CA" sz="216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IGITAL ECONOMY</a:t>
            </a:r>
            <a:r>
              <a:rPr lang="en-CA" sz="27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: </a:t>
            </a:r>
            <a:r>
              <a:rPr lang="en-CA" sz="216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IMPORTANT</a:t>
            </a:r>
            <a:r>
              <a:rPr lang="en-CA" sz="216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16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16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CHARACTERISTICS</a:t>
            </a:r>
          </a:p>
          <a:p>
            <a:pPr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6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914400" y="1612900"/>
            <a:ext cx="8229600" cy="457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92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4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Demand and supply</a:t>
            </a:r>
          </a:p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37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1955800"/>
            <a:ext cx="8229600" cy="2133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5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92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4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Competition in the digital ecosystems</a:t>
            </a:r>
            <a:r>
              <a:rPr lang="en-CA" sz="238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38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2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4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Cost curves of digital products</a:t>
            </a:r>
            <a:r>
              <a:rPr lang="en-CA" sz="2371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371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2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4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Cost reductions</a:t>
            </a:r>
          </a:p>
          <a:p>
            <a:pPr eaLnBrk="1" fontAlgn="auto" hangingPunct="1">
              <a:lnSpc>
                <a:spcPts val="58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37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914400" y="4152900"/>
            <a:ext cx="8229600" cy="1397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5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92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4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Role of critical mass</a:t>
            </a:r>
            <a:r>
              <a:rPr lang="en-CA" sz="234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34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2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4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Pricing</a:t>
            </a:r>
          </a:p>
          <a:p>
            <a:pPr eaLnBrk="1" fontAlgn="auto" hangingPunct="1">
              <a:lnSpc>
                <a:spcPts val="58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34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2582" name="Picture 6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9687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1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"/>
          <p:cNvSpPr txBox="1"/>
          <p:nvPr/>
        </p:nvSpPr>
        <p:spPr>
          <a:xfrm>
            <a:off x="546100" y="546100"/>
            <a:ext cx="85979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D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EMAND AND SUPPLY</a:t>
            </a:r>
          </a:p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35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66700" y="1511300"/>
            <a:ext cx="8877300" cy="393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3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2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Efficient market: Economists describe an efficient</a:t>
            </a:r>
          </a:p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8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33400" y="1828800"/>
            <a:ext cx="8610600" cy="723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2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market as one that clears or leaves no excess supply or</a:t>
            </a:r>
            <a:r>
              <a:rPr lang="en-CA" sz="21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1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2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demand</a:t>
            </a:r>
          </a:p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66700" y="2882900"/>
            <a:ext cx="8877300" cy="723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3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2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Limitations in traditional markets preventing efficient</a:t>
            </a:r>
            <a:r>
              <a:rPr lang="en-CA" sz="21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1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2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markets</a:t>
            </a:r>
          </a:p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35000" y="3556000"/>
            <a:ext cx="8509000" cy="584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Difficulties in simultaneous participation of buyers and sellers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due to geographical separation</a:t>
            </a:r>
          </a:p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35000" y="4051300"/>
            <a:ext cx="8509000" cy="673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Lack of information and coordination</a:t>
            </a:r>
            <a:r>
              <a:rPr lang="en-CA" sz="178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78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High transaction costs</a:t>
            </a:r>
          </a:p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85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66700" y="5016500"/>
            <a:ext cx="8877300" cy="723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3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2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Advantages in digital markets resulting in efficient</a:t>
            </a:r>
            <a:r>
              <a:rPr lang="en-CA" sz="21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1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2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markets</a:t>
            </a:r>
          </a:p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35000" y="5676900"/>
            <a:ext cx="85090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No geographical constraints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9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35000" y="5943600"/>
            <a:ext cx="8509000" cy="673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Readily available information and easy coordination facilities</a:t>
            </a:r>
            <a:r>
              <a:rPr lang="en-CA" sz="1787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787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Cheaper transaction costs</a:t>
            </a:r>
          </a:p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87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3611" name="Picture 11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186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625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2"/>
          <p:cNvSpPr txBox="1"/>
          <p:nvPr/>
        </p:nvSpPr>
        <p:spPr>
          <a:xfrm>
            <a:off x="546100" y="596900"/>
            <a:ext cx="8597900" cy="508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7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C</a:t>
            </a:r>
            <a:r>
              <a:rPr lang="en-CA" sz="216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OMPETITION IN THE DIGITAL ECOSYSTEMS</a:t>
            </a:r>
          </a:p>
          <a:p>
            <a:pPr eaLnBrk="1" fontAlgn="auto" hangingPunct="1">
              <a:lnSpc>
                <a:spcPts val="24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7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308100"/>
            <a:ext cx="8597900" cy="1028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3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  <a:tab pos="266700" algn="l"/>
                <a:tab pos="266700" algn="l"/>
              </a:tabLst>
              <a:defRPr/>
            </a:pPr>
            <a:r>
              <a:rPr lang="en-CA" sz="1188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The degree of  competitiveness in an industry depends in part on</a:t>
            </a:r>
            <a:r>
              <a:rPr lang="en-CA" sz="17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7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how many suppliers are seeking the demand of consumers and the</a:t>
            </a:r>
            <a:r>
              <a:rPr lang="en-CA" sz="17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7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ease with which new businesses can enter and exit a particular</a:t>
            </a:r>
            <a:r>
              <a:rPr lang="en-CA" sz="17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7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market in the long run.</a:t>
            </a:r>
          </a:p>
          <a:p>
            <a:pPr eaLnBrk="1" fontAlgn="auto" hangingPunct="1">
              <a:lnSpc>
                <a:spcPts val="183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2260600"/>
            <a:ext cx="82296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4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Perfect competition: When the following assumptions exist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9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70000" y="2463800"/>
            <a:ext cx="7874000" cy="444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Several players (sellers) each with an insignificant market share</a:t>
            </a:r>
            <a:r>
              <a:rPr lang="en-CA" sz="117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17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No entry barriers</a:t>
            </a:r>
          </a:p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7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70000" y="2870200"/>
            <a:ext cx="7874000" cy="431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Readily available information to buyers</a:t>
            </a:r>
            <a:r>
              <a:rPr lang="en-CA" sz="118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18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Several identical products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8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70000" y="3289300"/>
            <a:ext cx="78740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All firms or sellers have equal access to resources (finance, technology etc.)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14400" y="3695700"/>
            <a:ext cx="82296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4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Imperfect competition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85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270000" y="3886200"/>
            <a:ext cx="7874000" cy="444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When the above assumptions of perfect competition are dropped</a:t>
            </a:r>
            <a:r>
              <a:rPr lang="en-CA" sz="1189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189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Results in Monopoly, Duopoly, and Oligopoly</a:t>
            </a:r>
          </a:p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8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46100" y="4648200"/>
            <a:ext cx="85979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88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Features of perfect competition in digital economy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9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914400" y="4927600"/>
            <a:ext cx="82296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4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Low barriers of entry in digital economy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9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270000" y="5143500"/>
            <a:ext cx="78740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Low overall setup costs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8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270000" y="5321300"/>
            <a:ext cx="7874000" cy="444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Several new e-shops opening everyday</a:t>
            </a:r>
            <a:r>
              <a:rPr lang="en-CA" sz="118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18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Innovative business models</a:t>
            </a:r>
          </a:p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8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14400" y="5727700"/>
            <a:ext cx="8229600" cy="685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en-CA" sz="104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3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Readily available information, speedy comparisons, and lower prices</a:t>
            </a:r>
            <a:r>
              <a:rPr lang="en-CA" sz="1291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91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044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Role of customisation/ personalisation/ customer service</a:t>
            </a:r>
            <a:r>
              <a:rPr lang="en-CA" sz="119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19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72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	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  Differentiation through product delivery, quality, and after sales service</a:t>
            </a:r>
          </a:p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4639" name="Picture 15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811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49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2"/>
          <p:cNvSpPr txBox="1"/>
          <p:nvPr/>
        </p:nvSpPr>
        <p:spPr>
          <a:xfrm>
            <a:off x="546100" y="698500"/>
            <a:ext cx="85979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C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OST CURVES OF DIGITAL PRODUCTS</a:t>
            </a:r>
          </a:p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1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66700" y="1638300"/>
            <a:ext cx="8877300" cy="990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3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  <a:tab pos="266700" algn="l"/>
                <a:tab pos="266700" algn="l"/>
              </a:tabLst>
              <a:defRPr/>
            </a:pPr>
            <a:r>
              <a:rPr lang="en-CA" sz="10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In </a:t>
            </a:r>
            <a:r>
              <a:rPr lang="en-CA" sz="1510" b="1">
                <a:solidFill>
                  <a:srgbClr val="D2601C"/>
                </a:solidFill>
                <a:latin typeface="Century Schoolbook Bold"/>
                <a:ea typeface="+mn-ea"/>
                <a:cs typeface="Century Schoolbook Bold"/>
              </a:rPr>
              <a:t>economics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, a cost curve is a graph of the </a:t>
            </a:r>
            <a:r>
              <a:rPr lang="en-CA" sz="1510" b="1">
                <a:solidFill>
                  <a:srgbClr val="D2601C"/>
                </a:solidFill>
                <a:latin typeface="Century Schoolbook Bold"/>
                <a:ea typeface="+mn-ea"/>
                <a:cs typeface="Century Schoolbook Bold"/>
              </a:rPr>
              <a:t>costs of production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as a function</a:t>
            </a:r>
            <a:r>
              <a:rPr lang="en-CA" sz="150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0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of total quantity produced. In a </a:t>
            </a:r>
            <a:r>
              <a:rPr lang="en-CA" sz="1512" b="1">
                <a:solidFill>
                  <a:srgbClr val="D2601C"/>
                </a:solidFill>
                <a:latin typeface="Century Schoolbook Bold"/>
                <a:ea typeface="+mn-ea"/>
                <a:cs typeface="Century Schoolbook Bold"/>
              </a:rPr>
              <a:t>	free market</a:t>
            </a:r>
            <a:r>
              <a:rPr lang="en-CA" sz="15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 economy, </a:t>
            </a:r>
            <a:r>
              <a:rPr lang="en-CA" sz="1512" b="1">
                <a:solidFill>
                  <a:srgbClr val="D2601C"/>
                </a:solidFill>
                <a:latin typeface="Century Schoolbook Bold"/>
                <a:ea typeface="+mn-ea"/>
                <a:cs typeface="Century Schoolbook Bold"/>
              </a:rPr>
              <a:t>	productively efficient</a:t>
            </a:r>
            <a: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firms use these curves to find the optimal point of production, where they</a:t>
            </a:r>
            <a: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make the most </a:t>
            </a:r>
            <a:r>
              <a:rPr lang="en-CA" sz="1510" b="1">
                <a:solidFill>
                  <a:srgbClr val="D2601C"/>
                </a:solidFill>
                <a:latin typeface="Century Schoolbook Bold"/>
                <a:ea typeface="+mn-ea"/>
                <a:cs typeface="Century Schoolbook Bold"/>
              </a:rPr>
              <a:t>	profits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. (Answers.com, 2006)</a:t>
            </a:r>
          </a:p>
          <a:p>
            <a:pPr eaLnBrk="1" fontAlgn="auto" hangingPunct="1">
              <a:lnSpc>
                <a:spcPts val="183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6700" y="2946400"/>
            <a:ext cx="88773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Fundamentally different  when compared to physical products and services</a:t>
            </a:r>
          </a:p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9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35000" y="3429000"/>
            <a:ext cx="85090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High up-front costs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8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90600" y="3657600"/>
            <a:ext cx="81534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8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Research and development costs/ technology implementation costs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8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35000" y="4127500"/>
            <a:ext cx="85090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Law of diminishing returns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90600" y="4356100"/>
            <a:ext cx="81534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8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In traditional industrial products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8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35000" y="4762500"/>
            <a:ext cx="8509000" cy="495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Law of increasing returns</a:t>
            </a:r>
            <a:r>
              <a:rPr lang="en-CA" sz="127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7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782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	</a:t>
            </a:r>
            <a:r>
              <a:rPr lang="en-CA" sz="13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  In digital economy</a:t>
            </a:r>
          </a:p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7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35000" y="5511800"/>
            <a:ext cx="85090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Examples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8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990600" y="5702300"/>
            <a:ext cx="8153400" cy="508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8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e-Books (Net library) Vs traditional books (Prentice Hall)</a:t>
            </a:r>
            <a:r>
              <a:rPr lang="en-CA" sz="128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85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78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iTunes (virtual store)  Vs HMV (physical store)</a:t>
            </a:r>
          </a:p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85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5660" name="Picture 12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3252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673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698500" y="1536700"/>
            <a:ext cx="8445500" cy="266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1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</a:p>
          <a:p>
            <a:pPr eaLnBrk="1" fontAlgn="auto" hangingPunct="1">
              <a:lnSpc>
                <a:spcPts val="161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42900" y="6426200"/>
            <a:ext cx="88011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12" b="1">
                <a:solidFill>
                  <a:srgbClr val="000000"/>
                </a:solidFill>
                <a:latin typeface="Verdana Bold"/>
                <a:ea typeface="+mn-ea"/>
                <a:cs typeface="Verdana Bold"/>
              </a:rPr>
              <a:t>Cost curves or regular and digital products (Turban et al., 2002)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0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6676" name="Picture 4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1398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7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2"/>
          <p:cNvSpPr txBox="1"/>
          <p:nvPr/>
        </p:nvSpPr>
        <p:spPr>
          <a:xfrm>
            <a:off x="546100" y="482600"/>
            <a:ext cx="85979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C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OST REDUCTION IN DIGITAL MARKETS</a:t>
            </a:r>
          </a:p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1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82600" y="1282700"/>
            <a:ext cx="8661400" cy="393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3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1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Production and distribution costs</a:t>
            </a:r>
          </a:p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77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50900" y="1651000"/>
            <a:ext cx="82931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2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 Business process reengineering</a:t>
            </a:r>
          </a:p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8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06500" y="1968500"/>
            <a:ext cx="7937500" cy="520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Reduction of administration and processing costs (online banking -</a:t>
            </a:r>
            <a: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e.g. FedEx)</a:t>
            </a:r>
          </a:p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50900" y="2451100"/>
            <a:ext cx="82931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2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 Electronic data interchange with suppliers</a:t>
            </a:r>
          </a:p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87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50900" y="2692400"/>
            <a:ext cx="8293100" cy="660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365759" eaLnBrk="1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2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98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Reduction of inventory costs (JIT- E.g. Dell)</a:t>
            </a:r>
            <a:r>
              <a:rPr lang="en-CA" sz="187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7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2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 Intermediary costs</a:t>
            </a:r>
          </a:p>
          <a:p>
            <a:pPr eaLnBrk="1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7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206500" y="3352800"/>
            <a:ext cx="7937500" cy="533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Cost reduction by elimination of intermediaries such as</a:t>
            </a:r>
            <a: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distributors or brokers (E.g. stock brokers)</a:t>
            </a:r>
          </a:p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82600" y="3860800"/>
            <a:ext cx="8661400" cy="393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3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1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Transaction costs</a:t>
            </a:r>
          </a:p>
          <a:p>
            <a:pPr eaLnBrk="1" fontAlgn="auto" hangingPunct="1">
              <a:lnSpc>
                <a:spcPts val="253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6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50900" y="4229100"/>
            <a:ext cx="82931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2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98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 Search and Information costs</a:t>
            </a:r>
          </a:p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8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850900" y="4470400"/>
            <a:ext cx="8293100" cy="660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365759" eaLnBrk="1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24 X7 X 365 Information about products and services</a:t>
            </a:r>
            <a:r>
              <a:rPr lang="en-CA" sz="188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8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2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 Bargaining and decision costs</a:t>
            </a:r>
          </a:p>
          <a:p>
            <a:pPr eaLnBrk="1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8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206500" y="5143500"/>
            <a:ext cx="79375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Bargain online through electronic biddings</a:t>
            </a:r>
          </a:p>
          <a:p>
            <a:pPr eaLnBrk="1" fontAlgn="auto" hangingPunct="1">
              <a:lnSpc>
                <a:spcPts val="17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8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850900" y="5397500"/>
            <a:ext cx="82931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52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 Policing costs and Enforcement costs</a:t>
            </a:r>
          </a:p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8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206500" y="5727700"/>
            <a:ext cx="7937500" cy="520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2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98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 Quality and contractual enforcement through trust providers and</a:t>
            </a:r>
            <a: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96">
                <a:solidFill>
                  <a:srgbClr val="000000"/>
                </a:solidFill>
                <a:latin typeface="Century Schoolbook"/>
                <a:ea typeface="+mn-ea"/>
                <a:cs typeface="Century Schoolbook"/>
              </a:rPr>
              <a:t>certifications</a:t>
            </a:r>
          </a:p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7711" name="Picture 15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9819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1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2"/>
          <p:cNvSpPr txBox="1"/>
          <p:nvPr/>
        </p:nvSpPr>
        <p:spPr>
          <a:xfrm>
            <a:off x="558800" y="469900"/>
            <a:ext cx="85852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R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OLE OF CRITICAL MASS</a:t>
            </a:r>
          </a:p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2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06400" y="1092200"/>
            <a:ext cx="8737600" cy="800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tabLst>
                <a:tab pos="279400" algn="l"/>
                <a:tab pos="279400" algn="l"/>
              </a:tabLst>
              <a:defRPr/>
            </a:pPr>
            <a:r>
              <a:rPr lang="en-CA" sz="111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A minimum number of customers/users required for a product or service</a:t>
            </a:r>
            <a: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to make it financially viable. This number is referred to as the critical</a:t>
            </a:r>
            <a: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mass or critical minimum.</a:t>
            </a:r>
          </a:p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74700" y="1854200"/>
            <a:ext cx="8369300" cy="419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279400" algn="l"/>
              </a:tabLs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If the demand is less than the critical mass, the product/service service will not be offered</a:t>
            </a:r>
            <a: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commercially, regardless of its technical capability.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74700" y="2260600"/>
            <a:ext cx="8369300" cy="419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tabLst>
                <a:tab pos="279400" algn="l"/>
              </a:tabLs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Critical mass plays a more significant role in digital markets when compared to traditional</a:t>
            </a:r>
            <a: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markets</a:t>
            </a:r>
          </a:p>
          <a:p>
            <a:pPr eaLnBrk="1" fontAlgn="auto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06400" y="2717800"/>
            <a:ext cx="8737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Winner takes it all</a:t>
            </a:r>
          </a:p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7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74700" y="2984500"/>
            <a:ext cx="83693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Resulting in market monopoly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143000" y="3175000"/>
            <a:ext cx="8001000" cy="431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65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Microsoft Windows in PC operating systems</a:t>
            </a:r>
            <a:r>
              <a:rPr lang="en-CA" sz="109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09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65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Google in search engine service</a:t>
            </a:r>
          </a:p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09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06400" y="3860800"/>
            <a:ext cx="8737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Locking customers into a product or service</a:t>
            </a:r>
          </a:p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87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74700" y="4127500"/>
            <a:ext cx="83693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Bundling products and services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143000" y="4343400"/>
            <a:ext cx="8001000" cy="203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65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Paypal in eBay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077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74700" y="4559300"/>
            <a:ext cx="83693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Offering related products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143000" y="4775200"/>
            <a:ext cx="8001000" cy="203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65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Comprehensive services on yahoo (email, chat, news etc)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0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406400" y="5016500"/>
            <a:ext cx="8737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Exists in traditional marketplace but rampant in digital economy</a:t>
            </a:r>
          </a:p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8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774700" y="5295900"/>
            <a:ext cx="83693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Tesco and Asda-Walmart  in traditional markets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5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774700" y="5511800"/>
            <a:ext cx="83693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Microsoft and yahoo in digital markets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406400" y="5778500"/>
            <a:ext cx="8737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Free offerings to build critical mass customer base</a:t>
            </a:r>
          </a:p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87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74700" y="6057900"/>
            <a:ext cx="83693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Netscape and Internet explorer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774700" y="6273800"/>
            <a:ext cx="83693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Real player and Media player</a:t>
            </a:r>
          </a:p>
          <a:p>
            <a:pPr eaLnBrk="1" fontAlgn="auto" hangingPunct="1">
              <a:lnSpc>
                <a:spcPts val="13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9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8740" name="Picture 20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89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1080</Words>
  <Application>Microsoft Macintosh PowerPoint</Application>
  <PresentationFormat>On-screen Show (4:3)</PresentationFormat>
  <Paragraphs>139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collins  c.  Kachaka</dc:creator>
  <cp:lastModifiedBy>collins  c.  Kachaka</cp:lastModifiedBy>
  <cp:revision>2</cp:revision>
  <dcterms:created xsi:type="dcterms:W3CDTF">2017-04-19T11:33:54Z</dcterms:created>
  <dcterms:modified xsi:type="dcterms:W3CDTF">2017-04-19T11:36:50Z</dcterms:modified>
</cp:coreProperties>
</file>