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9E44-84CB-FD40-99BB-8FD0561D2FAC}" type="datetimeFigureOut">
              <a:rPr lang="en-US" smtClean="0"/>
              <a:t>20/5/18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9CDA4-99D8-9F4D-ADB7-383462B83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48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0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4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0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4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2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AF0D-BE81-784F-B728-32A2182F3941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DFA6-A14A-A142-8AE6-574777F5B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2006600" y="2171700"/>
            <a:ext cx="6518275" cy="13763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>
                <a:tab pos="2311400" algn="l"/>
              </a:tabLst>
              <a:defRPr/>
            </a:pPr>
            <a:r>
              <a:rPr lang="en-CA" sz="30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</a:t>
            </a:r>
            <a:r>
              <a:rPr lang="en-CA" sz="24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 STRATEGY AND MODELS</a:t>
            </a:r>
            <a:r>
              <a:rPr lang="en-CA" sz="253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53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LECTURE</a:t>
            </a:r>
            <a:r>
              <a:rPr lang="en-CA" sz="30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 3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33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94466" y="3708400"/>
            <a:ext cx="5463034" cy="5584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rgbClr val="565F6C"/>
                </a:solidFill>
                <a:latin typeface="American Typewriter"/>
                <a:ea typeface="+mn-ea"/>
                <a:cs typeface="American Typewriter"/>
              </a:rPr>
              <a:t>E-Business Strategy initiation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800" b="1" dirty="0">
              <a:solidFill>
                <a:srgbClr val="000000"/>
              </a:solidFill>
              <a:latin typeface="American Typewriter"/>
              <a:ea typeface="+mn-ea"/>
              <a:cs typeface="American Typewriter"/>
            </a:endParaRPr>
          </a:p>
        </p:txBody>
      </p:sp>
      <p:sp>
        <p:nvSpPr>
          <p:cNvPr id="70660" name="TextBox 9"/>
          <p:cNvSpPr txBox="1">
            <a:spLocks noChangeArrowheads="1"/>
          </p:cNvSpPr>
          <p:nvPr/>
        </p:nvSpPr>
        <p:spPr bwMode="auto">
          <a:xfrm>
            <a:off x="5245100" y="6121400"/>
            <a:ext cx="4572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263"/>
              </a:lnSpc>
            </a:pPr>
            <a:r>
              <a:rPr lang="en-CA" sz="11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© 2017</a:t>
            </a:r>
          </a:p>
          <a:p>
            <a:pPr eaLnBrk="1" hangingPunct="1">
              <a:lnSpc>
                <a:spcPts val="1263"/>
              </a:lnSpc>
            </a:pPr>
            <a:endParaRPr lang="en-CA" sz="11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2484438" y="4365625"/>
            <a:ext cx="6302697" cy="27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1200" b="1" dirty="0">
                <a:solidFill>
                  <a:srgbClr val="565F6C"/>
                </a:solidFill>
                <a:latin typeface="American Typewriter Condensed"/>
                <a:cs typeface="American Typewriter Condensed"/>
              </a:rPr>
              <a:t>DR. Collins  C. Kachaka BSc, MSc, DBA (Cybersecurity), CCNA, CWNA, MCP,  CEH, CHFI, ITIL, PCI DSS</a:t>
            </a:r>
          </a:p>
          <a:p>
            <a:pPr eaLnBrk="1" hangingPunct="1">
              <a:lnSpc>
                <a:spcPts val="1038"/>
              </a:lnSpc>
            </a:pPr>
            <a:endParaRPr lang="en-CA" sz="1200" b="1" dirty="0">
              <a:solidFill>
                <a:srgbClr val="000000"/>
              </a:solidFill>
              <a:latin typeface="American Typewriter Condensed"/>
              <a:cs typeface="American Typewriter Condensed"/>
            </a:endParaRPr>
          </a:p>
        </p:txBody>
      </p:sp>
      <p:sp>
        <p:nvSpPr>
          <p:cNvPr id="70662" name="TextBox 10"/>
          <p:cNvSpPr txBox="1">
            <a:spLocks noChangeArrowheads="1"/>
          </p:cNvSpPr>
          <p:nvPr/>
        </p:nvSpPr>
        <p:spPr bwMode="auto">
          <a:xfrm>
            <a:off x="4559300" y="5816600"/>
            <a:ext cx="158591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Email :  collinschi@gmail.com</a:t>
            </a: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0663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4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546100" y="787400"/>
            <a:ext cx="859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300"/>
              </a:lnSpc>
            </a:pPr>
            <a:r>
              <a:rPr lang="en-CA" b="1">
                <a:solidFill>
                  <a:srgbClr val="000000"/>
                </a:solidFill>
                <a:latin typeface="Arial Bold" charset="0"/>
                <a:cs typeface="Arial Bold" charset="0"/>
              </a:rPr>
              <a:t>Porter’s five forces model  </a:t>
            </a:r>
            <a:r>
              <a:rPr lang="en-CA" sz="1200" b="1">
                <a:solidFill>
                  <a:srgbClr val="000000"/>
                </a:solidFill>
                <a:latin typeface="Arial Bold" charset="0"/>
                <a:cs typeface="Arial Bold" charset="0"/>
              </a:rPr>
              <a:t>(Porter, 1985)</a:t>
            </a:r>
          </a:p>
          <a:p>
            <a:pPr eaLnBrk="1" hangingPunct="1">
              <a:lnSpc>
                <a:spcPts val="2300"/>
              </a:lnSpc>
            </a:pPr>
            <a:endParaRPr lang="en-CA" sz="2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558800" y="1536700"/>
            <a:ext cx="8585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700" b="1">
                <a:solidFill>
                  <a:srgbClr val="660000"/>
                </a:solidFill>
                <a:latin typeface="Century Schoolbook Bold" charset="0"/>
                <a:cs typeface="Century Schoolbook Bold" charset="0"/>
              </a:rPr>
              <a:t>Porter‟s Competitive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8800" y="1803400"/>
            <a:ext cx="8585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20" b="1">
                <a:solidFill>
                  <a:srgbClr val="660000"/>
                </a:solidFill>
                <a:latin typeface="Century Schoolbook Bold"/>
                <a:ea typeface="+mn-ea"/>
                <a:cs typeface="Century Schoolbook Bold"/>
              </a:rPr>
              <a:t>Strategies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800" y="2044700"/>
            <a:ext cx="29845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9">
                <a:solidFill>
                  <a:srgbClr val="660000"/>
                </a:solidFill>
                <a:latin typeface="Courier New"/>
                <a:ea typeface="+mn-ea"/>
                <a:cs typeface="Courier New"/>
              </a:rPr>
              <a:t>o</a:t>
            </a:r>
            <a:r>
              <a:rPr lang="en-CA" sz="1709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Overall cost leadership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9">
                <a:solidFill>
                  <a:srgbClr val="660000"/>
                </a:solidFill>
                <a:latin typeface="Courier New"/>
                <a:ea typeface="+mn-ea"/>
                <a:cs typeface="Courier New"/>
              </a:rPr>
              <a:t>o</a:t>
            </a:r>
            <a:r>
              <a:rPr lang="en-CA" sz="1709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Differentiation</a:t>
            </a:r>
          </a:p>
          <a:p>
            <a:pPr eaLnBrk="1" fontAlgn="auto" hangingPunct="1">
              <a:lnSpc>
                <a:spcPts val="31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00" y="2870200"/>
            <a:ext cx="2984500" cy="1193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9">
                <a:solidFill>
                  <a:srgbClr val="660000"/>
                </a:solidFill>
                <a:latin typeface="Courier New"/>
                <a:ea typeface="+mn-ea"/>
                <a:cs typeface="Courier New"/>
              </a:rPr>
              <a:t>o</a:t>
            </a:r>
            <a:r>
              <a:rPr lang="en-CA" sz="1709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Focus or niche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9">
                <a:solidFill>
                  <a:srgbClr val="660000"/>
                </a:solidFill>
                <a:latin typeface="Courier New"/>
                <a:ea typeface="+mn-ea"/>
                <a:cs typeface="Courier New"/>
              </a:rPr>
              <a:t>o</a:t>
            </a:r>
            <a:r>
              <a:rPr lang="en-CA" sz="1709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Stuck in the middle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9">
                <a:solidFill>
                  <a:srgbClr val="660000"/>
                </a:solidFill>
                <a:latin typeface="Courier New"/>
                <a:ea typeface="+mn-ea"/>
                <a:cs typeface="Courier New"/>
              </a:rPr>
              <a:t>o</a:t>
            </a:r>
            <a:r>
              <a:rPr lang="en-CA" sz="1709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Strategic Alliances</a:t>
            </a:r>
          </a:p>
          <a:p>
            <a:pPr eaLnBrk="1" fontAlgn="auto" hangingPunct="1">
              <a:lnSpc>
                <a:spcPts val="32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60800" y="2247900"/>
            <a:ext cx="39370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5A160A"/>
                </a:solidFill>
                <a:latin typeface="Times New Roman Bold"/>
                <a:ea typeface="+mn-ea"/>
                <a:cs typeface="Times New Roman Bold"/>
              </a:rPr>
              <a:t>EB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44900" y="5702300"/>
            <a:ext cx="41529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5A160A"/>
                </a:solidFill>
                <a:latin typeface="Times New Roman Bold"/>
                <a:ea typeface="+mn-ea"/>
                <a:cs typeface="Times New Roman Bold"/>
              </a:rPr>
              <a:t>EB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39100" y="2324100"/>
            <a:ext cx="990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5A160A"/>
                </a:solidFill>
                <a:latin typeface="Times New Roman Bold"/>
                <a:ea typeface="+mn-ea"/>
                <a:cs typeface="Times New Roman Bold"/>
              </a:rPr>
              <a:t>EB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99400" y="5778500"/>
            <a:ext cx="11303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5A160A"/>
                </a:solidFill>
                <a:latin typeface="Times New Roman Bold"/>
                <a:ea typeface="+mn-ea"/>
                <a:cs typeface="Times New Roman Bold"/>
              </a:rPr>
              <a:t>EB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9883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7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900" y="317500"/>
            <a:ext cx="9055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I</a:t>
            </a:r>
            <a:r>
              <a:rPr lang="en-CA" sz="16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MPACT OF THE INTERNET ON THE FIVE COMPLETIVE FORCES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0899" name="Picture 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58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V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ALUE CHAIN ANALYSIS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1219200" y="2641600"/>
            <a:ext cx="7924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CA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Corporate administration and infrastructure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Human resources management</a:t>
            </a:r>
          </a:p>
          <a:p>
            <a:pPr eaLnBrk="1" hangingPunct="1">
              <a:lnSpc>
                <a:spcPts val="3000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1219200" y="3517900"/>
            <a:ext cx="7924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Product  technology/development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1219200" y="3911600"/>
            <a:ext cx="505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Procurement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5400" y="4483100"/>
            <a:ext cx="4978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930400" algn="l"/>
                <a:tab pos="2984500" algn="l"/>
              </a:tabLst>
              <a:defRPr/>
            </a:pP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Inbound	Outbound	Sales and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75400" y="3784600"/>
            <a:ext cx="26543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Margin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5400" y="4737100"/>
            <a:ext cx="838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logistics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35200" y="4673600"/>
            <a:ext cx="1930400" cy="444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990600" algn="l"/>
              </a:tabLs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Operations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	logistics</a:t>
            </a:r>
          </a:p>
          <a:p>
            <a:pPr eaLnBrk="1" fontAlgn="auto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79900" y="4648200"/>
            <a:ext cx="47498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1040637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Services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marketing</a:t>
            </a:r>
          </a:p>
          <a:p>
            <a:pPr eaLnBrk="1" fontAlgn="auto" hangingPunct="1">
              <a:lnSpc>
                <a:spcPts val="13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31" name="TextBox 11"/>
          <p:cNvSpPr txBox="1">
            <a:spLocks noChangeArrowheads="1"/>
          </p:cNvSpPr>
          <p:nvPr/>
        </p:nvSpPr>
        <p:spPr bwMode="auto">
          <a:xfrm>
            <a:off x="6756400" y="5880100"/>
            <a:ext cx="2387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(Porter, 1980)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1932" name="Picture 12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95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546100" y="774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I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MPACT OF ICT ON VALUE CHAIN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510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Assess the information intensity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501900"/>
            <a:ext cx="8597900" cy="825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Determine the role of ICT in the industry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structure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759200"/>
            <a:ext cx="8597900" cy="812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Identify opportunities for competitive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advantage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50546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Investigate new business opportunities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59563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Develop plans to take advantage of ICT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2952" name="Picture 8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88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extBox 2"/>
          <p:cNvSpPr txBox="1">
            <a:spLocks noChangeArrowheads="1"/>
          </p:cNvSpPr>
          <p:nvPr/>
        </p:nvSpPr>
        <p:spPr bwMode="auto">
          <a:xfrm>
            <a:off x="546100" y="6731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450"/>
              </a:lnSpc>
            </a:pP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M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C</a:t>
            </a: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F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ARLAN</a:t>
            </a: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‟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S STRATEGIC GRID</a:t>
            </a: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 -</a:t>
            </a:r>
          </a:p>
          <a:p>
            <a:pPr eaLnBrk="1" hangingPunct="1">
              <a:lnSpc>
                <a:spcPts val="3450"/>
              </a:lnSpc>
            </a:pPr>
            <a:endParaRPr lang="en-CA" sz="2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117600"/>
            <a:ext cx="8597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APPLICATION PORTFOLIO MODEL</a:t>
            </a:r>
          </a:p>
          <a:p>
            <a:pPr eaLnBrk="1" fontAlgn="auto" hangingPunct="1">
              <a:lnSpc>
                <a:spcPts val="1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3972" name="TextBox 4"/>
          <p:cNvSpPr txBox="1">
            <a:spLocks noChangeArrowheads="1"/>
          </p:cNvSpPr>
          <p:nvPr/>
        </p:nvSpPr>
        <p:spPr bwMode="auto">
          <a:xfrm>
            <a:off x="342900" y="1803400"/>
            <a:ext cx="3462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CA" sz="1800" dirty="0">
                <a:solidFill>
                  <a:srgbClr val="000000"/>
                </a:solidFill>
              </a:rPr>
              <a:t>•</a:t>
            </a:r>
            <a:r>
              <a:rPr lang="en-CA" sz="1800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Across industries for analysing</a:t>
            </a:r>
            <a:r>
              <a:rPr lang="en-CA" sz="18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 dirty="0">
                <a:solidFill>
                  <a:srgbClr val="000000"/>
                </a:solidFill>
                <a:latin typeface="Times New Roman" charset="0"/>
              </a:rPr>
            </a:br>
            <a:r>
              <a:rPr lang="en-CA" sz="1800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strategic importance that</a:t>
            </a:r>
          </a:p>
          <a:p>
            <a:pPr eaLnBrk="1" hangingPunct="1">
              <a:lnSpc>
                <a:spcPts val="2200"/>
              </a:lnSpc>
            </a:pPr>
            <a:endParaRPr lang="en-CA" sz="1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3973" name="TextBox 5"/>
          <p:cNvSpPr txBox="1">
            <a:spLocks noChangeArrowheads="1"/>
          </p:cNvSpPr>
          <p:nvPr/>
        </p:nvSpPr>
        <p:spPr bwMode="auto">
          <a:xfrm>
            <a:off x="342900" y="2362200"/>
            <a:ext cx="3231766" cy="8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particular industries attach to</a:t>
            </a:r>
            <a:r>
              <a:rPr lang="en-CA" sz="18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 dirty="0">
                <a:solidFill>
                  <a:srgbClr val="000000"/>
                </a:solidFill>
                <a:latin typeface="Times New Roman" charset="0"/>
              </a:rPr>
            </a:br>
            <a:r>
              <a:rPr lang="en-CA" sz="1800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IS</a:t>
            </a:r>
          </a:p>
          <a:p>
            <a:pPr eaLnBrk="1" hangingPunct="1">
              <a:lnSpc>
                <a:spcPts val="2163"/>
              </a:lnSpc>
            </a:pPr>
            <a:endParaRPr lang="en-CA" sz="1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3974" name="TextBox 6"/>
          <p:cNvSpPr txBox="1">
            <a:spLocks noChangeArrowheads="1"/>
          </p:cNvSpPr>
          <p:nvPr/>
        </p:nvSpPr>
        <p:spPr bwMode="auto">
          <a:xfrm>
            <a:off x="342900" y="3187700"/>
            <a:ext cx="3423826" cy="13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 dirty="0"/>
              <a:t>•</a:t>
            </a:r>
            <a:r>
              <a:rPr lang="en-CA" sz="1800" dirty="0">
                <a:latin typeface="Century Schoolbook" charset="0"/>
                <a:cs typeface="Century Schoolbook" charset="0"/>
              </a:rPr>
              <a:t> Within a company, different</a:t>
            </a:r>
            <a:r>
              <a:rPr lang="en-CA" sz="1800" dirty="0">
                <a:latin typeface="Times New Roman" charset="0"/>
              </a:rPr>
              <a:t/>
            </a:r>
            <a:br>
              <a:rPr lang="en-CA" sz="1800" dirty="0">
                <a:latin typeface="Times New Roman" charset="0"/>
              </a:rPr>
            </a:br>
            <a:r>
              <a:rPr lang="en-CA" sz="1800" dirty="0">
                <a:latin typeface="Century Schoolbook" charset="0"/>
                <a:cs typeface="Century Schoolbook" charset="0"/>
              </a:rPr>
              <a:t>departments can be classified</a:t>
            </a:r>
            <a:r>
              <a:rPr lang="en-CA" sz="1800" dirty="0">
                <a:latin typeface="Times New Roman" charset="0"/>
              </a:rPr>
              <a:t/>
            </a:r>
            <a:br>
              <a:rPr lang="en-CA" sz="1800" dirty="0">
                <a:latin typeface="Times New Roman" charset="0"/>
              </a:rPr>
            </a:br>
            <a:r>
              <a:rPr lang="en-CA" sz="1800" dirty="0">
                <a:latin typeface="Century Schoolbook" charset="0"/>
                <a:cs typeface="Century Schoolbook" charset="0"/>
              </a:rPr>
              <a:t>and goals set in relation to the</a:t>
            </a:r>
            <a:r>
              <a:rPr lang="en-CA" sz="1800" dirty="0">
                <a:latin typeface="Times New Roman" charset="0"/>
              </a:rPr>
              <a:t/>
            </a:r>
            <a:br>
              <a:rPr lang="en-CA" sz="1800" dirty="0">
                <a:latin typeface="Times New Roman" charset="0"/>
              </a:rPr>
            </a:br>
            <a:r>
              <a:rPr lang="en-CA" sz="1800" dirty="0">
                <a:latin typeface="Century Schoolbook" charset="0"/>
                <a:cs typeface="Century Schoolbook" charset="0"/>
              </a:rPr>
              <a:t>future planned importance of IS</a:t>
            </a:r>
          </a:p>
          <a:p>
            <a:pPr eaLnBrk="1" hangingPunct="1">
              <a:lnSpc>
                <a:spcPts val="2163"/>
              </a:lnSpc>
            </a:pPr>
            <a:endParaRPr lang="en-CA" sz="1800" dirty="0">
              <a:latin typeface="Calibri" charset="0"/>
            </a:endParaRPr>
          </a:p>
        </p:txBody>
      </p:sp>
      <p:sp>
        <p:nvSpPr>
          <p:cNvPr id="83975" name="TextBox 7"/>
          <p:cNvSpPr txBox="1">
            <a:spLocks noChangeArrowheads="1"/>
          </p:cNvSpPr>
          <p:nvPr/>
        </p:nvSpPr>
        <p:spPr bwMode="auto">
          <a:xfrm>
            <a:off x="342900" y="4559300"/>
            <a:ext cx="3398579" cy="10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 dirty="0">
                <a:solidFill>
                  <a:srgbClr val="000000"/>
                </a:solidFill>
              </a:rPr>
              <a:t>•</a:t>
            </a:r>
            <a:r>
              <a:rPr lang="en-CA" sz="1800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Within an industry can be</a:t>
            </a:r>
            <a:r>
              <a:rPr lang="en-CA" sz="18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 dirty="0">
                <a:solidFill>
                  <a:srgbClr val="000000"/>
                </a:solidFill>
                <a:latin typeface="Times New Roman" charset="0"/>
              </a:rPr>
            </a:br>
            <a:r>
              <a:rPr lang="en-CA" sz="1800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plotted according to the relative</a:t>
            </a:r>
            <a:r>
              <a:rPr lang="en-CA" sz="18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 dirty="0">
                <a:solidFill>
                  <a:srgbClr val="000000"/>
                </a:solidFill>
                <a:latin typeface="Times New Roman" charset="0"/>
              </a:rPr>
            </a:br>
            <a:r>
              <a:rPr lang="en-CA" sz="1800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significance they attach to IS</a:t>
            </a:r>
          </a:p>
          <a:p>
            <a:pPr eaLnBrk="1" hangingPunct="1">
              <a:lnSpc>
                <a:spcPts val="2150"/>
              </a:lnSpc>
            </a:pPr>
            <a:endParaRPr lang="en-CA" sz="1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2900" y="5384800"/>
            <a:ext cx="47117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>
                <a:solidFill>
                  <a:srgbClr val="FFF39D"/>
                </a:solidFill>
                <a:latin typeface="Century Schoolbook"/>
                <a:ea typeface="+mn-ea"/>
                <a:cs typeface="Century Schoolbook"/>
              </a:rPr>
              <a:t>(</a:t>
            </a:r>
            <a:r>
              <a:rPr lang="en-CA" sz="1403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Hirscheim et al (1988), Ward &amp; Griffiths,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1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56200" y="2336800"/>
            <a:ext cx="1527175" cy="42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2" b="1" dirty="0">
                <a:latin typeface="Verdana Bold"/>
                <a:ea typeface="+mn-ea"/>
                <a:cs typeface="Verdana Bold"/>
              </a:rPr>
              <a:t>Turnaround</a:t>
            </a:r>
          </a:p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10200" y="4013200"/>
            <a:ext cx="1033463" cy="538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 dirty="0">
                <a:latin typeface="Verdana Bold"/>
                <a:ea typeface="+mn-ea"/>
                <a:cs typeface="Verdana Bold"/>
              </a:rPr>
              <a:t>Support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56200" y="5283200"/>
            <a:ext cx="19558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FFF39D"/>
                </a:solidFill>
                <a:latin typeface="Verdana"/>
                <a:ea typeface="+mn-ea"/>
                <a:cs typeface="Verdana"/>
              </a:rPr>
              <a:t>Low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13600" y="2336800"/>
            <a:ext cx="1177925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 dirty="0">
                <a:latin typeface="Verdana Bold"/>
                <a:ea typeface="+mn-ea"/>
                <a:cs typeface="Verdana Bold"/>
              </a:rPr>
              <a:t>Strategic</a:t>
            </a:r>
          </a:p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89800" y="4013200"/>
            <a:ext cx="17526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 dirty="0">
                <a:solidFill>
                  <a:srgbClr val="000000"/>
                </a:solidFill>
                <a:latin typeface="Verdana Bold"/>
                <a:ea typeface="+mn-ea"/>
                <a:cs typeface="Verdana Bold"/>
              </a:rPr>
              <a:t>Factory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91500" y="5207000"/>
            <a:ext cx="850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FFF39D"/>
                </a:solidFill>
                <a:latin typeface="Verdana"/>
                <a:ea typeface="+mn-ea"/>
                <a:cs typeface="Verdana"/>
              </a:rPr>
              <a:t>High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2900" y="5664200"/>
            <a:ext cx="46482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1996)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92700" y="5600700"/>
            <a:ext cx="39370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FFF39D"/>
                </a:solidFill>
                <a:latin typeface="Verdana Bold"/>
                <a:ea typeface="+mn-ea"/>
                <a:cs typeface="Verdana Bold"/>
              </a:rPr>
              <a:t>Strategic importance of current IS</a:t>
            </a:r>
          </a:p>
          <a:p>
            <a:pPr eaLnBrk="1" fontAlgn="auto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3985" name="Picture 17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1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TextBox 2"/>
          <p:cNvSpPr txBox="1">
            <a:spLocks noChangeArrowheads="1"/>
          </p:cNvSpPr>
          <p:nvPr/>
        </p:nvSpPr>
        <p:spPr bwMode="auto">
          <a:xfrm>
            <a:off x="406400" y="622300"/>
            <a:ext cx="8737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M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C</a:t>
            </a: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F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ARLAN</a:t>
            </a:r>
            <a:r>
              <a:rPr lang="en-CA" sz="3000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‟</a:t>
            </a:r>
            <a:r>
              <a:rPr lang="en-CA" b="1">
                <a:solidFill>
                  <a:srgbClr val="565F6C"/>
                </a:solidFill>
                <a:latin typeface="Century Schoolbook Bold" charset="0"/>
                <a:cs typeface="Century Schoolbook Bold" charset="0"/>
              </a:rPr>
              <a:t>S STRATEGIC GRID</a:t>
            </a:r>
          </a:p>
          <a:p>
            <a:pPr eaLnBrk="1" hangingPunct="1">
              <a:lnSpc>
                <a:spcPts val="281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1320800"/>
            <a:ext cx="85852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Summary applications of a portfolio analysis for an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example B2B</a:t>
            </a: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70100" y="2387600"/>
            <a:ext cx="24511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High potential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0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(Beware)</a:t>
            </a:r>
          </a:p>
          <a:p>
            <a:pPr eaLnBrk="1" fontAlgn="auto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997" name="TextBox 5"/>
          <p:cNvSpPr txBox="1">
            <a:spLocks noChangeArrowheads="1"/>
          </p:cNvSpPr>
          <p:nvPr/>
        </p:nvSpPr>
        <p:spPr bwMode="auto">
          <a:xfrm>
            <a:off x="2070100" y="2882900"/>
            <a:ext cx="245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FFFFFF"/>
                </a:solidFill>
              </a:rPr>
              <a:t>•</a:t>
            </a:r>
            <a:r>
              <a:rPr lang="en-CA" sz="15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 Electronic catalogue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4998" name="TextBox 6"/>
          <p:cNvSpPr txBox="1">
            <a:spLocks noChangeArrowheads="1"/>
          </p:cNvSpPr>
          <p:nvPr/>
        </p:nvSpPr>
        <p:spPr bwMode="auto">
          <a:xfrm>
            <a:off x="2070100" y="3124200"/>
            <a:ext cx="245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FFFFFF"/>
                </a:solidFill>
              </a:rPr>
              <a:t>•</a:t>
            </a:r>
            <a:r>
              <a:rPr lang="en-CA" sz="15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 E-commerce system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4999" name="TextBox 7"/>
          <p:cNvSpPr txBox="1">
            <a:spLocks noChangeArrowheads="1"/>
          </p:cNvSpPr>
          <p:nvPr/>
        </p:nvSpPr>
        <p:spPr bwMode="auto">
          <a:xfrm>
            <a:off x="2070100" y="3365500"/>
            <a:ext cx="2451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900"/>
              </a:lnSpc>
            </a:pPr>
            <a:r>
              <a:rPr lang="en-CA" sz="1500">
                <a:solidFill>
                  <a:srgbClr val="FFFFFF"/>
                </a:solidFill>
              </a:rPr>
              <a:t>•</a:t>
            </a:r>
            <a:r>
              <a:rPr lang="en-CA" sz="15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 Customer intelligence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and CRM systems</a:t>
            </a:r>
          </a:p>
          <a:p>
            <a:pPr eaLnBrk="1" hangingPunct="1">
              <a:lnSpc>
                <a:spcPts val="1913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86300" y="2400300"/>
            <a:ext cx="4343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Strategic (Attack)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001" name="TextBox 9"/>
          <p:cNvSpPr txBox="1">
            <a:spLocks noChangeArrowheads="1"/>
          </p:cNvSpPr>
          <p:nvPr/>
        </p:nvSpPr>
        <p:spPr bwMode="auto">
          <a:xfrm>
            <a:off x="4622800" y="2667000"/>
            <a:ext cx="4406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FFFFFF"/>
                </a:solidFill>
              </a:rPr>
              <a:t>•</a:t>
            </a:r>
            <a:r>
              <a:rPr lang="en-CA" sz="15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 Procurement system</a:t>
            </a:r>
          </a:p>
          <a:p>
            <a:pPr eaLnBrk="1" hangingPunct="1">
              <a:lnSpc>
                <a:spcPts val="2075"/>
              </a:lnSpc>
            </a:pPr>
            <a:endParaRPr lang="en-CA" sz="1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5002" name="TextBox 10"/>
          <p:cNvSpPr txBox="1">
            <a:spLocks noChangeArrowheads="1"/>
          </p:cNvSpPr>
          <p:nvPr/>
        </p:nvSpPr>
        <p:spPr bwMode="auto">
          <a:xfrm>
            <a:off x="4622800" y="2946400"/>
            <a:ext cx="440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FFFFFF"/>
                </a:solidFill>
              </a:rPr>
              <a:t>•</a:t>
            </a:r>
            <a:r>
              <a:rPr lang="en-CA" sz="15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 Stock control system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5003" name="TextBox 11"/>
          <p:cNvSpPr txBox="1">
            <a:spLocks noChangeArrowheads="1"/>
          </p:cNvSpPr>
          <p:nvPr/>
        </p:nvSpPr>
        <p:spPr bwMode="auto">
          <a:xfrm>
            <a:off x="4622800" y="3187700"/>
            <a:ext cx="440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500">
                <a:solidFill>
                  <a:srgbClr val="FFFFFF"/>
                </a:solidFill>
              </a:rPr>
              <a:t>•</a:t>
            </a:r>
            <a:r>
              <a:rPr lang="en-CA" sz="15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 distribution systems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5004" name="TextBox 12"/>
          <p:cNvSpPr txBox="1">
            <a:spLocks noChangeArrowheads="1"/>
          </p:cNvSpPr>
          <p:nvPr/>
        </p:nvSpPr>
        <p:spPr bwMode="auto">
          <a:xfrm>
            <a:off x="2070100" y="4216400"/>
            <a:ext cx="1866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Support (Safe)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85005" name="TextBox 13"/>
          <p:cNvSpPr txBox="1">
            <a:spLocks noChangeArrowheads="1"/>
          </p:cNvSpPr>
          <p:nvPr/>
        </p:nvSpPr>
        <p:spPr bwMode="auto">
          <a:xfrm>
            <a:off x="4622800" y="4216400"/>
            <a:ext cx="1930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Key operational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85006" name="TextBox 14"/>
          <p:cNvSpPr txBox="1">
            <a:spLocks noChangeArrowheads="1"/>
          </p:cNvSpPr>
          <p:nvPr/>
        </p:nvSpPr>
        <p:spPr bwMode="auto">
          <a:xfrm>
            <a:off x="4622800" y="4495800"/>
            <a:ext cx="452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63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(Explore)</a:t>
            </a:r>
          </a:p>
          <a:p>
            <a:pPr eaLnBrk="1" hangingPunct="1">
              <a:lnSpc>
                <a:spcPts val="2063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5007" name="TextBox 15"/>
          <p:cNvSpPr txBox="1">
            <a:spLocks noChangeArrowheads="1"/>
          </p:cNvSpPr>
          <p:nvPr/>
        </p:nvSpPr>
        <p:spPr bwMode="auto">
          <a:xfrm>
            <a:off x="2070100" y="4762500"/>
            <a:ext cx="147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38"/>
              </a:lnSpc>
            </a:pPr>
            <a:r>
              <a:rPr lang="en-CA" sz="1500">
                <a:solidFill>
                  <a:srgbClr val="000000"/>
                </a:solidFill>
              </a:rPr>
              <a:t>•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HR systems</a:t>
            </a:r>
          </a:p>
          <a:p>
            <a:pPr eaLnBrk="1" hangingPunct="1">
              <a:lnSpc>
                <a:spcPts val="1838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85008" name="TextBox 16"/>
          <p:cNvSpPr txBox="1">
            <a:spLocks noChangeArrowheads="1"/>
          </p:cNvSpPr>
          <p:nvPr/>
        </p:nvSpPr>
        <p:spPr bwMode="auto">
          <a:xfrm>
            <a:off x="4622800" y="4762500"/>
            <a:ext cx="271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</a:rPr>
              <a:t>•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Production line systems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85009" name="TextBox 17"/>
          <p:cNvSpPr txBox="1">
            <a:spLocks noChangeArrowheads="1"/>
          </p:cNvSpPr>
          <p:nvPr/>
        </p:nvSpPr>
        <p:spPr bwMode="auto">
          <a:xfrm>
            <a:off x="2070100" y="5016500"/>
            <a:ext cx="7073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38"/>
              </a:lnSpc>
            </a:pPr>
            <a:r>
              <a:rPr lang="en-CA" sz="1500">
                <a:solidFill>
                  <a:srgbClr val="000000"/>
                </a:solidFill>
              </a:rPr>
              <a:t>•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Finance system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70100" y="5702300"/>
            <a:ext cx="6858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Low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43700" y="5702300"/>
            <a:ext cx="7493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High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997200" y="5943600"/>
            <a:ext cx="61468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000000"/>
                </a:solidFill>
                <a:latin typeface="Verdana Bold"/>
                <a:ea typeface="+mn-ea"/>
                <a:cs typeface="Verdana Bold"/>
              </a:rPr>
              <a:t>Strategic importance of current IS</a:t>
            </a:r>
          </a:p>
          <a:p>
            <a:pPr eaLnBrk="1" fontAlgn="auto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51700" y="6324600"/>
            <a:ext cx="18923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3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(Chaffey, 2009)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5014" name="Picture 22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83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546100" y="6731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SOWT 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ANALYSIS</a:t>
            </a:r>
          </a:p>
          <a:p>
            <a:pPr eaLnBrk="1" fontAlgn="auto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3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12800" y="1371600"/>
            <a:ext cx="8331200" cy="596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Analyse external opportunities and threats and relate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them to internal strengths and weaknesses.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273300"/>
            <a:ext cx="8331200" cy="825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</a:tabLs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The SWOTs are used as inputs to the creative generation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of possible strategies, by asking and answering the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following four questions many times: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6021" name="TextBox 5"/>
          <p:cNvSpPr txBox="1">
            <a:spLocks noChangeArrowheads="1"/>
          </p:cNvSpPr>
          <p:nvPr/>
        </p:nvSpPr>
        <p:spPr bwMode="auto">
          <a:xfrm>
            <a:off x="1828800" y="33655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1. How can we Use each Strength?</a:t>
            </a:r>
          </a:p>
          <a:p>
            <a:pPr eaLnBrk="1" hangingPunct="1">
              <a:lnSpc>
                <a:spcPts val="27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28800" y="3771900"/>
            <a:ext cx="731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2. How can we Stop each Weakness?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6023" name="TextBox 7"/>
          <p:cNvSpPr txBox="1">
            <a:spLocks noChangeArrowheads="1"/>
          </p:cNvSpPr>
          <p:nvPr/>
        </p:nvSpPr>
        <p:spPr bwMode="auto">
          <a:xfrm>
            <a:off x="1828800" y="4165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3. How can we Exploit each Opportunity?</a:t>
            </a:r>
          </a:p>
          <a:p>
            <a:pPr eaLnBrk="1" hangingPunct="1">
              <a:lnSpc>
                <a:spcPts val="27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6024" name="TextBox 8"/>
          <p:cNvSpPr txBox="1">
            <a:spLocks noChangeArrowheads="1"/>
          </p:cNvSpPr>
          <p:nvPr/>
        </p:nvSpPr>
        <p:spPr bwMode="auto">
          <a:xfrm>
            <a:off x="1828800" y="4584700"/>
            <a:ext cx="7315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4. How can we Defend against each</a:t>
            </a:r>
            <a:r>
              <a:rPr lang="en-CA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charset="0"/>
              </a:rPr>
            </a:br>
            <a:r>
              <a:rPr lang="en-CA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Threat?</a:t>
            </a:r>
          </a:p>
          <a:p>
            <a:pPr eaLnBrk="1" hangingPunct="1">
              <a:lnSpc>
                <a:spcPts val="2600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6025" name="Picture 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07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2"/>
          <p:cNvSpPr txBox="1"/>
          <p:nvPr/>
        </p:nvSpPr>
        <p:spPr>
          <a:xfrm>
            <a:off x="558800" y="254000"/>
            <a:ext cx="85852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SOWT 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ANALYSIS</a:t>
            </a:r>
          </a:p>
          <a:p>
            <a:pPr eaLnBrk="1" fontAlgn="auto" hangingPunct="1">
              <a:lnSpc>
                <a:spcPts val="23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3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1104900"/>
            <a:ext cx="83693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Example: SOWT analysis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4700" y="2006600"/>
            <a:ext cx="23876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2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The organisation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63900" y="1460500"/>
            <a:ext cx="2374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Strengths - 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63900" y="1727200"/>
            <a:ext cx="23749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1.   Existing brand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63900" y="1943100"/>
            <a:ext cx="23749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2.   Existing customer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06800" y="2159000"/>
            <a:ext cx="20320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base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63900" y="2374900"/>
            <a:ext cx="23749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3.   Existing distribution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53100" y="1460500"/>
            <a:ext cx="32766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Weakness - W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53100" y="1727200"/>
            <a:ext cx="3276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1.   Brand perception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53100" y="1943100"/>
            <a:ext cx="3276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2.   Intermediary use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753100" y="2159000"/>
            <a:ext cx="3276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3.   Technology/ skills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53100" y="2362200"/>
            <a:ext cx="32766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CA" sz="14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4.   Cross- channel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	support</a:t>
            </a:r>
          </a:p>
          <a:p>
            <a:pPr eaLnBrk="1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055" name="TextBox 15"/>
          <p:cNvSpPr txBox="1">
            <a:spLocks noChangeArrowheads="1"/>
          </p:cNvSpPr>
          <p:nvPr/>
        </p:nvSpPr>
        <p:spPr bwMode="auto">
          <a:xfrm>
            <a:off x="774700" y="2895600"/>
            <a:ext cx="238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Opportunities - O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4700" y="3162300"/>
            <a:ext cx="2387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1.   Cross- selling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74700" y="3378200"/>
            <a:ext cx="2387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2.   New markets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74700" y="3594100"/>
            <a:ext cx="2387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3.   New services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74700" y="3810000"/>
            <a:ext cx="2387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4.   Alliances/co-branding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74700" y="4318000"/>
            <a:ext cx="23876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Threats - T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74700" y="4597400"/>
            <a:ext cx="2387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1.   Customer choice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74700" y="4800600"/>
            <a:ext cx="2387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2.   New entrants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74700" y="5016500"/>
            <a:ext cx="2387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3.   New competitive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17600" y="5232400"/>
            <a:ext cx="20447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products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74700" y="5448300"/>
            <a:ext cx="2387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4.   Channel conflict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066" name="TextBox 26"/>
          <p:cNvSpPr txBox="1">
            <a:spLocks noChangeArrowheads="1"/>
          </p:cNvSpPr>
          <p:nvPr/>
        </p:nvSpPr>
        <p:spPr bwMode="auto">
          <a:xfrm>
            <a:off x="3263900" y="2895600"/>
            <a:ext cx="576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476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476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476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476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476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SO strategies	WO strategies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263900" y="3162300"/>
            <a:ext cx="57658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476500" algn="l"/>
              </a:tabLs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Leverage strengthens to	Counter weaknesses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263900" y="3378200"/>
            <a:ext cx="57658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476500" algn="l"/>
              </a:tabLs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maximise opportunities	through exploiting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753100" y="3594100"/>
            <a:ext cx="32766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opportunities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263900" y="4318000"/>
            <a:ext cx="57658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2476500" algn="l"/>
              </a:tabLst>
              <a:defRPr/>
            </a:pP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ST strategies	WT strategies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263900" y="4584700"/>
            <a:ext cx="57658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476500" algn="l"/>
                <a:tab pos="2476500" algn="l"/>
              </a:tabLs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Leverage strengths to	Counter weakness and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minimise threats	threats</a:t>
            </a:r>
          </a:p>
          <a:p>
            <a:pPr eaLnBrk="1" fontAlgn="auto" hangingPunct="1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072" name="TextBox 32"/>
          <p:cNvSpPr txBox="1">
            <a:spLocks noChangeArrowheads="1"/>
          </p:cNvSpPr>
          <p:nvPr/>
        </p:nvSpPr>
        <p:spPr bwMode="auto">
          <a:xfrm>
            <a:off x="6604000" y="6286500"/>
            <a:ext cx="254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Verdana" charset="0"/>
                <a:cs typeface="Verdana" charset="0"/>
              </a:rPr>
              <a:t>(Chaffey, 2009)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7073" name="Picture 3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97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546100" y="9652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PEST 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ANALYSIS</a:t>
            </a:r>
          </a:p>
          <a:p>
            <a:pPr eaLnBrk="1" fontAlgn="auto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3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638300"/>
            <a:ext cx="81407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Assess political, environmental, socio-cultural, and technological (PEST) factors</a:t>
            </a:r>
            <a: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for their impact on the organisation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527300"/>
            <a:ext cx="81407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Political/legal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5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2870200"/>
            <a:ext cx="80518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 Legislation, law, foreign trade, policies, politics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3467100"/>
            <a:ext cx="81407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Economical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4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3810000"/>
            <a:ext cx="80518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Interest rate, money supply, inflation, employment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4406900"/>
            <a:ext cx="81407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Socio-cultural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4762500"/>
            <a:ext cx="80518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Population demographics, income distribution, level of education,</a:t>
            </a:r>
            <a:r>
              <a:rPr lang="en-CA" sz="18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02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work attitudes (work from home), cost of access, value proposition,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8074" name="TextBox 10"/>
          <p:cNvSpPr txBox="1">
            <a:spLocks noChangeArrowheads="1"/>
          </p:cNvSpPr>
          <p:nvPr/>
        </p:nvSpPr>
        <p:spPr bwMode="auto">
          <a:xfrm>
            <a:off x="1270000" y="5257800"/>
            <a:ext cx="787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75"/>
              </a:lnSpc>
            </a:pPr>
            <a:r>
              <a:rPr lang="en-CA" sz="1800">
                <a:solidFill>
                  <a:srgbClr val="660000"/>
                </a:solidFill>
                <a:latin typeface="Century Schoolbook" charset="0"/>
                <a:cs typeface="Century Schoolbook" charset="0"/>
              </a:rPr>
              <a:t>ease of use, security, fear of unknown.</a:t>
            </a:r>
          </a:p>
          <a:p>
            <a:pPr eaLnBrk="1" hangingPunct="1">
              <a:lnSpc>
                <a:spcPts val="18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3300" y="5842000"/>
            <a:ext cx="81407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Technological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5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6172200"/>
            <a:ext cx="80518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 R&amp;D, speed of development/transfer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8077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546100" y="3302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50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GAP </a:t>
            </a:r>
            <a:r>
              <a:rPr lang="en-CA" sz="20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ANALYSIS</a:t>
            </a:r>
          </a:p>
          <a:p>
            <a:pPr eaLnBrk="1" fontAlgn="auto" hangingPunct="1">
              <a:lnSpc>
                <a:spcPts val="24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6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447800"/>
            <a:ext cx="8597900" cy="546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Current skills, knowledge, competencies, capabilities, and future</a:t>
            </a:r>
            <a:r>
              <a:rPr lang="en-CA" sz="176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6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requirements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.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54300" y="2603500"/>
            <a:ext cx="2476500" cy="647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56388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What firm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must know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8500" y="3390900"/>
            <a:ext cx="44323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Knowledge &amp;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resources gap</a:t>
            </a:r>
          </a:p>
          <a:p>
            <a:pPr eaLnBrk="1" fontAlgn="auto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05100" y="4267200"/>
            <a:ext cx="2425700" cy="647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</a:tabLs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What firm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knows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300" y="5270500"/>
            <a:ext cx="45085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What knowledge and resources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is required to achieve;</a:t>
            </a:r>
          </a:p>
          <a:p>
            <a:pPr eaLnBrk="1" fontAlgn="auto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08600" y="2603500"/>
            <a:ext cx="3733800" cy="647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What firm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	must do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35800" y="3467100"/>
            <a:ext cx="20066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Strategic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gap</a:t>
            </a:r>
          </a:p>
          <a:p>
            <a:pPr eaLnBrk="1" fontAlgn="auto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08600" y="4267200"/>
            <a:ext cx="3733800" cy="647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203200" algn="l"/>
              </a:tabLst>
              <a:defRPr/>
            </a:pP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What firm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	can do</a:t>
            </a:r>
          </a:p>
          <a:p>
            <a:pPr eaLnBrk="1" fontAlgn="auto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32400" y="5270500"/>
            <a:ext cx="3810000" cy="812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What are we trying to accomplish?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How do we gain competitive edge?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How do we deliver results?</a:t>
            </a:r>
          </a:p>
          <a:p>
            <a:pPr eaLnBrk="1" fontAlgn="auto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32400" y="6007100"/>
            <a:ext cx="3810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How do we manage change?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9101" name="Picture 1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06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546100" y="5461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S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TRATEGY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7700" y="1143000"/>
            <a:ext cx="8496300" cy="660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304800" algn="l"/>
              </a:tabLs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A broad-based formula for how a business is going to compete,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what its goals should be, and what plans and policies will be</a:t>
            </a:r>
            <a:r>
              <a:rPr lang="en-CA" sz="163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3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needed to carry out those goals 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(Porter, 1980).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3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7700" y="2019300"/>
            <a:ext cx="8496300" cy="48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  <a:defRPr/>
            </a:pPr>
            <a:r>
              <a:rPr lang="en-CA" sz="119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Strategy defines the future direction and actions of an</a:t>
            </a:r>
            <a:r>
              <a:rPr lang="en-CA" sz="164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4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organisation or part of an organisation 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(Chaffey , 2009).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4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647700" y="2667000"/>
            <a:ext cx="8496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950"/>
              </a:lnSpc>
            </a:pPr>
            <a:r>
              <a:rPr lang="en-CA" sz="11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7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Strategies happen everywhere…all the time</a:t>
            </a:r>
          </a:p>
          <a:p>
            <a:pPr eaLnBrk="1" hangingPunct="1">
              <a:lnSpc>
                <a:spcPts val="1950"/>
              </a:lnSpc>
            </a:pPr>
            <a:endParaRPr lang="en-CA" sz="1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921000"/>
            <a:ext cx="8229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Personal - Organisational - Political - Economical - Social</a:t>
            </a:r>
          </a:p>
          <a:p>
            <a:pPr eaLnBrk="1" fontAlgn="auto" hangingPunct="1">
              <a:lnSpc>
                <a:spcPts val="15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7" name="TextBox 7"/>
          <p:cNvSpPr txBox="1">
            <a:spLocks noChangeArrowheads="1"/>
          </p:cNvSpPr>
          <p:nvPr/>
        </p:nvSpPr>
        <p:spPr bwMode="auto">
          <a:xfrm>
            <a:off x="647700" y="3378200"/>
            <a:ext cx="8496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950"/>
              </a:lnSpc>
            </a:pPr>
            <a:r>
              <a:rPr lang="en-CA" sz="11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7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An organisation‟s strategy addresses certain fundamental</a:t>
            </a:r>
          </a:p>
          <a:p>
            <a:pPr eaLnBrk="1" hangingPunct="1">
              <a:lnSpc>
                <a:spcPts val="1950"/>
              </a:lnSpc>
            </a:pPr>
            <a:endParaRPr lang="en-CA" sz="1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2500" y="3606800"/>
            <a:ext cx="81915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questions about its current position and future directions 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(Jelassi</a:t>
            </a:r>
          </a:p>
          <a:p>
            <a:pPr eaLnBrk="1" fontAlgn="auto" hangingPunct="1">
              <a:lnSpc>
                <a:spcPts val="14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9" name="TextBox 9"/>
          <p:cNvSpPr txBox="1">
            <a:spLocks noChangeArrowheads="1"/>
          </p:cNvSpPr>
          <p:nvPr/>
        </p:nvSpPr>
        <p:spPr bwMode="auto">
          <a:xfrm>
            <a:off x="952500" y="3784600"/>
            <a:ext cx="8191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5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and Enders, 2005).</a:t>
            </a:r>
          </a:p>
          <a:p>
            <a:pPr eaLnBrk="1" hangingPunct="1">
              <a:lnSpc>
                <a:spcPts val="135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62100" y="3987800"/>
            <a:ext cx="75819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What is the long-term direction of our organisation?</a:t>
            </a:r>
          </a:p>
          <a:p>
            <a:pPr eaLnBrk="1" fontAlgn="auto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62100" y="4152900"/>
            <a:ext cx="7581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What is the overall plan for deploying our organisational resources?</a:t>
            </a:r>
            <a:r>
              <a:rPr lang="en-CA" sz="138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8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83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What trade-offs are necessary?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92" name="TextBox 12"/>
          <p:cNvSpPr txBox="1">
            <a:spLocks noChangeArrowheads="1"/>
          </p:cNvSpPr>
          <p:nvPr/>
        </p:nvSpPr>
        <p:spPr bwMode="auto">
          <a:xfrm>
            <a:off x="1562100" y="4546600"/>
            <a:ext cx="758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CA" sz="800">
                <a:solidFill>
                  <a:srgbClr val="FDC3AD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4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What is our unique positioning vis-à-vis competitors?</a:t>
            </a:r>
            <a:r>
              <a:rPr lang="en-CA" sz="13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300">
                <a:solidFill>
                  <a:srgbClr val="000000"/>
                </a:solidFill>
                <a:latin typeface="Times New Roman" charset="0"/>
              </a:rPr>
            </a:br>
            <a:r>
              <a:rPr lang="en-CA" sz="800">
                <a:solidFill>
                  <a:srgbClr val="FDC3AD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4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How do we achieve sustainable competitive advantage?</a:t>
            </a:r>
          </a:p>
          <a:p>
            <a:pPr eaLnBrk="1" hangingPunct="1">
              <a:lnSpc>
                <a:spcPts val="1500"/>
              </a:lnSpc>
            </a:pPr>
            <a:endParaRPr lang="en-CA" sz="1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5500" y="4978400"/>
            <a:ext cx="83185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1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The formulation and execution of a vision of how a new or existing</a:t>
            </a:r>
            <a:r>
              <a:rPr lang="en-CA" sz="146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6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company intends to do business electronically 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(Turban et al., 2006).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6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94" name="TextBox 14"/>
          <p:cNvSpPr txBox="1">
            <a:spLocks noChangeArrowheads="1"/>
          </p:cNvSpPr>
          <p:nvPr/>
        </p:nvSpPr>
        <p:spPr bwMode="auto">
          <a:xfrm>
            <a:off x="558800" y="5613400"/>
            <a:ext cx="8585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CA">
                <a:solidFill>
                  <a:srgbClr val="6FC000"/>
                </a:solidFill>
                <a:latin typeface="Century Schoolbook" charset="0"/>
                <a:cs typeface="Century Schoolbook" charset="0"/>
              </a:rPr>
              <a:t>Strategy is determining of what a company should do</a:t>
            </a:r>
            <a:r>
              <a:rPr lang="en-CA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charset="0"/>
              </a:rPr>
            </a:br>
            <a:r>
              <a:rPr lang="en-CA">
                <a:solidFill>
                  <a:srgbClr val="6FC000"/>
                </a:solidFill>
                <a:latin typeface="Century Schoolbook" charset="0"/>
                <a:cs typeface="Century Schoolbook" charset="0"/>
              </a:rPr>
              <a:t>and also making though decisions about what not to</a:t>
            </a:r>
          </a:p>
          <a:p>
            <a:pPr eaLnBrk="1" hangingPunct="1">
              <a:lnSpc>
                <a:spcPts val="2600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5500" y="6273800"/>
            <a:ext cx="83185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2">
                <a:solidFill>
                  <a:srgbClr val="6FC000"/>
                </a:solidFill>
                <a:latin typeface="Century Schoolbook"/>
                <a:ea typeface="+mn-ea"/>
                <a:cs typeface="Century Schoolbook"/>
              </a:rPr>
              <a:t>do.</a:t>
            </a:r>
          </a:p>
          <a:p>
            <a:pPr eaLnBrk="1" fontAlgn="auto" hangingPunct="1">
              <a:lnSpc>
                <a:spcPts val="25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696" name="Picture 16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51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/>
          <p:cNvSpPr txBox="1"/>
          <p:nvPr/>
        </p:nvSpPr>
        <p:spPr>
          <a:xfrm>
            <a:off x="546100" y="444500"/>
            <a:ext cx="8597900" cy="1066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E-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 STRATEGY INITIATION AND</a:t>
            </a:r>
            <a:r>
              <a:rPr lang="en-CA" sz="264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64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ISSUES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- I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35000" y="1549400"/>
            <a:ext cx="85090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6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First mover    Vs   Follower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955800"/>
            <a:ext cx="8331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Advantages/ opportunities of being a first mover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222500"/>
            <a:ext cx="8229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First and lasting impression on customers</a:t>
            </a:r>
          </a:p>
          <a:p>
            <a:pPr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425700"/>
            <a:ext cx="8229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Establish strong brand recognition</a:t>
            </a:r>
          </a:p>
          <a:p>
            <a:pPr eaLnBrk="1" fontAlgn="auto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2755900"/>
            <a:ext cx="8331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Risks of being a first mover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3022600"/>
            <a:ext cx="8229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High cost of e-business initiatives</a:t>
            </a:r>
          </a:p>
          <a:p>
            <a:pPr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121" name="TextBox 9"/>
          <p:cNvSpPr txBox="1">
            <a:spLocks noChangeArrowheads="1"/>
          </p:cNvSpPr>
          <p:nvPr/>
        </p:nvSpPr>
        <p:spPr bwMode="auto">
          <a:xfrm>
            <a:off x="914400" y="3225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CA" sz="11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4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 Making mistakes that followers can avoid (Online grocers at the initial .com boom)</a:t>
            </a:r>
            <a:r>
              <a:rPr lang="en-CA" sz="14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400">
                <a:solidFill>
                  <a:srgbClr val="000000"/>
                </a:solidFill>
                <a:latin typeface="Times New Roman" charset="0"/>
              </a:rPr>
            </a:br>
            <a:r>
              <a:rPr lang="en-CA" sz="11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4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 Too early to the market that is not ready (Home banking systems in 1990‟s)</a:t>
            </a:r>
          </a:p>
          <a:p>
            <a:pPr eaLnBrk="1" hangingPunct="1">
              <a:lnSpc>
                <a:spcPts val="1500"/>
              </a:lnSpc>
            </a:pPr>
            <a:endParaRPr lang="en-CA" sz="1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2800" y="3784600"/>
            <a:ext cx="8331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Success factors for the first mover 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(Rangan and Adner, 2001)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1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4013200"/>
            <a:ext cx="8229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Size of the opportunity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4203700"/>
            <a:ext cx="8229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65709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The company and the market opportunity  should be big enough for each other</a:t>
            </a:r>
            <a:r>
              <a:rPr lang="en-CA" sz="139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9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Nature of the product/ service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000" y="4610100"/>
            <a:ext cx="78740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Tougher entry barriers for the followers</a:t>
            </a:r>
          </a:p>
          <a:p>
            <a:pPr eaLnBrk="1" fontAlgn="auto" hangingPunct="1">
              <a:lnSpc>
                <a:spcPts val="12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400" y="4775200"/>
            <a:ext cx="8229600" cy="444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The probability of first mover becoming the best in the market</a:t>
            </a:r>
            <a:r>
              <a:rPr lang="en-CA" sz="127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7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 Competitive advantage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2800" y="5270500"/>
            <a:ext cx="8331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Examples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3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400" y="5549900"/>
            <a:ext cx="8229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Successful first movers</a:t>
            </a:r>
          </a:p>
          <a:p>
            <a:pPr eaLnBrk="1" fontAlgn="auto" hangingPunct="1">
              <a:lnSpc>
                <a:spcPts val="14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14400" y="5727700"/>
            <a:ext cx="82296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65709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eBay, Yahoo (Groups, Directories, etc.), Apple computer</a:t>
            </a:r>
            <a:r>
              <a:rPr lang="en-CA" sz="139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9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First movers who lost to the late comers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130" name="TextBox 18"/>
          <p:cNvSpPr txBox="1">
            <a:spLocks noChangeArrowheads="1"/>
          </p:cNvSpPr>
          <p:nvPr/>
        </p:nvSpPr>
        <p:spPr bwMode="auto">
          <a:xfrm>
            <a:off x="1270000" y="6134100"/>
            <a:ext cx="787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175"/>
              </a:lnSpc>
            </a:pPr>
            <a:r>
              <a:rPr lang="en-CA" sz="700">
                <a:solidFill>
                  <a:srgbClr val="DF752E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Sony (digital music players) lost to Apple iPod…………………Citibank (ATMs) lost to</a:t>
            </a:r>
            <a:r>
              <a:rPr lang="en-CA" sz="12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 charset="0"/>
              </a:rPr>
            </a:b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Cirrus……….………..…Intel microchip won over its earlier counterparts</a:t>
            </a:r>
          </a:p>
          <a:p>
            <a:pPr eaLnBrk="1" hangingPunct="1">
              <a:lnSpc>
                <a:spcPts val="11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90131" name="Picture 1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5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2"/>
          <p:cNvSpPr txBox="1"/>
          <p:nvPr/>
        </p:nvSpPr>
        <p:spPr>
          <a:xfrm>
            <a:off x="546100" y="444500"/>
            <a:ext cx="8597900" cy="1066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E-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 STRATEGY INITIATION AND</a:t>
            </a:r>
            <a:r>
              <a:rPr lang="en-CA" sz="26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6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ISSUES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- II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6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7800" y="1384300"/>
            <a:ext cx="8966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Born-on-the-net    Vs    Move-to-the-net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7800" y="1790700"/>
            <a:ext cx="8966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Both type of organisations will have a set of assets and liabilities on the strategy balance sheet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6700" y="2235200"/>
            <a:ext cx="2070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Arial Bold"/>
                <a:ea typeface="+mn-ea"/>
                <a:cs typeface="Arial Bold"/>
              </a:rPr>
              <a:t>Born-on-the-net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02200" y="2235200"/>
            <a:ext cx="20447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Arial Bold"/>
                <a:ea typeface="+mn-ea"/>
                <a:cs typeface="Arial Bold"/>
              </a:rPr>
              <a:t>Move-to-the-net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700" y="2768600"/>
            <a:ext cx="1168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Arial Bold"/>
                <a:ea typeface="+mn-ea"/>
                <a:cs typeface="Arial Bold"/>
              </a:rPr>
              <a:t>Assets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6700" y="4584700"/>
            <a:ext cx="1168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Arial Bold"/>
                <a:ea typeface="+mn-ea"/>
                <a:cs typeface="Arial Bold"/>
              </a:rPr>
              <a:t>Liabilities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1536700" y="27686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Agile and flexible organisation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6" name="TextBox 10"/>
          <p:cNvSpPr txBox="1">
            <a:spLocks noChangeArrowheads="1"/>
          </p:cNvSpPr>
          <p:nvPr/>
        </p:nvSpPr>
        <p:spPr bwMode="auto">
          <a:xfrm>
            <a:off x="1536700" y="29845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Risk taking appetite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7" name="TextBox 11"/>
          <p:cNvSpPr txBox="1">
            <a:spLocks noChangeArrowheads="1"/>
          </p:cNvSpPr>
          <p:nvPr/>
        </p:nvSpPr>
        <p:spPr bwMode="auto">
          <a:xfrm>
            <a:off x="1536700" y="32004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Hunger for success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8" name="TextBox 12"/>
          <p:cNvSpPr txBox="1">
            <a:spLocks noChangeArrowheads="1"/>
          </p:cNvSpPr>
          <p:nvPr/>
        </p:nvSpPr>
        <p:spPr bwMode="auto">
          <a:xfrm>
            <a:off x="1536700" y="34290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Entrepreneurial and young  management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49" name="TextBox 13"/>
          <p:cNvSpPr txBox="1">
            <a:spLocks noChangeArrowheads="1"/>
          </p:cNvSpPr>
          <p:nvPr/>
        </p:nvSpPr>
        <p:spPr bwMode="auto">
          <a:xfrm>
            <a:off x="1536700" y="36449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Flat organisational structures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0" name="TextBox 14"/>
          <p:cNvSpPr txBox="1">
            <a:spLocks noChangeArrowheads="1"/>
          </p:cNvSpPr>
          <p:nvPr/>
        </p:nvSpPr>
        <p:spPr bwMode="auto">
          <a:xfrm>
            <a:off x="1536700" y="38608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New information systems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1" name="TextBox 15"/>
          <p:cNvSpPr txBox="1">
            <a:spLocks noChangeArrowheads="1"/>
          </p:cNvSpPr>
          <p:nvPr/>
        </p:nvSpPr>
        <p:spPr bwMode="auto">
          <a:xfrm>
            <a:off x="1536700" y="40894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Rapid implementation capability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2" name="TextBox 16"/>
          <p:cNvSpPr txBox="1">
            <a:spLocks noChangeArrowheads="1"/>
          </p:cNvSpPr>
          <p:nvPr/>
        </p:nvSpPr>
        <p:spPr bwMode="auto">
          <a:xfrm>
            <a:off x="1536700" y="45720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Zero customer knowledge on the day one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3" name="TextBox 17"/>
          <p:cNvSpPr txBox="1">
            <a:spLocks noChangeArrowheads="1"/>
          </p:cNvSpPr>
          <p:nvPr/>
        </p:nvSpPr>
        <p:spPr bwMode="auto">
          <a:xfrm>
            <a:off x="1536700" y="48006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Lack of brand and reputation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4" name="TextBox 18"/>
          <p:cNvSpPr txBox="1">
            <a:spLocks noChangeArrowheads="1"/>
          </p:cNvSpPr>
          <p:nvPr/>
        </p:nvSpPr>
        <p:spPr bwMode="auto">
          <a:xfrm>
            <a:off x="1536700" y="50165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Necessity to build everything from scratch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5" name="TextBox 19"/>
          <p:cNvSpPr txBox="1">
            <a:spLocks noChangeArrowheads="1"/>
          </p:cNvSpPr>
          <p:nvPr/>
        </p:nvSpPr>
        <p:spPr bwMode="auto">
          <a:xfrm>
            <a:off x="1536700" y="52324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Dependence on outside sources for capital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6" name="TextBox 20"/>
          <p:cNvSpPr txBox="1">
            <a:spLocks noChangeArrowheads="1"/>
          </p:cNvSpPr>
          <p:nvPr/>
        </p:nvSpPr>
        <p:spPr bwMode="auto">
          <a:xfrm>
            <a:off x="1536700" y="54610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Lack of expertise on logistics, channels,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7" name="TextBox 21"/>
          <p:cNvSpPr txBox="1">
            <a:spLocks noChangeArrowheads="1"/>
          </p:cNvSpPr>
          <p:nvPr/>
        </p:nvSpPr>
        <p:spPr bwMode="auto">
          <a:xfrm>
            <a:off x="1536700" y="5638800"/>
            <a:ext cx="3263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marketing etc.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8" name="TextBox 22"/>
          <p:cNvSpPr txBox="1">
            <a:spLocks noChangeArrowheads="1"/>
          </p:cNvSpPr>
          <p:nvPr/>
        </p:nvSpPr>
        <p:spPr bwMode="auto">
          <a:xfrm>
            <a:off x="4902200" y="2768600"/>
            <a:ext cx="414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Established customer base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59" name="TextBox 23"/>
          <p:cNvSpPr txBox="1">
            <a:spLocks noChangeArrowheads="1"/>
          </p:cNvSpPr>
          <p:nvPr/>
        </p:nvSpPr>
        <p:spPr bwMode="auto">
          <a:xfrm>
            <a:off x="4902200" y="2984500"/>
            <a:ext cx="414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Previous knowledge of customers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0" name="TextBox 24"/>
          <p:cNvSpPr txBox="1">
            <a:spLocks noChangeArrowheads="1"/>
          </p:cNvSpPr>
          <p:nvPr/>
        </p:nvSpPr>
        <p:spPr bwMode="auto">
          <a:xfrm>
            <a:off x="4902200" y="3200400"/>
            <a:ext cx="414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Previous knowledge of environment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1" name="TextBox 25"/>
          <p:cNvSpPr txBox="1">
            <a:spLocks noChangeArrowheads="1"/>
          </p:cNvSpPr>
          <p:nvPr/>
        </p:nvSpPr>
        <p:spPr bwMode="auto">
          <a:xfrm>
            <a:off x="4902200" y="3429000"/>
            <a:ext cx="414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Established brand, loyalty, etc.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2" name="TextBox 26"/>
          <p:cNvSpPr txBox="1">
            <a:spLocks noChangeArrowheads="1"/>
          </p:cNvSpPr>
          <p:nvPr/>
        </p:nvSpPr>
        <p:spPr bwMode="auto">
          <a:xfrm>
            <a:off x="4902200" y="3644900"/>
            <a:ext cx="414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Existing organisational resources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3" name="TextBox 27"/>
          <p:cNvSpPr txBox="1">
            <a:spLocks noChangeArrowheads="1"/>
          </p:cNvSpPr>
          <p:nvPr/>
        </p:nvSpPr>
        <p:spPr bwMode="auto">
          <a:xfrm>
            <a:off x="4902200" y="4572000"/>
            <a:ext cx="414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High level of competition from existing online player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4" name="TextBox 28"/>
          <p:cNvSpPr txBox="1">
            <a:spLocks noChangeArrowheads="1"/>
          </p:cNvSpPr>
          <p:nvPr/>
        </p:nvSpPr>
        <p:spPr bwMode="auto">
          <a:xfrm>
            <a:off x="4902200" y="4800600"/>
            <a:ext cx="414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•Old and lethargic organisational infrastructure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5" name="TextBox 29"/>
          <p:cNvSpPr txBox="1">
            <a:spLocks noChangeArrowheads="1"/>
          </p:cNvSpPr>
          <p:nvPr/>
        </p:nvSpPr>
        <p:spPr bwMode="auto">
          <a:xfrm>
            <a:off x="4902200" y="5016500"/>
            <a:ext cx="414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Legacy systems and processes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6" name="TextBox 30"/>
          <p:cNvSpPr txBox="1">
            <a:spLocks noChangeArrowheads="1"/>
          </p:cNvSpPr>
          <p:nvPr/>
        </p:nvSpPr>
        <p:spPr bwMode="auto">
          <a:xfrm>
            <a:off x="4902200" y="5232400"/>
            <a:ext cx="414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Rigid organisational structures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7" name="TextBox 31"/>
          <p:cNvSpPr txBox="1">
            <a:spLocks noChangeArrowheads="1"/>
          </p:cNvSpPr>
          <p:nvPr/>
        </p:nvSpPr>
        <p:spPr bwMode="auto">
          <a:xfrm>
            <a:off x="4902200" y="5461000"/>
            <a:ext cx="414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• Excessive dependence on past success, products and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68" name="TextBox 32"/>
          <p:cNvSpPr txBox="1">
            <a:spLocks noChangeArrowheads="1"/>
          </p:cNvSpPr>
          <p:nvPr/>
        </p:nvSpPr>
        <p:spPr bwMode="auto">
          <a:xfrm>
            <a:off x="4902200" y="5638800"/>
            <a:ext cx="414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</a:rPr>
              <a:t>services.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91169" name="Picture 33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"/>
          <p:cNvSpPr txBox="1"/>
          <p:nvPr/>
        </p:nvSpPr>
        <p:spPr>
          <a:xfrm>
            <a:off x="546100" y="444500"/>
            <a:ext cx="8597900" cy="1066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E-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 STRATEGY INITIATION AND</a:t>
            </a:r>
            <a:r>
              <a:rPr lang="en-CA" sz="27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7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ISSUES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- III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7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5600" y="1562100"/>
            <a:ext cx="8788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Determining scope (for growing the business)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01700" y="1841500"/>
            <a:ext cx="82423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Gaining new set of customers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90600" y="2070100"/>
            <a:ext cx="8153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Increasing the size or scale of the business</a:t>
            </a:r>
            <a:r>
              <a:rPr lang="en-CA" sz="11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1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Offering new products and services</a:t>
            </a:r>
          </a:p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5600" y="2870200"/>
            <a:ext cx="8788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Establishing separate online company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01700" y="3149600"/>
            <a:ext cx="82423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Large anticipated volume for e-business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01700" y="3365500"/>
            <a:ext cx="82423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Traditional business becoming a constraint to the e-business</a:t>
            </a:r>
            <a:r>
              <a:rPr lang="en-CA" sz="16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5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Independence from legacy systems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1700" y="3848100"/>
            <a:ext cx="82423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Flexibility towards future collaborations</a:t>
            </a:r>
            <a:r>
              <a:rPr lang="en-CA" sz="16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Examples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0600" y="4318000"/>
            <a:ext cx="81534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Ocado (Waitrose)</a:t>
            </a:r>
          </a:p>
          <a:p>
            <a:pPr eaLnBrk="1" fontAlgn="auto" hangingPunct="1">
              <a:lnSpc>
                <a:spcPts val="11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90600" y="4483100"/>
            <a:ext cx="81534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First direct ( A division of HSBC)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5600" y="4978400"/>
            <a:ext cx="8788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9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Establishing separate online brand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01700" y="5283200"/>
            <a:ext cx="8242300" cy="48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First movers and existing firms with a weak/online irrelevant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brand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01700" y="5689600"/>
            <a:ext cx="8242300" cy="48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Established global firms may push their traditional brands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online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01700" y="6083300"/>
            <a:ext cx="82423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Examples</a:t>
            </a:r>
          </a:p>
          <a:p>
            <a:pPr eaLnBrk="1" fontAlgn="auto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90600" y="6311900"/>
            <a:ext cx="81534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Bell.co.uk (Admiral)</a:t>
            </a:r>
          </a:p>
          <a:p>
            <a:pPr eaLnBrk="1" fontAlgn="auto" hangingPunct="1">
              <a:lnSpc>
                <a:spcPts val="13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90600" y="6477000"/>
            <a:ext cx="81534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72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Cahoot (Abbey National)</a:t>
            </a:r>
          </a:p>
          <a:p>
            <a:pPr eaLnBrk="1" fontAlgn="auto" hangingPunct="1">
              <a:lnSpc>
                <a:spcPts val="12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2178" name="Picture 18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87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A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CTIVITY AND DISCUSSION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764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Initiate an e-business strategy (a case)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120900"/>
            <a:ext cx="8331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using the following approaches and discuss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2552700"/>
            <a:ext cx="8331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the issues involved.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3035300"/>
            <a:ext cx="34925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Porters five forces model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6000" y="3035300"/>
            <a:ext cx="1435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- Group 6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416300"/>
            <a:ext cx="3048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Value Chain Analysis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6000" y="3416300"/>
            <a:ext cx="1435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- Group 5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3194" name="TextBox 10"/>
          <p:cNvSpPr txBox="1">
            <a:spLocks noChangeArrowheads="1"/>
          </p:cNvSpPr>
          <p:nvPr/>
        </p:nvSpPr>
        <p:spPr bwMode="auto">
          <a:xfrm>
            <a:off x="1270000" y="3797300"/>
            <a:ext cx="360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0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8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McFarlan‟s Strategic Grid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96000" y="3797300"/>
            <a:ext cx="1435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- Group 4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0000" y="4178300"/>
            <a:ext cx="2286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SWOT analysis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96000" y="4178300"/>
            <a:ext cx="1435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- Group 3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0000" y="4889500"/>
            <a:ext cx="22225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PEST analysis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96000" y="4889500"/>
            <a:ext cx="1435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- Group 2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70000" y="5283200"/>
            <a:ext cx="2070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Gap Analysis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096000" y="5283200"/>
            <a:ext cx="1435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- Group 1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93202" name="Picture 18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1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/>
          <p:nvPr/>
        </p:nvSpPr>
        <p:spPr>
          <a:xfrm>
            <a:off x="546100" y="6985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RGANISATION STRATEGY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4478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 an organisation there are different levels of strategy </a:t>
            </a:r>
            <a:r>
              <a:rPr lang="en-CA" sz="11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(Johnson &amp;</a:t>
            </a:r>
          </a:p>
          <a:p>
            <a:pPr eaLnBrk="1" fontAlgn="auto" hangingPunct="1">
              <a:lnSpc>
                <a:spcPts val="23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3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739900"/>
            <a:ext cx="83312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Scholes , 2006).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1717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Corporate strategy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438400"/>
            <a:ext cx="8229600" cy="673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65709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Concerns with overall purpose and scope of the organisation.</a:t>
            </a:r>
            <a:r>
              <a:rPr lang="en-CA" sz="18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8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Business unit strategy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3035300"/>
            <a:ext cx="8229600" cy="673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365709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Provides ways of competing successfully in a market.</a:t>
            </a:r>
            <a:r>
              <a:rPr lang="en-CA" sz="187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7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Operational strategy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695700"/>
            <a:ext cx="78740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Concern with corporate and business unit strategies.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39751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Functional or process strategy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4305300"/>
            <a:ext cx="78740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Describes how corporate and business unit strategies will be operated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 different functional areas.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9400" y="4813300"/>
            <a:ext cx="7594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Marketing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4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49400" y="5067300"/>
            <a:ext cx="75946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Supply chain management</a:t>
            </a:r>
            <a:r>
              <a:rPr lang="en-CA" sz="166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6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Human resource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6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49400" y="5664200"/>
            <a:ext cx="7594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Finance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2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49400" y="5956300"/>
            <a:ext cx="7594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19">
                <a:solidFill>
                  <a:srgbClr val="FDC3AD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Information systems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2719" name="Picture 15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58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/>
          <p:nvPr/>
        </p:nvSpPr>
        <p:spPr>
          <a:xfrm>
            <a:off x="546100" y="406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E-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 STRATEGY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6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12800" y="1155700"/>
            <a:ext cx="8331200" cy="673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  <a:tab pos="266700" algn="l"/>
              </a:tabLs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E-business strategy is definition of the approach by which applications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of internal and external electronic communications can support and</a:t>
            </a:r>
            <a:r>
              <a:rPr lang="en-CA" sz="145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45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influence corporate strategy. 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(Chaffey , 2009)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5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1778000"/>
            <a:ext cx="83312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Lack of e-business strategy may result in: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1100" y="2032000"/>
            <a:ext cx="79629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Missed opportunities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1100" y="2222500"/>
            <a:ext cx="79629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Lack of process support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1100" y="2413000"/>
            <a:ext cx="7962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Lack of integration and cooperation in different parts of the organisation</a:t>
            </a:r>
            <a:r>
              <a:rPr lang="en-CA" sz="128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8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4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2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Resource wastage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3086100"/>
            <a:ext cx="8331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To avoid the above problems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800" y="3403600"/>
            <a:ext cx="83312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E-business strategy should be based on corporate objectives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2800" y="3695700"/>
            <a:ext cx="8331200" cy="495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Corporate objectives should be based on new opportunities and threats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related to e-network adoption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739" name="TextBox 11"/>
          <p:cNvSpPr txBox="1">
            <a:spLocks noChangeArrowheads="1"/>
          </p:cNvSpPr>
          <p:nvPr/>
        </p:nvSpPr>
        <p:spPr bwMode="auto">
          <a:xfrm>
            <a:off x="1879600" y="5384800"/>
            <a:ext cx="1308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Corporate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73740" name="TextBox 12"/>
          <p:cNvSpPr txBox="1">
            <a:spLocks noChangeArrowheads="1"/>
          </p:cNvSpPr>
          <p:nvPr/>
        </p:nvSpPr>
        <p:spPr bwMode="auto">
          <a:xfrm>
            <a:off x="5359400" y="5384800"/>
            <a:ext cx="1397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E-business</a:t>
            </a:r>
          </a:p>
          <a:p>
            <a:pPr eaLnBrk="1" hangingPunct="1">
              <a:lnSpc>
                <a:spcPts val="20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68500" y="5651500"/>
            <a:ext cx="12065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strategy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499100" y="5651500"/>
            <a:ext cx="12065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strategy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73743" name="Picture 15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70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/>
          <p:cNvSpPr txBox="1"/>
          <p:nvPr/>
        </p:nvSpPr>
        <p:spPr>
          <a:xfrm>
            <a:off x="546100" y="520700"/>
            <a:ext cx="52578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916" b="1">
                <a:solidFill>
                  <a:srgbClr val="182C91"/>
                </a:solidFill>
                <a:latin typeface="Century Schoolbook Bold"/>
                <a:ea typeface="+mn-ea"/>
                <a:cs typeface="Century Schoolbook Bold"/>
              </a:rPr>
              <a:t>S</a:t>
            </a:r>
            <a:r>
              <a:rPr lang="en-CA" sz="2328" b="1">
                <a:solidFill>
                  <a:srgbClr val="182C91"/>
                </a:solidFill>
                <a:latin typeface="Century Schoolbook Bold"/>
                <a:ea typeface="+mn-ea"/>
                <a:cs typeface="Century Schoolbook Bold"/>
              </a:rPr>
              <a:t>TRATEGY</a:t>
            </a:r>
            <a:r>
              <a:rPr lang="en-CA" sz="2916" b="1">
                <a:solidFill>
                  <a:srgbClr val="182C91"/>
                </a:solidFill>
                <a:latin typeface="Century Schoolbook Bold"/>
                <a:ea typeface="+mn-ea"/>
                <a:cs typeface="Century Schoolbook Bold"/>
              </a:rPr>
              <a:t> P</a:t>
            </a:r>
            <a:r>
              <a:rPr lang="en-CA" sz="2328" b="1">
                <a:solidFill>
                  <a:srgbClr val="182C91"/>
                </a:solidFill>
                <a:latin typeface="Century Schoolbook Bold"/>
                <a:ea typeface="+mn-ea"/>
                <a:cs typeface="Century Schoolbook Bold"/>
              </a:rPr>
              <a:t>ROCESS</a:t>
            </a:r>
            <a:r>
              <a:rPr lang="en-CA" sz="2916" b="1">
                <a:solidFill>
                  <a:srgbClr val="182C91"/>
                </a:solidFill>
                <a:latin typeface="Century Schoolbook Bold"/>
                <a:ea typeface="+mn-ea"/>
                <a:cs typeface="Century Schoolbook Bold"/>
              </a:rPr>
              <a:t> M</a:t>
            </a:r>
            <a:r>
              <a:rPr lang="en-CA" sz="2328" b="1">
                <a:solidFill>
                  <a:srgbClr val="182C91"/>
                </a:solidFill>
                <a:latin typeface="Century Schoolbook Bold"/>
                <a:ea typeface="+mn-ea"/>
                <a:cs typeface="Century Schoolbook Bold"/>
              </a:rPr>
              <a:t>ODEL</a:t>
            </a:r>
          </a:p>
          <a:p>
            <a:pPr eaLnBrk="1" fontAlgn="auto" hangingPunct="1">
              <a:lnSpc>
                <a:spcPts val="33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5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905500" y="723900"/>
            <a:ext cx="3124200" cy="254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(C</a:t>
            </a:r>
            <a:r>
              <a:rPr lang="en-CA" sz="96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HAFFEY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2002)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62400" y="1752600"/>
            <a:ext cx="51816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Strategic Analysis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0500" y="2006600"/>
            <a:ext cx="89535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Framework that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0500" y="2222500"/>
            <a:ext cx="2501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gives</a:t>
            </a:r>
          </a:p>
          <a:p>
            <a:pPr eaLnBrk="1" fontAlgn="auto" hangingPunct="1">
              <a:lnSpc>
                <a:spcPts val="170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0500" y="2451100"/>
            <a:ext cx="2501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a logical sequence to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0500" y="2692400"/>
            <a:ext cx="2501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follow to ensure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761" name="TextBox 9"/>
          <p:cNvSpPr txBox="1">
            <a:spLocks noChangeArrowheads="1"/>
          </p:cNvSpPr>
          <p:nvPr/>
        </p:nvSpPr>
        <p:spPr bwMode="auto">
          <a:xfrm>
            <a:off x="2794000" y="2247900"/>
            <a:ext cx="223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External Environment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4762" name="TextBox 10"/>
          <p:cNvSpPr txBox="1">
            <a:spLocks noChangeArrowheads="1"/>
          </p:cNvSpPr>
          <p:nvPr/>
        </p:nvSpPr>
        <p:spPr bwMode="auto">
          <a:xfrm>
            <a:off x="5130800" y="2247900"/>
            <a:ext cx="391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Internal Resources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0500" y="2933700"/>
            <a:ext cx="2603500" cy="812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Inclusion of all key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activities of strategy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660000"/>
                </a:solidFill>
                <a:latin typeface="Century Schoolbook"/>
                <a:ea typeface="+mn-ea"/>
                <a:cs typeface="Century Schoolbook"/>
              </a:rPr>
              <a:t>development</a:t>
            </a:r>
          </a:p>
          <a:p>
            <a:pPr eaLnBrk="1" fontAlgn="auto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73500" y="3048000"/>
            <a:ext cx="36068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4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Strategic Objectives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765" name="TextBox 13"/>
          <p:cNvSpPr txBox="1">
            <a:spLocks noChangeArrowheads="1"/>
          </p:cNvSpPr>
          <p:nvPr/>
        </p:nvSpPr>
        <p:spPr bwMode="auto">
          <a:xfrm>
            <a:off x="3073400" y="3556000"/>
            <a:ext cx="440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41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41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41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41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41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Vision, Mission	Objectives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86200" y="4343400"/>
            <a:ext cx="35941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Strategic Definition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95600" y="4851400"/>
            <a:ext cx="4584700" cy="368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1473200" algn="l"/>
                <a:tab pos="3035300" algn="l"/>
              </a:tabLst>
              <a:defRPr/>
            </a:pP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Generation	Evaluation</a:t>
            </a:r>
            <a:r>
              <a:rPr lang="en-CA" sz="1802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	Selection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619500" y="5651500"/>
            <a:ext cx="3860800" cy="431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6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Strategic Implementation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769" name="TextBox 17"/>
          <p:cNvSpPr txBox="1">
            <a:spLocks noChangeArrowheads="1"/>
          </p:cNvSpPr>
          <p:nvPr/>
        </p:nvSpPr>
        <p:spPr bwMode="auto">
          <a:xfrm>
            <a:off x="2997200" y="6146800"/>
            <a:ext cx="4483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1435100" algn="l"/>
                <a:tab pos="3009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435100" algn="l"/>
                <a:tab pos="3009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435100" algn="l"/>
                <a:tab pos="3009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435100" algn="l"/>
                <a:tab pos="3009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435100" algn="l"/>
                <a:tab pos="3009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  <a:tab pos="3009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  <a:tab pos="3009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  <a:tab pos="3009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  <a:tab pos="3009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Planning	Execution	Control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4770" name="TextBox 18"/>
          <p:cNvSpPr txBox="1">
            <a:spLocks noChangeArrowheads="1"/>
          </p:cNvSpPr>
          <p:nvPr/>
        </p:nvSpPr>
        <p:spPr bwMode="auto">
          <a:xfrm>
            <a:off x="7581900" y="3708400"/>
            <a:ext cx="1447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Monitoring,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evaluation,</a:t>
            </a:r>
            <a:r>
              <a:rPr lang="en-CA" sz="18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>
                <a:solidFill>
                  <a:srgbClr val="000000"/>
                </a:solidFill>
                <a:latin typeface="Times New Roman" charset="0"/>
              </a:rPr>
            </a:br>
            <a:r>
              <a:rPr lang="en-CA" sz="1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and response</a:t>
            </a:r>
          </a:p>
          <a:p>
            <a:pPr eaLnBrk="1" hangingPunct="1">
              <a:lnSpc>
                <a:spcPts val="2163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4771" name="Picture 19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69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546100" y="635000"/>
            <a:ext cx="859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STRATEGY PLANNING PROCESS</a:t>
            </a:r>
          </a:p>
          <a:p>
            <a:pPr eaLnBrk="1" hangingPunct="1">
              <a:lnSpc>
                <a:spcPts val="27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7700" y="1181100"/>
            <a:ext cx="84963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Business plan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6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780" name="TextBox 4"/>
          <p:cNvSpPr txBox="1">
            <a:spLocks noChangeArrowheads="1"/>
          </p:cNvSpPr>
          <p:nvPr/>
        </p:nvSpPr>
        <p:spPr bwMode="auto">
          <a:xfrm>
            <a:off x="825500" y="1625600"/>
            <a:ext cx="8318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CA" sz="11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A written document that identifies the company‘s goals and outlines how the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company intends to achieve these goals</a:t>
            </a:r>
          </a:p>
          <a:p>
            <a:pPr eaLnBrk="1" hangingPunct="1">
              <a:lnSpc>
                <a:spcPts val="15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5500" y="2057400"/>
            <a:ext cx="83185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 business plan results from strategy setting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5500" y="2362200"/>
            <a:ext cx="8318500" cy="48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Serves as a comprehensive  document for both internal and external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organisational stakeholders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2700" y="2755900"/>
            <a:ext cx="7861300" cy="482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To get funding from venture capitalist or a financial institution</a:t>
            </a:r>
            <a:r>
              <a:rPr lang="en-CA" sz="139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39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To acquire other resources such as equipment from suppliers.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2700" y="3200400"/>
            <a:ext cx="50165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To establish collaborations with other organisations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9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800" y="3911600"/>
            <a:ext cx="5740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Strategic planning process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8800" y="4279900"/>
            <a:ext cx="5740400" cy="304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4775200" algn="l"/>
              </a:tabLst>
              <a:defRPr/>
            </a:pP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forces organisational management</a:t>
            </a:r>
            <a:r>
              <a:rPr lang="en-CA" sz="11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	Strategy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45100" y="4533900"/>
            <a:ext cx="10541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assessment</a:t>
            </a:r>
          </a:p>
          <a:p>
            <a:pPr eaLnBrk="1" fontAlgn="auto" hangingPunct="1">
              <a:lnSpc>
                <a:spcPts val="9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2300" y="4686300"/>
            <a:ext cx="5676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to assess the current position of</a:t>
            </a:r>
          </a:p>
          <a:p>
            <a:pPr eaLnBrk="1" fontAlgn="auto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8800" y="4940300"/>
            <a:ext cx="57404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the company , where it should be,</a:t>
            </a:r>
            <a: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9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and how to get from here to there.</a:t>
            </a:r>
          </a:p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78600" y="3327400"/>
            <a:ext cx="24638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Strategy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53200" y="3492500"/>
            <a:ext cx="24892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initiation</a:t>
            </a:r>
          </a:p>
          <a:p>
            <a:pPr eaLnBrk="1" fontAlgn="auto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835900" y="4356100"/>
            <a:ext cx="1206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Strategy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708900" y="4521200"/>
            <a:ext cx="13335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formulation</a:t>
            </a:r>
          </a:p>
          <a:p>
            <a:pPr eaLnBrk="1" fontAlgn="auto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78600" y="5308600"/>
            <a:ext cx="24638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Strategy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00800" y="5473700"/>
            <a:ext cx="2641600" cy="368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</a:tabLst>
              <a:defRPr/>
            </a:pPr>
            <a:r>
              <a:rPr lang="en-CA" sz="11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implementati</a:t>
            </a:r>
            <a:r>
              <a:rPr lang="en-CA" sz="11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10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3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	on</a:t>
            </a:r>
          </a:p>
          <a:p>
            <a:pPr eaLnBrk="1" fontAlgn="auto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1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796" name="TextBox 20"/>
          <p:cNvSpPr txBox="1">
            <a:spLocks noChangeArrowheads="1"/>
          </p:cNvSpPr>
          <p:nvPr/>
        </p:nvSpPr>
        <p:spPr bwMode="auto">
          <a:xfrm>
            <a:off x="7061200" y="5994400"/>
            <a:ext cx="1981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(Turban et al, 2006)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5797" name="Picture 2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8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"/>
          <p:cNvSpPr txBox="1"/>
          <p:nvPr/>
        </p:nvSpPr>
        <p:spPr>
          <a:xfrm>
            <a:off x="546100" y="381000"/>
            <a:ext cx="8597900" cy="1130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1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S</a:t>
            </a:r>
            <a:r>
              <a:rPr lang="en-CA" sz="2568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TRATEGY DEVELOPMENT AND</a:t>
            </a:r>
            <a:r>
              <a:rPr lang="en-CA" sz="255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55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565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IMPLEMENTATION TOOLS</a:t>
            </a:r>
          </a:p>
          <a:p>
            <a:pPr eaLnBrk="1" fontAlgn="auto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5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35000" y="1549400"/>
            <a:ext cx="8509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Strategy initiation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1181100" y="1803400"/>
            <a:ext cx="7962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625"/>
              </a:lnSpc>
            </a:pPr>
            <a:r>
              <a:rPr lang="en-CA" sz="13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7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Porters five forces model</a:t>
            </a:r>
            <a:r>
              <a:rPr lang="en-CA" sz="16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 charset="0"/>
              </a:rPr>
            </a:br>
            <a:r>
              <a:rPr lang="en-CA" sz="13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7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Value Chain Analysis</a:t>
            </a:r>
            <a:r>
              <a:rPr lang="en-CA" sz="16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 charset="0"/>
              </a:rPr>
            </a:br>
            <a:r>
              <a:rPr lang="en-CA" sz="13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7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McFarlan‘s Strategic Grid</a:t>
            </a:r>
            <a:r>
              <a:rPr lang="en-CA" sz="16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600">
                <a:solidFill>
                  <a:srgbClr val="000000"/>
                </a:solidFill>
                <a:latin typeface="Times New Roman" charset="0"/>
              </a:rPr>
            </a:br>
            <a:r>
              <a:rPr lang="en-CA" sz="13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7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SWOT analysis</a:t>
            </a:r>
          </a:p>
          <a:p>
            <a:pPr eaLnBrk="1" hangingPunct="1">
              <a:lnSpc>
                <a:spcPts val="1625"/>
              </a:lnSpc>
            </a:pPr>
            <a:endParaRPr lang="en-CA" sz="1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1100" y="2628900"/>
            <a:ext cx="79629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PEST analysis</a:t>
            </a:r>
            <a:r>
              <a:rPr lang="en-CA" sz="168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8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Gap Analysis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5000" y="3187700"/>
            <a:ext cx="8509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Strategy formulation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1100" y="3441700"/>
            <a:ext cx="7962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BCG growth-share matrix</a:t>
            </a:r>
          </a:p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81100" y="3657600"/>
            <a:ext cx="7962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Return on Investment (ROI)</a:t>
            </a:r>
          </a:p>
          <a:p>
            <a:pPr eaLnBrk="1" fontAlgn="auto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81100" y="3848100"/>
            <a:ext cx="79629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GE Multifactor business portfolio matrix</a:t>
            </a:r>
            <a:r>
              <a:rPr lang="en-CA" sz="168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8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Scenario planning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1100" y="4279900"/>
            <a:ext cx="79629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Road mapping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5000" y="4724400"/>
            <a:ext cx="8509000" cy="533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tabLst>
                <a:tab pos="546100" algn="l"/>
              </a:tabLs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Strategy implementation</a:t>
            </a:r>
            <a:r>
              <a:rPr lang="en-CA" sz="16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	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 Project management</a:t>
            </a:r>
          </a:p>
          <a:p>
            <a:pPr eaLnBrk="1" fontAlgn="auto" hangingPunct="1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81100" y="5143500"/>
            <a:ext cx="79629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5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Business Process Reengineering (BPR)</a:t>
            </a:r>
            <a:r>
              <a:rPr lang="en-CA" sz="16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56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Piloting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7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5000" y="5676900"/>
            <a:ext cx="85090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Strategy assessment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1100" y="5969000"/>
            <a:ext cx="7962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Balanced scorecard</a:t>
            </a:r>
          </a:p>
          <a:p>
            <a:pPr eaLnBrk="1" fontAlgn="auto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1100" y="6159500"/>
            <a:ext cx="7962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Web analytics</a:t>
            </a:r>
          </a:p>
          <a:p>
            <a:pPr eaLnBrk="1" fontAlgn="auto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8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816" name="TextBox 16"/>
          <p:cNvSpPr txBox="1">
            <a:spLocks noChangeArrowheads="1"/>
          </p:cNvSpPr>
          <p:nvPr/>
        </p:nvSpPr>
        <p:spPr bwMode="auto">
          <a:xfrm>
            <a:off x="1181100" y="6299200"/>
            <a:ext cx="901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538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ROI</a:t>
            </a:r>
          </a:p>
          <a:p>
            <a:pPr eaLnBrk="1" hangingPunct="1">
              <a:lnSpc>
                <a:spcPts val="1538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88100" y="6350000"/>
            <a:ext cx="16002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 Turban et al., 2006 )</a:t>
            </a:r>
          </a:p>
          <a:p>
            <a:pPr eaLnBrk="1" fontAlgn="auto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76818" name="Picture 18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01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5461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BUSINESS STRATEGY INITIATION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4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600" y="1320800"/>
            <a:ext cx="8661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In this phase the organisation examines itself and its environment by: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828" name="TextBox 4"/>
          <p:cNvSpPr txBox="1">
            <a:spLocks noChangeArrowheads="1"/>
          </p:cNvSpPr>
          <p:nvPr/>
        </p:nvSpPr>
        <p:spPr bwMode="auto">
          <a:xfrm>
            <a:off x="850900" y="1638300"/>
            <a:ext cx="8293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38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Setting the organisation‘s missions and goals</a:t>
            </a:r>
          </a:p>
          <a:p>
            <a:pPr eaLnBrk="1" hangingPunct="1">
              <a:lnSpc>
                <a:spcPts val="1838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00" y="1879600"/>
            <a:ext cx="82931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Assessing environmental factors impacting the business</a:t>
            </a:r>
            <a:r>
              <a:rPr lang="en-CA" sz="15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Conducting a competitor analysis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2600" y="2755900"/>
            <a:ext cx="8661400" cy="749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The outcome from this phase should include:</a:t>
            </a:r>
            <a:r>
              <a:rPr lang="en-CA" sz="177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7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Company analysis</a:t>
            </a: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831" name="TextBox 7"/>
          <p:cNvSpPr txBox="1">
            <a:spLocks noChangeArrowheads="1"/>
          </p:cNvSpPr>
          <p:nvPr/>
        </p:nvSpPr>
        <p:spPr bwMode="auto">
          <a:xfrm>
            <a:off x="850900" y="3505200"/>
            <a:ext cx="8293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Vision, purpose, value proposition, capabilities, constrains, strengths, and weaknesses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of the company.</a:t>
            </a:r>
          </a:p>
          <a:p>
            <a:pPr eaLnBrk="1" hangingPunct="1">
              <a:lnSpc>
                <a:spcPts val="18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2600" y="4038600"/>
            <a:ext cx="8661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Core competencies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0900" y="4356100"/>
            <a:ext cx="82931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Unique combination of the resources and experiences of the company.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9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2600" y="4660900"/>
            <a:ext cx="8661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Forecasts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5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835" name="TextBox 11"/>
          <p:cNvSpPr txBox="1">
            <a:spLocks noChangeArrowheads="1"/>
          </p:cNvSpPr>
          <p:nvPr/>
        </p:nvSpPr>
        <p:spPr bwMode="auto">
          <a:xfrm>
            <a:off x="850900" y="4978400"/>
            <a:ext cx="8293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Identifying business, technological, political, economic, and other relevant trends that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are/will affect the business.</a:t>
            </a:r>
          </a:p>
          <a:p>
            <a:pPr eaLnBrk="1" hangingPunct="1">
              <a:lnSpc>
                <a:spcPts val="18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2600" y="5524500"/>
            <a:ext cx="8661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Competitors analysis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0900" y="5842000"/>
            <a:ext cx="82931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Scan the business environment to collect relevant information about competitors.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7838" name="Picture 14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0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546100" y="5588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T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OOLS FOR INITIATION ANALYSIS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2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812800" y="1282700"/>
            <a:ext cx="83312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6900"/>
              </a:lnSpc>
            </a:pPr>
            <a:r>
              <a:rPr lang="en-CA" sz="16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Porter and Millar‟s five forces model</a:t>
            </a:r>
            <a:r>
              <a:rPr lang="en-CA" sz="23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300">
                <a:solidFill>
                  <a:srgbClr val="000000"/>
                </a:solidFill>
                <a:latin typeface="Times New Roman" charset="0"/>
              </a:rPr>
            </a:br>
            <a:r>
              <a:rPr lang="en-CA" sz="16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Value chain analysis</a:t>
            </a:r>
          </a:p>
          <a:p>
            <a:pPr eaLnBrk="1" hangingPunct="1">
              <a:lnSpc>
                <a:spcPts val="6900"/>
              </a:lnSpc>
            </a:pPr>
            <a:endParaRPr lang="en-CA" sz="2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812800" y="3035300"/>
            <a:ext cx="8331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7000"/>
              </a:lnSpc>
            </a:pPr>
            <a:r>
              <a:rPr lang="en-CA" sz="16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McFarlan‟s strategic grid</a:t>
            </a:r>
            <a:r>
              <a:rPr lang="en-CA" sz="23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300">
                <a:solidFill>
                  <a:srgbClr val="000000"/>
                </a:solidFill>
                <a:latin typeface="Times New Roman" charset="0"/>
              </a:rPr>
            </a:br>
            <a:r>
              <a:rPr lang="en-CA" sz="160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SWOT analysis</a:t>
            </a:r>
          </a:p>
          <a:p>
            <a:pPr eaLnBrk="1" hangingPunct="1">
              <a:lnSpc>
                <a:spcPts val="7000"/>
              </a:lnSpc>
            </a:pPr>
            <a:endParaRPr lang="en-CA" sz="23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4800600"/>
            <a:ext cx="8331200" cy="1625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PEST analysis</a:t>
            </a:r>
            <a:r>
              <a:rPr lang="en-CA" sz="234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4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GAP analysis</a:t>
            </a:r>
          </a:p>
          <a:p>
            <a:pPr eaLnBrk="1" fontAlgn="auto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4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8854" name="Picture 6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8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1692</Words>
  <Application>Microsoft Macintosh PowerPoint</Application>
  <PresentationFormat>On-screen Show (4:3)</PresentationFormat>
  <Paragraphs>314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  c.  Kachaka</dc:creator>
  <cp:lastModifiedBy>collins  c.  Kachaka</cp:lastModifiedBy>
  <cp:revision>4</cp:revision>
  <cp:lastPrinted>2017-12-05T09:37:16Z</cp:lastPrinted>
  <dcterms:created xsi:type="dcterms:W3CDTF">2017-04-19T11:28:07Z</dcterms:created>
  <dcterms:modified xsi:type="dcterms:W3CDTF">2018-05-20T03:34:55Z</dcterms:modified>
</cp:coreProperties>
</file>