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8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3239-045A-604C-A7AB-8D3F2C8EFCF8}" type="datetimeFigureOut">
              <a:rPr lang="en-US" smtClean="0"/>
              <a:t>19/4/17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B80F-240A-2C46-A7CC-F78C78006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0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3239-045A-604C-A7AB-8D3F2C8EFCF8}" type="datetimeFigureOut">
              <a:rPr lang="en-US" smtClean="0"/>
              <a:t>19/4/17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B80F-240A-2C46-A7CC-F78C78006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1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3239-045A-604C-A7AB-8D3F2C8EFCF8}" type="datetimeFigureOut">
              <a:rPr lang="en-US" smtClean="0"/>
              <a:t>19/4/17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B80F-240A-2C46-A7CC-F78C78006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3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3239-045A-604C-A7AB-8D3F2C8EFCF8}" type="datetimeFigureOut">
              <a:rPr lang="en-US" smtClean="0"/>
              <a:t>19/4/17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B80F-240A-2C46-A7CC-F78C78006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48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3239-045A-604C-A7AB-8D3F2C8EFCF8}" type="datetimeFigureOut">
              <a:rPr lang="en-US" smtClean="0"/>
              <a:t>19/4/17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B80F-240A-2C46-A7CC-F78C78006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70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3239-045A-604C-A7AB-8D3F2C8EFCF8}" type="datetimeFigureOut">
              <a:rPr lang="en-US" smtClean="0"/>
              <a:t>19/4/17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B80F-240A-2C46-A7CC-F78C78006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7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3239-045A-604C-A7AB-8D3F2C8EFCF8}" type="datetimeFigureOut">
              <a:rPr lang="en-US" smtClean="0"/>
              <a:t>19/4/17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B80F-240A-2C46-A7CC-F78C78006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3239-045A-604C-A7AB-8D3F2C8EFCF8}" type="datetimeFigureOut">
              <a:rPr lang="en-US" smtClean="0"/>
              <a:t>19/4/17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B80F-240A-2C46-A7CC-F78C78006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23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3239-045A-604C-A7AB-8D3F2C8EFCF8}" type="datetimeFigureOut">
              <a:rPr lang="en-US" smtClean="0"/>
              <a:t>19/4/17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B80F-240A-2C46-A7CC-F78C78006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9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3239-045A-604C-A7AB-8D3F2C8EFCF8}" type="datetimeFigureOut">
              <a:rPr lang="en-US" smtClean="0"/>
              <a:t>19/4/17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B80F-240A-2C46-A7CC-F78C78006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2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3239-045A-604C-A7AB-8D3F2C8EFCF8}" type="datetimeFigureOut">
              <a:rPr lang="en-US" smtClean="0"/>
              <a:t>19/4/17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B80F-240A-2C46-A7CC-F78C78006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7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03239-045A-604C-A7AB-8D3F2C8EFCF8}" type="datetimeFigureOut">
              <a:rPr lang="en-US" smtClean="0"/>
              <a:t>19/4/17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AB80F-240A-2C46-A7CC-F78C78006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2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/>
          <p:cNvSpPr txBox="1"/>
          <p:nvPr/>
        </p:nvSpPr>
        <p:spPr>
          <a:xfrm>
            <a:off x="2006600" y="2171700"/>
            <a:ext cx="7137400" cy="1066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tabLst>
                <a:tab pos="2311400" algn="l"/>
              </a:tabLst>
              <a:defRPr/>
            </a:pPr>
            <a:r>
              <a:rPr lang="en-CA" sz="3010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E-</a:t>
            </a:r>
            <a:r>
              <a:rPr lang="en-CA" sz="2410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BUSINESS STRATEGY AND MODELS</a:t>
            </a:r>
            <a:r>
              <a:rPr lang="en-CA" sz="253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53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10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	LECTURE</a:t>
            </a:r>
            <a:r>
              <a:rPr lang="en-CA" sz="3010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	 1</a:t>
            </a:r>
          </a:p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53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759200" y="3708400"/>
            <a:ext cx="53848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0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Introduction to E-business &amp;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035300" y="4000500"/>
            <a:ext cx="61087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0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role in the current business environment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2627313" y="4508500"/>
            <a:ext cx="5289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38"/>
              </a:lnSpc>
            </a:pPr>
            <a:r>
              <a:rPr lang="en-CA" sz="90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DR.  Collins  C.  Kachaka  BSc, MSc,  DBA (cybersecurity); CCNA, CWNA, MCP,  CEH, CHFI, ITIL</a:t>
            </a:r>
          </a:p>
          <a:p>
            <a:pPr eaLnBrk="1" hangingPunct="1">
              <a:lnSpc>
                <a:spcPts val="1038"/>
              </a:lnSpc>
            </a:pPr>
            <a:endParaRPr lang="en-CA" sz="900">
              <a:solidFill>
                <a:srgbClr val="565F6C"/>
              </a:solidFill>
              <a:latin typeface="Century Schoolbook" charset="0"/>
            </a:endParaRPr>
          </a:p>
          <a:p>
            <a:pPr eaLnBrk="1" hangingPunct="1">
              <a:lnSpc>
                <a:spcPts val="1038"/>
              </a:lnSpc>
            </a:pPr>
            <a:endParaRPr lang="en-CA" sz="9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321" name="TextBox 10"/>
          <p:cNvSpPr txBox="1">
            <a:spLocks noChangeArrowheads="1"/>
          </p:cNvSpPr>
          <p:nvPr/>
        </p:nvSpPr>
        <p:spPr bwMode="auto">
          <a:xfrm>
            <a:off x="4499992" y="5301208"/>
            <a:ext cx="1585913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38"/>
              </a:lnSpc>
            </a:pPr>
            <a:r>
              <a:rPr lang="en-CA" sz="900" dirty="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Email :  </a:t>
            </a:r>
            <a:r>
              <a:rPr lang="en-CA" sz="900" dirty="0" err="1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collinschi@gmail.com</a:t>
            </a:r>
            <a:endParaRPr lang="en-CA" sz="9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322" name="TextBox 11"/>
          <p:cNvSpPr txBox="1">
            <a:spLocks noChangeArrowheads="1"/>
          </p:cNvSpPr>
          <p:nvPr/>
        </p:nvSpPr>
        <p:spPr bwMode="auto">
          <a:xfrm>
            <a:off x="5295900" y="6184900"/>
            <a:ext cx="3730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38"/>
              </a:lnSpc>
            </a:pPr>
            <a:r>
              <a:rPr lang="en-CA" sz="90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© 2013</a:t>
            </a:r>
          </a:p>
          <a:p>
            <a:pPr eaLnBrk="1" hangingPunct="1">
              <a:lnSpc>
                <a:spcPts val="1038"/>
              </a:lnSpc>
            </a:pPr>
            <a:endParaRPr lang="en-CA" sz="900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512" y="-14610"/>
            <a:ext cx="9144000" cy="6917234"/>
            <a:chOff x="0" y="-14610"/>
            <a:chExt cx="9144000" cy="6917234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44624"/>
              <a:ext cx="9144000" cy="6858000"/>
              <a:chOff x="0" y="0"/>
              <a:chExt cx="9144000" cy="6858000"/>
            </a:xfrm>
          </p:grpSpPr>
          <p:pic>
            <p:nvPicPr>
              <p:cNvPr id="13313" name="Picture 1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Rounded Rectangle 1"/>
              <p:cNvSpPr/>
              <p:nvPr/>
            </p:nvSpPr>
            <p:spPr>
              <a:xfrm>
                <a:off x="7483176" y="0"/>
                <a:ext cx="1656184" cy="64807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7798451" y="-14610"/>
              <a:ext cx="94358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40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GSB</a:t>
              </a:r>
              <a:endParaRPr lang="en-GB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</p:grpSp>
      <p:sp>
        <p:nvSpPr>
          <p:cNvPr id="17" name="TextBox 2"/>
          <p:cNvSpPr txBox="1"/>
          <p:nvPr/>
        </p:nvSpPr>
        <p:spPr>
          <a:xfrm>
            <a:off x="2006600" y="2171700"/>
            <a:ext cx="6518404" cy="13760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tabLst>
                <a:tab pos="2311400" algn="l"/>
              </a:tabLst>
              <a:defRPr/>
            </a:pPr>
            <a:r>
              <a:rPr lang="en-CA" sz="3010" b="1" dirty="0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E-</a:t>
            </a:r>
            <a:r>
              <a:rPr lang="en-CA" sz="2410" b="1" dirty="0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BUSINESS STRATEGY AND MODELS</a:t>
            </a:r>
            <a:r>
              <a:rPr lang="en-CA" sz="2533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533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10" b="1" dirty="0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	LECTURE</a:t>
            </a:r>
            <a:r>
              <a:rPr lang="en-CA" sz="3010" b="1" dirty="0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	 </a:t>
            </a:r>
            <a:r>
              <a:rPr lang="en-CA" sz="3010" b="1" dirty="0" smtClean="0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1</a:t>
            </a:r>
            <a:endParaRPr lang="en-CA" sz="3010" b="1" dirty="0">
              <a:solidFill>
                <a:srgbClr val="565F6C"/>
              </a:solidFill>
              <a:latin typeface="Century Schoolbook Bold"/>
              <a:ea typeface="+mn-ea"/>
              <a:cs typeface="Century Schoolbook Bold"/>
            </a:endParaRPr>
          </a:p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533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Box 3"/>
          <p:cNvSpPr txBox="1"/>
          <p:nvPr/>
        </p:nvSpPr>
        <p:spPr>
          <a:xfrm>
            <a:off x="3086100" y="3898900"/>
            <a:ext cx="2920473" cy="26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0" b="1" dirty="0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E-Business </a:t>
            </a:r>
            <a:r>
              <a:rPr lang="en-CA" sz="1810" b="1" dirty="0" smtClean="0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Introduction</a:t>
            </a:r>
            <a:endParaRPr lang="en-CA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2555875" y="4508500"/>
            <a:ext cx="5796283" cy="26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38"/>
              </a:lnSpc>
            </a:pPr>
            <a:r>
              <a:rPr lang="en-CA" sz="900" dirty="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DR.  Collins  C. Kachaka BSc, MSc, DBA (cybersecurity),  CCNA, CWNA, MCP,  CEH, CHFI, </a:t>
            </a:r>
            <a:r>
              <a:rPr lang="en-CA" sz="900" dirty="0" smtClean="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ITIL, PCI DSS</a:t>
            </a:r>
            <a:endParaRPr lang="en-CA" sz="900" dirty="0">
              <a:solidFill>
                <a:srgbClr val="565F6C"/>
              </a:solidFill>
              <a:latin typeface="Century Schoolbook" charset="0"/>
            </a:endParaRPr>
          </a:p>
          <a:p>
            <a:pPr eaLnBrk="1" hangingPunct="1">
              <a:lnSpc>
                <a:spcPts val="1038"/>
              </a:lnSpc>
            </a:pPr>
            <a:endParaRPr lang="en-CA" sz="9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72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/>
          <p:nvPr/>
        </p:nvSpPr>
        <p:spPr>
          <a:xfrm>
            <a:off x="482600" y="1181100"/>
            <a:ext cx="8661400" cy="508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2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e-Business and eCommerce - 2</a:t>
            </a:r>
          </a:p>
          <a:p>
            <a:pPr eaLnBrk="1" fontAlgn="auto" hangingPunct="1">
              <a:lnSpc>
                <a:spcPts val="32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7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492500" y="2540000"/>
            <a:ext cx="56515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E-Business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657600" y="3759200"/>
            <a:ext cx="54864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E-Commerce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133600" y="4038600"/>
            <a:ext cx="1422400" cy="495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Customer</a:t>
            </a:r>
            <a:r>
              <a:rPr lang="en-CA" sz="140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40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service</a:t>
            </a:r>
          </a:p>
          <a:p>
            <a:pPr eaLnBrk="1" fontAlgn="auto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657600" y="4178300"/>
            <a:ext cx="5372100" cy="241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2082800" algn="l"/>
              </a:tabLst>
              <a:defRPr/>
            </a:pPr>
            <a:r>
              <a:rPr lang="en-CA" sz="14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Buying and selling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Collaboration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013200" y="5842000"/>
            <a:ext cx="5016500" cy="495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Information</a:t>
            </a:r>
            <a:r>
              <a:rPr lang="en-CA" sz="140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40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exchange</a:t>
            </a:r>
          </a:p>
          <a:p>
            <a:pPr eaLnBrk="1" fontAlgn="auto" hangingPunct="1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468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2"/>
          <p:cNvSpPr txBox="1"/>
          <p:nvPr/>
        </p:nvSpPr>
        <p:spPr>
          <a:xfrm>
            <a:off x="546100" y="1295400"/>
            <a:ext cx="8597900" cy="508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2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Types of e-Business</a:t>
            </a:r>
          </a:p>
          <a:p>
            <a:pPr eaLnBrk="1" fontAlgn="auto" hangingPunct="1">
              <a:lnSpc>
                <a:spcPts val="32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7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14400" y="1841500"/>
            <a:ext cx="82296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92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4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Core classification 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(Chen, 2001)</a:t>
            </a:r>
          </a:p>
          <a:p>
            <a:pPr eaLnBrk="1" fontAlgn="auto" hangingPunct="1">
              <a:lnSpc>
                <a:spcPts val="23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3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997200" y="2755900"/>
            <a:ext cx="19177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Business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5016500" y="2895600"/>
            <a:ext cx="4025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Consumer</a:t>
            </a:r>
          </a:p>
          <a:p>
            <a:pPr eaLnBrk="1" hangingPunct="1">
              <a:lnSpc>
                <a:spcPts val="1438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1485900" y="3771900"/>
            <a:ext cx="1193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Business</a:t>
            </a:r>
          </a:p>
          <a:p>
            <a:pPr eaLnBrk="1" hangingPunct="1">
              <a:lnSpc>
                <a:spcPts val="2075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1485900" y="5130800"/>
            <a:ext cx="1193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Consumer</a:t>
            </a:r>
          </a:p>
          <a:p>
            <a:pPr eaLnBrk="1" hangingPunct="1">
              <a:lnSpc>
                <a:spcPts val="2075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781300" y="3848100"/>
            <a:ext cx="18034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796">
                <a:solidFill>
                  <a:srgbClr val="000000"/>
                </a:solidFill>
                <a:latin typeface="Arial"/>
                <a:ea typeface="+mn-ea"/>
                <a:cs typeface="Arial"/>
              </a:rPr>
              <a:t>B2B</a:t>
            </a:r>
          </a:p>
          <a:p>
            <a:pPr eaLnBrk="1" fontAlgn="auto" hangingPunct="1">
              <a:lnSpc>
                <a:spcPts val="32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7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781300" y="4305300"/>
            <a:ext cx="18034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Arial"/>
                <a:ea typeface="+mn-ea"/>
                <a:cs typeface="Arial"/>
              </a:rPr>
              <a:t>www.covisent.com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781300" y="5194300"/>
            <a:ext cx="18034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796">
                <a:solidFill>
                  <a:srgbClr val="000000"/>
                </a:solidFill>
                <a:latin typeface="Arial"/>
                <a:ea typeface="+mn-ea"/>
                <a:cs typeface="Arial"/>
              </a:rPr>
              <a:t>C2B</a:t>
            </a:r>
          </a:p>
          <a:p>
            <a:pPr eaLnBrk="1" fontAlgn="auto" hangingPunct="1">
              <a:lnSpc>
                <a:spcPts val="32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7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781300" y="5664200"/>
            <a:ext cx="18034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Arial"/>
                <a:ea typeface="+mn-ea"/>
                <a:cs typeface="Arial"/>
              </a:rPr>
              <a:t>www.priceline.com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699000" y="3848100"/>
            <a:ext cx="43307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796">
                <a:solidFill>
                  <a:srgbClr val="000000"/>
                </a:solidFill>
                <a:latin typeface="Arial"/>
                <a:ea typeface="+mn-ea"/>
                <a:cs typeface="Arial"/>
              </a:rPr>
              <a:t>B2C</a:t>
            </a:r>
          </a:p>
          <a:p>
            <a:pPr eaLnBrk="1" fontAlgn="auto" hangingPunct="1">
              <a:lnSpc>
                <a:spcPts val="32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7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699000" y="4305300"/>
            <a:ext cx="43307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Arial"/>
                <a:ea typeface="+mn-ea"/>
                <a:cs typeface="Arial"/>
              </a:rPr>
              <a:t>www.tesco.co.uk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699000" y="5194300"/>
            <a:ext cx="43307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796">
                <a:solidFill>
                  <a:srgbClr val="000000"/>
                </a:solidFill>
                <a:latin typeface="Arial"/>
                <a:ea typeface="+mn-ea"/>
                <a:cs typeface="Arial"/>
              </a:rPr>
              <a:t>C2C</a:t>
            </a:r>
          </a:p>
          <a:p>
            <a:pPr eaLnBrk="1" fontAlgn="auto" hangingPunct="1">
              <a:lnSpc>
                <a:spcPts val="32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7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699000" y="5664200"/>
            <a:ext cx="43307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Arial"/>
                <a:ea typeface="+mn-ea"/>
                <a:cs typeface="Arial"/>
              </a:rPr>
              <a:t>www.ebay.com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837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900" y="1168400"/>
            <a:ext cx="88011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Business-to-business (B2B)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7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374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065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400" y="1104900"/>
            <a:ext cx="87376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Business-to-consumer (B2C)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7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963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400" y="952500"/>
            <a:ext cx="87376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Consumer-to-business (C2B)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7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967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900" y="952500"/>
            <a:ext cx="88011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Consumer-to-consumer (C2C)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7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603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2"/>
          <p:cNvSpPr txBox="1"/>
          <p:nvPr/>
        </p:nvSpPr>
        <p:spPr>
          <a:xfrm>
            <a:off x="546100" y="8382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E-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BUSINESS STRATEGY</a:t>
            </a: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6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546100" y="1651000"/>
            <a:ext cx="85979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800"/>
              </a:lnSpc>
            </a:pPr>
            <a:r>
              <a:rPr lang="en-CA" sz="1600">
                <a:solidFill>
                  <a:srgbClr val="FD8537"/>
                </a:solidFill>
                <a:latin typeface="Wingdings" charset="0"/>
                <a:cs typeface="Wingdings" charset="0"/>
              </a:rPr>
              <a:t></a:t>
            </a:r>
            <a:r>
              <a:rPr lang="en-CA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 “A strategy is a comprehensive plan guiding</a:t>
            </a:r>
            <a:r>
              <a:rPr lang="en-CA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>
                <a:solidFill>
                  <a:srgbClr val="000000"/>
                </a:solidFill>
                <a:latin typeface="Times New Roman" charset="0"/>
              </a:rPr>
            </a:br>
            <a:r>
              <a:rPr lang="en-CA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resource allocation to achieve long-term</a:t>
            </a:r>
          </a:p>
          <a:p>
            <a:pPr eaLnBrk="1" hangingPunct="1">
              <a:lnSpc>
                <a:spcPts val="2800"/>
              </a:lnSpc>
            </a:pPr>
            <a:endParaRPr lang="en-CA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812800" y="2362200"/>
            <a:ext cx="833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900"/>
              </a:lnSpc>
            </a:pPr>
            <a:r>
              <a:rPr lang="en-CA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organisational goals” </a:t>
            </a: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- (Schermerhorn, 2005)</a:t>
            </a:r>
            <a:r>
              <a:rPr lang="en-CA" sz="18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800">
                <a:solidFill>
                  <a:srgbClr val="000000"/>
                </a:solidFill>
                <a:latin typeface="Times New Roman" charset="0"/>
              </a:rPr>
            </a:br>
            <a:r>
              <a:rPr lang="en-CA" sz="1500">
                <a:solidFill>
                  <a:srgbClr val="FD8537"/>
                </a:solidFill>
                <a:latin typeface="Wingdings" charset="0"/>
                <a:cs typeface="Wingdings" charset="0"/>
              </a:rPr>
              <a:t></a:t>
            </a:r>
            <a:r>
              <a:rPr lang="en-CA" sz="19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  Define objectives</a:t>
            </a:r>
          </a:p>
          <a:p>
            <a:pPr eaLnBrk="1" hangingPunct="1">
              <a:lnSpc>
                <a:spcPts val="2900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3098800"/>
            <a:ext cx="8229600" cy="749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9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Assess external and internal environments</a:t>
            </a:r>
            <a:r>
              <a:rPr lang="en-CA" sz="187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7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9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Identify gaps</a:t>
            </a:r>
          </a:p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7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0" y="3848100"/>
            <a:ext cx="8229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9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Develop strategy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7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4400" y="4191000"/>
            <a:ext cx="8229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9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Implement strategy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7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6100" y="4902200"/>
            <a:ext cx="85979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Characteristics of e-business strategies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8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14400" y="5334000"/>
            <a:ext cx="8229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9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Virtual transactions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7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14400" y="5676900"/>
            <a:ext cx="8229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9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Unstable market environments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8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14400" y="6019800"/>
            <a:ext cx="8229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9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Customer issues (loyalty, price sensitivity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8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950913" y="4525963"/>
            <a:ext cx="2590800" cy="561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23" dirty="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906" b="1" dirty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Evaluate strategy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78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349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/>
          <p:nvPr/>
        </p:nvSpPr>
        <p:spPr>
          <a:xfrm>
            <a:off x="546100" y="8382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E-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BUSINESS MODEL</a:t>
            </a: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7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651000"/>
            <a:ext cx="85979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Business model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5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914400" y="2070100"/>
            <a:ext cx="82296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750"/>
              </a:lnSpc>
            </a:pPr>
            <a:r>
              <a:rPr lang="en-CA" sz="1800">
                <a:solidFill>
                  <a:srgbClr val="FD8537"/>
                </a:solidFill>
                <a:latin typeface="Wingdings" charset="0"/>
                <a:cs typeface="Wingdings" charset="0"/>
              </a:rPr>
              <a:t></a:t>
            </a:r>
            <a:r>
              <a:rPr lang="en-CA" sz="23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―a method of doing business by which a company</a:t>
            </a:r>
            <a:r>
              <a:rPr lang="en-CA" sz="23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2300">
                <a:solidFill>
                  <a:srgbClr val="000000"/>
                </a:solidFill>
                <a:latin typeface="Times New Roman" charset="0"/>
              </a:rPr>
            </a:br>
            <a:r>
              <a:rPr lang="en-CA" sz="23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can generate revenue to sustain itself‖  (Turban</a:t>
            </a:r>
            <a:r>
              <a:rPr lang="en-CA" sz="23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2300">
                <a:solidFill>
                  <a:srgbClr val="000000"/>
                </a:solidFill>
                <a:latin typeface="Times New Roman" charset="0"/>
              </a:rPr>
            </a:br>
            <a:r>
              <a:rPr lang="en-CA" sz="23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et al., 2002)</a:t>
            </a:r>
          </a:p>
          <a:p>
            <a:pPr eaLnBrk="1" hangingPunct="1">
              <a:lnSpc>
                <a:spcPts val="2750"/>
              </a:lnSpc>
            </a:pPr>
            <a:endParaRPr lang="en-CA" sz="23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3619500"/>
            <a:ext cx="82296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82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Examples</a:t>
            </a:r>
          </a:p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6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70000" y="3937000"/>
            <a:ext cx="1917700" cy="698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Confused.com</a:t>
            </a:r>
            <a:r>
              <a:rPr lang="en-CA" sz="172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2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08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Ebay.com</a:t>
            </a:r>
          </a:p>
          <a:p>
            <a:pPr eaLnBrk="1" fontAlgn="auto" hangingPunct="1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2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70000" y="4597400"/>
            <a:ext cx="1917700" cy="698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Firstdirect.com</a:t>
            </a:r>
            <a:r>
              <a:rPr lang="en-CA" sz="173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3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08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Ocado.com</a:t>
            </a:r>
          </a:p>
          <a:p>
            <a:pPr eaLnBrk="1" fontAlgn="auto" hangingPunct="1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3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70000" y="5308600"/>
            <a:ext cx="19177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Other examples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5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729" name="TextBox 9"/>
          <p:cNvSpPr txBox="1">
            <a:spLocks noChangeArrowheads="1"/>
          </p:cNvSpPr>
          <p:nvPr/>
        </p:nvSpPr>
        <p:spPr bwMode="auto">
          <a:xfrm>
            <a:off x="3289300" y="3937000"/>
            <a:ext cx="5740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600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: Financial brokerage</a:t>
            </a:r>
            <a:r>
              <a:rPr lang="en-CA" sz="18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800">
                <a:solidFill>
                  <a:srgbClr val="000000"/>
                </a:solidFill>
                <a:latin typeface="Times New Roman" charset="0"/>
              </a:rPr>
            </a:b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	: Online auctioning</a:t>
            </a:r>
            <a:r>
              <a:rPr lang="en-CA" sz="18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800">
                <a:solidFill>
                  <a:srgbClr val="000000"/>
                </a:solidFill>
                <a:latin typeface="Times New Roman" charset="0"/>
              </a:rPr>
            </a:b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: Internet banking</a:t>
            </a:r>
          </a:p>
          <a:p>
            <a:pPr eaLnBrk="1" hangingPunct="1">
              <a:lnSpc>
                <a:spcPts val="2588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0730" name="TextBox 10"/>
          <p:cNvSpPr txBox="1">
            <a:spLocks noChangeArrowheads="1"/>
          </p:cNvSpPr>
          <p:nvPr/>
        </p:nvSpPr>
        <p:spPr bwMode="auto">
          <a:xfrm>
            <a:off x="3289300" y="4927600"/>
            <a:ext cx="57404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600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: Collaborative internet grocer</a:t>
            </a:r>
            <a:r>
              <a:rPr lang="en-CA" sz="18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800">
                <a:solidFill>
                  <a:srgbClr val="000000"/>
                </a:solidFill>
                <a:latin typeface="Times New Roman" charset="0"/>
              </a:rPr>
            </a:b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: ???</a:t>
            </a:r>
          </a:p>
          <a:p>
            <a:pPr eaLnBrk="1" hangingPunct="1">
              <a:lnSpc>
                <a:spcPts val="2588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203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/>
          <p:nvPr/>
        </p:nvSpPr>
        <p:spPr>
          <a:xfrm>
            <a:off x="546100" y="9906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B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USINESS ENVIRONMENT</a:t>
            </a: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3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638300"/>
            <a:ext cx="7127875" cy="11080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 dirty="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</a:t>
            </a:r>
            <a:r>
              <a:rPr lang="en-CA" sz="2400" b="1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Business Environment </a:t>
            </a:r>
            <a:r>
              <a:rPr lang="en-CA" sz="2400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is a set of internal and</a:t>
            </a:r>
            <a:r>
              <a:rPr lang="en-CA" sz="2402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2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2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external factors that influence the way that the</a:t>
            </a:r>
          </a:p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2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812800" y="2387600"/>
            <a:ext cx="833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763"/>
              </a:lnSpc>
            </a:pPr>
            <a:r>
              <a:rPr lang="en-CA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business is performed.</a:t>
            </a:r>
          </a:p>
          <a:p>
            <a:pPr eaLnBrk="1" hangingPunct="1">
              <a:lnSpc>
                <a:spcPts val="2763"/>
              </a:lnSpc>
            </a:pPr>
            <a:endParaRPr lang="en-CA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2806700"/>
            <a:ext cx="8597900" cy="838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Environment influence the way that an</a:t>
            </a:r>
            <a: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organisation is operating.</a:t>
            </a:r>
          </a:p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3619500"/>
            <a:ext cx="8597900" cy="838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82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Business operation requires strategy</a:t>
            </a:r>
            <a: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development.</a:t>
            </a:r>
          </a:p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100" y="4445000"/>
            <a:ext cx="85979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Business strategy influenced by environment.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8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36700" y="5486400"/>
            <a:ext cx="2260600" cy="355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6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Environment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0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898900" y="5384800"/>
            <a:ext cx="5130800" cy="584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24384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133600" algn="l"/>
                <a:tab pos="1917700" algn="l"/>
              </a:tabLst>
              <a:defRPr/>
            </a:pPr>
            <a:r>
              <a:rPr lang="en-CA" sz="1704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Business	Strategy</a:t>
            </a:r>
            <a: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704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operation	development</a:t>
            </a:r>
          </a:p>
          <a:p>
            <a:pPr eaLnBrk="1" fontAlgn="auto" hangingPunct="1">
              <a:lnSpc>
                <a:spcPts val="18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255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/>
          <p:nvPr/>
        </p:nvSpPr>
        <p:spPr>
          <a:xfrm>
            <a:off x="546100" y="1562100"/>
            <a:ext cx="85979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6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e-Business definitions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7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2374900"/>
            <a:ext cx="85979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6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Arrival of new economy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7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3175000"/>
            <a:ext cx="85979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6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e-Business and ecommerce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8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3987800"/>
            <a:ext cx="85979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6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e-Business strategies and models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8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4787900"/>
            <a:ext cx="85979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6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Role of e-Business in current environment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8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70000" y="5080000"/>
            <a:ext cx="7874000" cy="787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3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Business pressures and organisational responses</a:t>
            </a:r>
            <a:r>
              <a:rPr lang="en-CA" sz="138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38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83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Advantages of e-Business</a:t>
            </a:r>
          </a:p>
          <a:p>
            <a:pPr eaLnBrk="1" fontAlgn="auto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38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70000" y="6083300"/>
            <a:ext cx="78740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3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Key features of internet for business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38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463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/>
          <p:nvPr/>
        </p:nvSpPr>
        <p:spPr>
          <a:xfrm>
            <a:off x="546100" y="5334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B</a:t>
            </a:r>
            <a:r>
              <a:rPr lang="en-CA" sz="24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USINESS ENVIRONMENT</a:t>
            </a: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3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14400" y="1752600"/>
            <a:ext cx="82296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Internal</a:t>
            </a:r>
          </a:p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5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70000" y="2120900"/>
            <a:ext cx="78740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Usually within the control of business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8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49400" y="2451100"/>
            <a:ext cx="7594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5 Ms: man, material, machinery, money, and management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8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0" y="3124200"/>
            <a:ext cx="82296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External</a:t>
            </a:r>
          </a:p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5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70000" y="3441700"/>
            <a:ext cx="7874000" cy="711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tabLst>
                <a:tab pos="279400" algn="l"/>
              </a:tabLst>
              <a:defRPr/>
            </a:pPr>
            <a:r>
              <a:rPr lang="en-CA" sz="108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Beyond the control of the business</a:t>
            </a:r>
            <a:r>
              <a:rPr lang="en-CA" sz="176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6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08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	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 Micro- environment</a:t>
            </a:r>
          </a:p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6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828800" y="4140200"/>
            <a:ext cx="7315200" cy="558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92">
                <a:solidFill>
                  <a:srgbClr val="BCC9E9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8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The environment which is close to business and affects its capacity to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work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49400" y="4686300"/>
            <a:ext cx="7594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Macro- environment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6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828800" y="5003800"/>
            <a:ext cx="7315200" cy="558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92">
                <a:solidFill>
                  <a:srgbClr val="BCC9E9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It includes factors that create opportunities and threats to business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units.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744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2"/>
          <p:cNvSpPr txBox="1"/>
          <p:nvPr/>
        </p:nvSpPr>
        <p:spPr>
          <a:xfrm>
            <a:off x="546100" y="4064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E</a:t>
            </a:r>
            <a:r>
              <a:rPr lang="en-CA" sz="24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XTERNAL ENVIRONMENT</a:t>
            </a: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3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8900" y="1168400"/>
            <a:ext cx="90551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Micro-environment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6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1612900"/>
            <a:ext cx="51435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98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Customers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12800" y="1828800"/>
            <a:ext cx="4787900" cy="495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tabLst>
                <a:tab pos="279400" algn="l"/>
              </a:tabLst>
              <a:defRPr/>
            </a:pPr>
            <a:r>
              <a:rPr lang="en-CA" sz="6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997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Needs and requirements</a:t>
            </a:r>
            <a:r>
              <a:rPr lang="en-CA" sz="126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6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60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	</a:t>
            </a:r>
            <a:r>
              <a:rPr lang="en-CA" sz="997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  Manufacturers</a:t>
            </a:r>
          </a:p>
          <a:p>
            <a:pPr eaLnBrk="1" fontAlgn="auto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6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92200" y="2311400"/>
            <a:ext cx="4508500" cy="495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60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997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Wholesalers</a:t>
            </a:r>
            <a:r>
              <a:rPr lang="en-CA" sz="125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5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60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997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Retailers</a:t>
            </a:r>
          </a:p>
          <a:p>
            <a:pPr eaLnBrk="1" fontAlgn="auto" hangingPunct="1">
              <a:lnSpc>
                <a:spcPts val="18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5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92200" y="2781300"/>
            <a:ext cx="4508500" cy="495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60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997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Government</a:t>
            </a:r>
            <a:r>
              <a:rPr lang="en-CA" sz="1249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49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60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997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End-user</a:t>
            </a:r>
          </a:p>
          <a:p>
            <a:pPr eaLnBrk="1" fontAlgn="auto" hangingPunct="1">
              <a:lnSpc>
                <a:spcPts val="18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4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7200" y="3327400"/>
            <a:ext cx="51435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98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Competitors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7200" y="3530600"/>
            <a:ext cx="5143500" cy="584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365760"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  <a:defRPr/>
            </a:pPr>
            <a:r>
              <a:rPr lang="en-CA" sz="646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081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Product and services</a:t>
            </a:r>
            <a:r>
              <a:rPr lang="en-CA" sz="128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8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98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Intermediaries</a:t>
            </a:r>
          </a:p>
          <a:p>
            <a:pPr eaLnBrk="1" fontAlgn="auto" hangingPunct="1">
              <a:lnSpc>
                <a:spcPts val="22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12800" y="4102100"/>
            <a:ext cx="4787900" cy="546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tabLst>
                <a:tab pos="279400" algn="l"/>
              </a:tabLst>
              <a:defRPr/>
            </a:pPr>
            <a:r>
              <a:rPr lang="en-CA" sz="646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081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Product and services</a:t>
            </a:r>
            <a:r>
              <a:rPr lang="en-CA" sz="135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35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646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	</a:t>
            </a:r>
            <a:r>
              <a:rPr lang="en-CA" sz="1081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  Middleman</a:t>
            </a:r>
          </a:p>
          <a:p>
            <a:pPr eaLnBrk="1" fontAlgn="auto" hangingPunct="1">
              <a:lnSpc>
                <a:spcPts val="20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35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57200" y="4597400"/>
            <a:ext cx="5143500" cy="1092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640384"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tabLst>
                <a:tab pos="635000" algn="l"/>
                <a:tab pos="635000" algn="l"/>
                <a:tab pos="254000" algn="l"/>
              </a:tabLst>
              <a:defRPr/>
            </a:pPr>
            <a:r>
              <a:rPr lang="en-CA" sz="646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081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Marketing agencies</a:t>
            </a:r>
            <a:r>
              <a:rPr lang="en-CA" sz="138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38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646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	</a:t>
            </a:r>
            <a:r>
              <a:rPr lang="en-CA" sz="1081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  Financial intermediaries</a:t>
            </a:r>
            <a:r>
              <a:rPr lang="en-CA" sz="138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38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646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	</a:t>
            </a:r>
            <a:r>
              <a:rPr lang="en-CA" sz="1081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  Physical intermediaries</a:t>
            </a:r>
            <a:r>
              <a:rPr lang="en-CA" sz="128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8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98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Suppliers</a:t>
            </a:r>
          </a:p>
          <a:p>
            <a:pPr eaLnBrk="1" fontAlgn="auto" hangingPunct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57200" y="5651500"/>
            <a:ext cx="5143500" cy="609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365760"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646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081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Product and services</a:t>
            </a:r>
            <a:r>
              <a:rPr lang="en-CA" sz="135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35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04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Public</a:t>
            </a:r>
          </a:p>
          <a:p>
            <a:pPr eaLnBrk="1" fontAlgn="auto" hangingPunct="1">
              <a:lnSpc>
                <a:spcPts val="224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12800" y="6273800"/>
            <a:ext cx="4787900" cy="495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tabLst>
                <a:tab pos="190500" algn="l"/>
              </a:tabLst>
              <a:defRPr/>
            </a:pPr>
            <a:r>
              <a:rPr lang="en-CA" sz="83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Any group that have interest in business.</a:t>
            </a:r>
            <a:r>
              <a:rPr lang="en-CA" sz="140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40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4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(media or local public)</a:t>
            </a:r>
          </a:p>
          <a:p>
            <a:pPr eaLnBrk="1" fontAlgn="auto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943600" y="1625600"/>
            <a:ext cx="3098800" cy="254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10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Macro-</a:t>
            </a:r>
          </a:p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715000" y="1803400"/>
            <a:ext cx="3327400" cy="254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10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environment</a:t>
            </a:r>
          </a:p>
          <a:p>
            <a:pPr eaLnBrk="1" fontAlgn="auto" hangingPunct="1">
              <a:lnSpc>
                <a:spcPts val="12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956300" y="2235200"/>
            <a:ext cx="3086100" cy="254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10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Micro-</a:t>
            </a:r>
          </a:p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702300" y="2413000"/>
            <a:ext cx="3340100" cy="254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10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environment</a:t>
            </a:r>
          </a:p>
          <a:p>
            <a:pPr eaLnBrk="1" fontAlgn="auto" hangingPunct="1">
              <a:lnSpc>
                <a:spcPts val="12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753100" y="3416300"/>
            <a:ext cx="32893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3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Organisation</a:t>
            </a:r>
          </a:p>
          <a:p>
            <a:pPr eaLnBrk="1" fontAlgn="auto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1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14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/>
          <p:cNvSpPr txBox="1"/>
          <p:nvPr/>
        </p:nvSpPr>
        <p:spPr>
          <a:xfrm>
            <a:off x="546100" y="9906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M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ACRO</a:t>
            </a: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-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ENVIRONMET</a:t>
            </a: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7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612900"/>
            <a:ext cx="85979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0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Macro-environment factors (PEST or SLEPT factors)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99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70000" y="2298700"/>
            <a:ext cx="7874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Social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2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49400" y="2540000"/>
            <a:ext cx="75946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39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Consumers internet usage, cultural factors, moral constraints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39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70000" y="3035300"/>
            <a:ext cx="7874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Legal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1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49400" y="3276600"/>
            <a:ext cx="75946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39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Online selling methods determined by government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39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70000" y="3759200"/>
            <a:ext cx="7874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Economical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5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49400" y="4000500"/>
            <a:ext cx="75946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39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Determine spending patterns in different regions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39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0000" y="4470400"/>
            <a:ext cx="7874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Political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4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49400" y="4737100"/>
            <a:ext cx="75946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  <a:defRPr/>
            </a:pPr>
            <a:r>
              <a:rPr lang="en-CA" sz="839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Determine the future rules of internet adoption (national government and</a:t>
            </a:r>
            <a:r>
              <a:rPr lang="en-CA" sz="140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40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transnational organisations</a:t>
            </a:r>
          </a:p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70000" y="5384800"/>
            <a:ext cx="7874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Technological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6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829" name="TextBox 13"/>
          <p:cNvSpPr txBox="1">
            <a:spLocks noChangeArrowheads="1"/>
          </p:cNvSpPr>
          <p:nvPr/>
        </p:nvSpPr>
        <p:spPr bwMode="auto">
          <a:xfrm>
            <a:off x="1549400" y="5651500"/>
            <a:ext cx="7594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en-CA" sz="900">
                <a:solidFill>
                  <a:srgbClr val="FDC3AD"/>
                </a:solidFill>
                <a:latin typeface="Wingdings" charset="0"/>
                <a:cs typeface="Wingdings" charset="0"/>
              </a:rPr>
              <a:t></a:t>
            </a: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Changes in technology offer new opportunities to the way products</a:t>
            </a:r>
            <a:r>
              <a:rPr lang="en-CA" sz="15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500">
                <a:solidFill>
                  <a:srgbClr val="000000"/>
                </a:solidFill>
                <a:latin typeface="Times New Roman" charset="0"/>
              </a:rPr>
            </a:b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can be marketed</a:t>
            </a:r>
          </a:p>
          <a:p>
            <a:pPr eaLnBrk="1" hangingPunct="1">
              <a:lnSpc>
                <a:spcPts val="1600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909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/>
          <p:cNvSpPr txBox="1"/>
          <p:nvPr/>
        </p:nvSpPr>
        <p:spPr>
          <a:xfrm>
            <a:off x="546100" y="622300"/>
            <a:ext cx="8597900" cy="546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916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M</a:t>
            </a:r>
            <a:r>
              <a:rPr lang="en-CA" sz="2328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AJOR</a:t>
            </a:r>
            <a:r>
              <a:rPr lang="en-CA" sz="2916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 B</a:t>
            </a:r>
            <a:r>
              <a:rPr lang="en-CA" sz="2328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USINESS</a:t>
            </a:r>
            <a:r>
              <a:rPr lang="en-CA" sz="2916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 P</a:t>
            </a:r>
            <a:r>
              <a:rPr lang="en-CA" sz="2328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RESSURES</a:t>
            </a:r>
            <a:r>
              <a:rPr lang="en-CA" sz="1608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 (T</a:t>
            </a:r>
            <a:r>
              <a:rPr lang="en-CA" sz="1294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URBAN</a:t>
            </a:r>
            <a:r>
              <a:rPr lang="en-CA" sz="1608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, 2002)</a:t>
            </a:r>
          </a:p>
          <a:p>
            <a:pPr eaLnBrk="1" fontAlgn="auto" hangingPunct="1">
              <a:lnSpc>
                <a:spcPts val="23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7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14400" y="1841500"/>
            <a:ext cx="8229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4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Market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6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70000" y="2120900"/>
            <a:ext cx="7874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62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8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Global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1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70000" y="2362200"/>
            <a:ext cx="7874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6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Competition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4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70000" y="2603500"/>
            <a:ext cx="7874000" cy="558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6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Changing workforce</a:t>
            </a:r>
            <a:r>
              <a:rPr lang="en-CA" sz="156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6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96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Powerful consumers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6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4400" y="3340100"/>
            <a:ext cx="8229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4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Technology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7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70000" y="3594100"/>
            <a:ext cx="78740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62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8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Innovations</a:t>
            </a:r>
            <a:r>
              <a:rPr lang="en-CA" sz="155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5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96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Obsolescence</a:t>
            </a: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5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70000" y="4089400"/>
            <a:ext cx="7874000" cy="558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6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Information overload</a:t>
            </a:r>
            <a:r>
              <a:rPr lang="en-CA" sz="1565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65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96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Electronic commerce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6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14400" y="4826000"/>
            <a:ext cx="8229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4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Society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6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70000" y="5105400"/>
            <a:ext cx="7874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62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8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Social responsibility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7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70000" y="5346700"/>
            <a:ext cx="7874000" cy="558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6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Government regulations</a:t>
            </a:r>
            <a:r>
              <a:rPr lang="en-CA" sz="155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5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96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Deregulations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5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70000" y="5829300"/>
            <a:ext cx="7874000" cy="558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6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Shrinking budgets/ Subsidies</a:t>
            </a:r>
            <a:r>
              <a:rPr lang="en-CA" sz="151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1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96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Ethics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1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198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/>
          <p:nvPr/>
        </p:nvSpPr>
        <p:spPr>
          <a:xfrm>
            <a:off x="546100" y="495300"/>
            <a:ext cx="8597900" cy="609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0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216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R</a:t>
            </a:r>
            <a:r>
              <a:rPr lang="en-CA" sz="2568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OLE OF E</a:t>
            </a:r>
            <a:r>
              <a:rPr lang="en-CA" sz="3216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-</a:t>
            </a:r>
            <a:r>
              <a:rPr lang="en-CA" sz="2568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BUSINESS</a:t>
            </a:r>
          </a:p>
          <a:p>
            <a:pPr eaLnBrk="1" fontAlgn="auto" hangingPunct="1">
              <a:lnSpc>
                <a:spcPts val="304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63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14400" y="1638300"/>
            <a:ext cx="8229600" cy="838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92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Increase sale and purchasing opportunities</a:t>
            </a:r>
            <a:r>
              <a:rPr lang="en-CA" sz="240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and decrease cost</a:t>
            </a:r>
          </a:p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70000" y="2438400"/>
            <a:ext cx="78740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Access global markets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96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49400" y="2806700"/>
            <a:ext cx="7594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New markets, customers, virtual community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8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70000" y="3505200"/>
            <a:ext cx="78740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Busi</a:t>
            </a: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ness processes improvement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94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49400" y="3848100"/>
            <a:ext cx="7594600" cy="635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Reengineering, supply chain optimisation, cost reduction,</a:t>
            </a:r>
            <a: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employee training, and finance management, etc</a:t>
            </a:r>
          </a:p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70000" y="4838700"/>
            <a:ext cx="78740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Collaborations (product development etc.)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98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49400" y="5194300"/>
            <a:ext cx="7594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2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Collaborative product/service offering and Innovation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8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21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2"/>
          <p:cNvSpPr txBox="1"/>
          <p:nvPr/>
        </p:nvSpPr>
        <p:spPr>
          <a:xfrm>
            <a:off x="266700" y="165100"/>
            <a:ext cx="8877300" cy="546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916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O</a:t>
            </a:r>
            <a:r>
              <a:rPr lang="en-CA" sz="2328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RGANISATIONAL</a:t>
            </a:r>
            <a:r>
              <a:rPr lang="en-CA" sz="2916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 R</a:t>
            </a:r>
            <a:r>
              <a:rPr lang="en-CA" sz="2328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ESPONSES</a:t>
            </a:r>
            <a:r>
              <a:rPr lang="en-CA" sz="2916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  - I</a:t>
            </a:r>
          </a:p>
          <a:p>
            <a:pPr eaLnBrk="1" fontAlgn="auto" hangingPunct="1">
              <a:lnSpc>
                <a:spcPts val="2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8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66700" y="520700"/>
            <a:ext cx="88773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13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(T</a:t>
            </a:r>
            <a:r>
              <a:rPr lang="en-CA" sz="1125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URBAN</a:t>
            </a:r>
            <a:r>
              <a:rPr lang="en-CA" sz="1413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, 2008)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30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42900" y="1079500"/>
            <a:ext cx="88011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Strategic systems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97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98500" y="1371600"/>
            <a:ext cx="84455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4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Improve strategic advantage in industry</a:t>
            </a:r>
          </a:p>
          <a:p>
            <a:pPr eaLnBrk="1" fontAlgn="auto" hangingPunct="1">
              <a:lnSpc>
                <a:spcPts val="19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9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66800" y="1625600"/>
            <a:ext cx="80772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3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FedEx: Consignment tracking systems</a:t>
            </a:r>
          </a:p>
          <a:p>
            <a:pPr eaLnBrk="1" fontAlgn="auto" hangingPunct="1">
              <a:lnSpc>
                <a:spcPts val="15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38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5" name="TextBox 7"/>
          <p:cNvSpPr txBox="1">
            <a:spLocks noChangeArrowheads="1"/>
          </p:cNvSpPr>
          <p:nvPr/>
        </p:nvSpPr>
        <p:spPr bwMode="auto">
          <a:xfrm>
            <a:off x="1066800" y="18161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lang="en-CA" sz="800">
                <a:solidFill>
                  <a:srgbClr val="DF752E"/>
                </a:solidFill>
                <a:latin typeface="Wingdings" charset="0"/>
                <a:cs typeface="Wingdings" charset="0"/>
              </a:rPr>
              <a:t></a:t>
            </a:r>
            <a:r>
              <a:rPr lang="en-CA" sz="14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 Dell: Online customisation/configuration of PC‘s</a:t>
            </a:r>
            <a:r>
              <a:rPr lang="en-CA" sz="13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300">
                <a:solidFill>
                  <a:srgbClr val="000000"/>
                </a:solidFill>
                <a:latin typeface="Times New Roman" charset="0"/>
              </a:rPr>
            </a:br>
            <a:r>
              <a:rPr lang="en-CA" sz="800">
                <a:solidFill>
                  <a:srgbClr val="DF752E"/>
                </a:solidFill>
                <a:latin typeface="Wingdings" charset="0"/>
                <a:cs typeface="Wingdings" charset="0"/>
              </a:rPr>
              <a:t></a:t>
            </a:r>
            <a:r>
              <a:rPr lang="en-CA" sz="14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 Sainsbury's: Supply chain management</a:t>
            </a:r>
          </a:p>
          <a:p>
            <a:pPr eaLnBrk="1" hangingPunct="1">
              <a:lnSpc>
                <a:spcPts val="1500"/>
              </a:lnSpc>
            </a:pPr>
            <a:endParaRPr lang="en-CA" sz="13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42900" y="2387600"/>
            <a:ext cx="88011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Agile systems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96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66800" y="2679700"/>
            <a:ext cx="8077200" cy="584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tabLst>
                <a:tab pos="279400" algn="l"/>
              </a:tabLst>
              <a:defRPr/>
            </a:pPr>
            <a:r>
              <a:rPr lang="en-CA" sz="108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Increase flexibility and change adaptability</a:t>
            </a:r>
            <a:r>
              <a:rPr lang="en-CA" sz="173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3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08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	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 RFID, SCM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3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42900" y="3416300"/>
            <a:ext cx="88011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6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0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Electronic market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97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98500" y="3708400"/>
            <a:ext cx="84455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56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Cooperation of different companies with the same products</a:t>
            </a:r>
          </a:p>
          <a:p>
            <a:pPr eaLnBrk="1" fontAlgn="auto" hangingPunct="1">
              <a:lnSpc>
                <a:spcPts val="1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9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66800" y="3949700"/>
            <a:ext cx="80772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3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Use private and public e-market to increase efficiency and effectiveness</a:t>
            </a:r>
            <a:r>
              <a:rPr lang="en-CA" sz="138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38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83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Emarket, VDMA e-market</a:t>
            </a:r>
          </a:p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38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42900" y="4521200"/>
            <a:ext cx="88011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Business alliances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97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98500" y="4813300"/>
            <a:ext cx="84455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4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Alliances with other organisations even with competitors</a:t>
            </a:r>
          </a:p>
          <a:p>
            <a:pPr eaLnBrk="1" fontAlgn="auto" hangingPunct="1">
              <a:lnSpc>
                <a:spcPts val="19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9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66800" y="5054600"/>
            <a:ext cx="80772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3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Oracle and Sun</a:t>
            </a:r>
          </a:p>
          <a:p>
            <a:pPr eaLnBrk="1" fontAlgn="auto" hangingPunct="1">
              <a:lnSpc>
                <a:spcPts val="15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37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66800" y="5245100"/>
            <a:ext cx="80772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3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Covisint: General Motors, Ford, Peugeot etc.</a:t>
            </a:r>
          </a:p>
          <a:p>
            <a:pPr eaLnBrk="1" fontAlgn="auto" hangingPunct="1">
              <a:lnSpc>
                <a:spcPts val="14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39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42900" y="5626100"/>
            <a:ext cx="88011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Knowledge Management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97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98500" y="5918200"/>
            <a:ext cx="84455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56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Increase productivity, agility and competitiveness</a:t>
            </a:r>
          </a:p>
          <a:p>
            <a:pPr eaLnBrk="1" fontAlgn="auto" hangingPunct="1">
              <a:lnSpc>
                <a:spcPts val="1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9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93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"/>
          <p:cNvSpPr txBox="1"/>
          <p:nvPr/>
        </p:nvSpPr>
        <p:spPr>
          <a:xfrm>
            <a:off x="546100" y="673100"/>
            <a:ext cx="8597900" cy="508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6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O</a:t>
            </a:r>
            <a:r>
              <a:rPr lang="en-CA" sz="2254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RGANISATIONAL</a:t>
            </a:r>
            <a:r>
              <a:rPr lang="en-CA" sz="2806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 R</a:t>
            </a:r>
            <a:r>
              <a:rPr lang="en-CA" sz="2254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ESPONSES</a:t>
            </a:r>
            <a:r>
              <a:rPr lang="en-CA" sz="2806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  - II  </a:t>
            </a:r>
            <a:r>
              <a:rPr lang="en-CA" sz="1413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(T</a:t>
            </a:r>
            <a:r>
              <a:rPr lang="en-CA" sz="1125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URBAN</a:t>
            </a:r>
            <a:r>
              <a:rPr lang="en-CA" sz="1413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, 2002)</a:t>
            </a:r>
          </a:p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8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219200"/>
            <a:ext cx="85979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8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Business Process Reengineering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8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914400" y="1460500"/>
            <a:ext cx="8229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1200">
                <a:solidFill>
                  <a:srgbClr val="FD8537"/>
                </a:solidFill>
                <a:latin typeface="Wingdings" charset="0"/>
                <a:cs typeface="Wingdings" charset="0"/>
              </a:rPr>
              <a:t></a:t>
            </a: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 Major innovations in organisation‘s structure and business operations</a:t>
            </a:r>
          </a:p>
          <a:p>
            <a:pPr eaLnBrk="1" hangingPunct="1">
              <a:lnSpc>
                <a:spcPts val="1400"/>
              </a:lnSpc>
            </a:pPr>
            <a:endParaRPr lang="en-CA" sz="14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70000" y="1638300"/>
            <a:ext cx="78740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72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2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Technological (ERP, SCM, KM, CRM, etc)</a:t>
            </a:r>
          </a:p>
          <a:p>
            <a:pPr eaLnBrk="1" fontAlgn="auto" hangingPunct="1">
              <a:lnSpc>
                <a:spcPts val="11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18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70000" y="1790700"/>
            <a:ext cx="78740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72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2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Human</a:t>
            </a:r>
          </a:p>
          <a:p>
            <a:pPr eaLnBrk="1" fontAlgn="auto" hangingPunct="1">
              <a:lnSpc>
                <a:spcPts val="11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14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70000" y="1943100"/>
            <a:ext cx="78740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72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2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Organisational</a:t>
            </a:r>
          </a:p>
          <a:p>
            <a:pPr eaLnBrk="1" fontAlgn="auto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17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6100" y="2222500"/>
            <a:ext cx="85979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8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Continuous improvement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8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14400" y="2476500"/>
            <a:ext cx="82296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20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Continuous improvement of productivity, quality, and customer service</a:t>
            </a:r>
            <a:r>
              <a:rPr lang="en-CA" sz="150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0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(yahoo, ebay, apple)</a:t>
            </a:r>
          </a:p>
          <a:p>
            <a:pPr eaLnBrk="1" fontAlgn="auto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0000" y="2895600"/>
            <a:ext cx="7874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Customer relationship management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8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70000" y="3225800"/>
            <a:ext cx="78740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1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Customer selection, loyalty and service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8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49400" y="3454400"/>
            <a:ext cx="7594600" cy="368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72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2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Identify customers with the greatest profit potential</a:t>
            </a:r>
            <a:r>
              <a:rPr lang="en-CA" sz="117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17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72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2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Data mining systems</a:t>
            </a:r>
          </a:p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17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70000" y="3873500"/>
            <a:ext cx="7874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Supply chain improvement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7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49400" y="4089400"/>
            <a:ext cx="75946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78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Reduce inventory</a:t>
            </a:r>
          </a:p>
          <a:p>
            <a:pPr eaLnBrk="1" fontAlgn="auto" hangingPunct="1">
              <a:lnSpc>
                <a:spcPts val="12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6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549400" y="4241800"/>
            <a:ext cx="75946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782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298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Cycle time reduction</a:t>
            </a:r>
          </a:p>
          <a:p>
            <a:pPr eaLnBrk="1" fontAlgn="auto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7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828800" y="4406900"/>
            <a:ext cx="73152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15">
                <a:solidFill>
                  <a:srgbClr val="BCC9E9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2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Speed up the operation and reduce time to market</a:t>
            </a:r>
          </a:p>
          <a:p>
            <a:pPr eaLnBrk="1" fontAlgn="auto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19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70000" y="4711700"/>
            <a:ext cx="7874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6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Mass customisation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6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549400" y="4953000"/>
            <a:ext cx="7594600" cy="330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659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1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Build to order system</a:t>
            </a:r>
            <a:r>
              <a:rPr lang="en-CA" sz="104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04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659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1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Dell</a:t>
            </a:r>
          </a:p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04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70000" y="5308600"/>
            <a:ext cx="7874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Product and service quality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7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549400" y="5537200"/>
            <a:ext cx="75946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72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2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Detect quality problems and minimise them</a:t>
            </a:r>
          </a:p>
          <a:p>
            <a:pPr eaLnBrk="1" fontAlgn="auto" hangingPunct="1">
              <a:lnSpc>
                <a:spcPts val="10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18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270000" y="5816600"/>
            <a:ext cx="7874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Research and development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7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549400" y="6045200"/>
            <a:ext cx="75946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78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Improve quality, efficiency, products and services</a:t>
            </a:r>
          </a:p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8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186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"/>
          <p:cNvSpPr txBox="1"/>
          <p:nvPr/>
        </p:nvSpPr>
        <p:spPr>
          <a:xfrm>
            <a:off x="546100" y="508000"/>
            <a:ext cx="8597900" cy="990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8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K</a:t>
            </a:r>
            <a:r>
              <a:rPr lang="en-CA" sz="2256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EY FEATURES OF INTERNET FOR</a:t>
            </a:r>
            <a:r>
              <a:rPr lang="en-CA" sz="224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24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254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BUSINESS</a:t>
            </a:r>
          </a:p>
          <a:p>
            <a:pPr eaLnBrk="1" fontAlgn="auto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24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724400" y="1574800"/>
            <a:ext cx="44196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Multimedia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7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0" y="1803400"/>
            <a:ext cx="3708400" cy="355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56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7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Ubiquity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7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70000" y="2082800"/>
            <a:ext cx="3352800" cy="469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90500" algn="l"/>
              </a:tabLst>
              <a:defRPr/>
            </a:pPr>
            <a:r>
              <a:rPr lang="en-CA" sz="9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Rapid spread of internet</a:t>
            </a:r>
            <a:r>
              <a:rPr lang="en-CA" sz="15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access</a:t>
            </a:r>
          </a:p>
          <a:p>
            <a:pPr eaLnBrk="1" fontAlgn="auto" hangingPunct="1">
              <a:lnSpc>
                <a:spcPts val="12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0" y="2603500"/>
            <a:ext cx="3708400" cy="355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56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7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Availability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8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70000" y="2857500"/>
            <a:ext cx="33528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Any time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4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" y="3251200"/>
            <a:ext cx="3708400" cy="355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56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7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Global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6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70000" y="3505200"/>
            <a:ext cx="33528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Borderlessness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6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14400" y="3898900"/>
            <a:ext cx="3708400" cy="355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56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7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Local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6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7" name="TextBox 11"/>
          <p:cNvSpPr txBox="1">
            <a:spLocks noChangeArrowheads="1"/>
          </p:cNvSpPr>
          <p:nvPr/>
        </p:nvSpPr>
        <p:spPr bwMode="auto">
          <a:xfrm>
            <a:off x="1270000" y="4178300"/>
            <a:ext cx="3352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200"/>
              </a:lnSpc>
            </a:pPr>
            <a:r>
              <a:rPr lang="en-CA" sz="900">
                <a:solidFill>
                  <a:srgbClr val="DF752E"/>
                </a:solidFill>
                <a:latin typeface="Wingdings" charset="0"/>
                <a:cs typeface="Wingdings" charset="0"/>
              </a:rPr>
              <a:t></a:t>
            </a: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Explore and establish local</a:t>
            </a:r>
            <a:r>
              <a:rPr lang="en-CA" sz="15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500">
                <a:solidFill>
                  <a:srgbClr val="000000"/>
                </a:solidFill>
                <a:latin typeface="Times New Roman" charset="0"/>
              </a:rPr>
            </a:b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	business relationships</a:t>
            </a:r>
          </a:p>
          <a:p>
            <a:pPr eaLnBrk="1" hangingPunct="1">
              <a:lnSpc>
                <a:spcPts val="1263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14400" y="4699000"/>
            <a:ext cx="3708400" cy="355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56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7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Digitisation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8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9" name="TextBox 13"/>
          <p:cNvSpPr txBox="1">
            <a:spLocks noChangeArrowheads="1"/>
          </p:cNvSpPr>
          <p:nvPr/>
        </p:nvSpPr>
        <p:spPr bwMode="auto">
          <a:xfrm>
            <a:off x="1270000" y="4991100"/>
            <a:ext cx="33528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200"/>
              </a:lnSpc>
            </a:pPr>
            <a:r>
              <a:rPr lang="en-CA" sz="900">
                <a:solidFill>
                  <a:srgbClr val="DF752E"/>
                </a:solidFill>
                <a:latin typeface="Wingdings" charset="0"/>
                <a:cs typeface="Wingdings" charset="0"/>
              </a:rPr>
              <a:t></a:t>
            </a: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Revolutionary changes in</a:t>
            </a:r>
            <a:r>
              <a:rPr lang="en-CA" sz="15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500">
                <a:solidFill>
                  <a:srgbClr val="000000"/>
                </a:solidFill>
                <a:latin typeface="Times New Roman" charset="0"/>
              </a:rPr>
            </a:b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	telecom services, product</a:t>
            </a:r>
            <a:r>
              <a:rPr lang="en-CA" sz="15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500">
                <a:solidFill>
                  <a:srgbClr val="000000"/>
                </a:solidFill>
                <a:latin typeface="Times New Roman" charset="0"/>
              </a:rPr>
            </a:b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	offer, and economics</a:t>
            </a:r>
          </a:p>
          <a:p>
            <a:pPr eaLnBrk="1" hangingPunct="1">
              <a:lnSpc>
                <a:spcPts val="1263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092700" y="1828800"/>
            <a:ext cx="39370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  <a:defRPr/>
            </a:pPr>
            <a:r>
              <a:rPr lang="en-CA" sz="78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Information provision, education,</a:t>
            </a:r>
            <a:r>
              <a:rPr lang="en-CA" sz="12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and entertainment</a:t>
            </a:r>
          </a:p>
          <a:p>
            <a:pPr eaLnBrk="1" fontAlgn="auto" hangingPunct="1">
              <a:lnSpc>
                <a:spcPts val="109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724400" y="2286000"/>
            <a:ext cx="43053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Interactivity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8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092700" y="2527300"/>
            <a:ext cx="39370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  <a:defRPr/>
            </a:pPr>
            <a:r>
              <a:rPr lang="en-CA" sz="78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Customer interactivity and</a:t>
            </a:r>
            <a:r>
              <a:rPr lang="en-CA" sz="12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virtual relations</a:t>
            </a:r>
          </a:p>
          <a:p>
            <a:pPr eaLnBrk="1" fontAlgn="auto" hangingPunct="1">
              <a:lnSpc>
                <a:spcPts val="109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724400" y="2984500"/>
            <a:ext cx="43053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One-to-One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7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092700" y="3225800"/>
            <a:ext cx="39370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  <a:defRPr/>
            </a:pPr>
            <a:r>
              <a:rPr lang="en-CA" sz="78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One-to-One Customer</a:t>
            </a:r>
            <a:r>
              <a:rPr lang="en-CA" sz="12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relationship management</a:t>
            </a:r>
          </a:p>
          <a:p>
            <a:pPr eaLnBrk="1" fontAlgn="auto" hangingPunct="1">
              <a:lnSpc>
                <a:spcPts val="109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724400" y="3911600"/>
            <a:ext cx="4305300" cy="469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20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Network effects and</a:t>
            </a:r>
            <a:r>
              <a:rPr lang="en-CA" sz="15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	network externalities</a:t>
            </a:r>
          </a:p>
          <a:p>
            <a:pPr eaLnBrk="1" fontAlgn="auto" hangingPunct="1">
              <a:lnSpc>
                <a:spcPts val="12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092700" y="4267200"/>
            <a:ext cx="39370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  <a:defRPr/>
            </a:pPr>
            <a:r>
              <a:rPr lang="en-CA" sz="78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Virtual networks, Third party</a:t>
            </a:r>
            <a:r>
              <a:rPr lang="en-CA" sz="12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market places etc.</a:t>
            </a:r>
          </a:p>
          <a:p>
            <a:pPr eaLnBrk="1" fontAlgn="auto" hangingPunct="1">
              <a:lnSpc>
                <a:spcPts val="109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724400" y="4902200"/>
            <a:ext cx="43053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Integration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7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092700" y="5156200"/>
            <a:ext cx="39370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  <a:defRPr/>
            </a:pPr>
            <a:r>
              <a:rPr lang="en-CA" sz="782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298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Combined information (eg. 360</a:t>
            </a:r>
            <a:r>
              <a:rPr lang="en-CA" sz="12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view of customer)</a:t>
            </a:r>
          </a:p>
          <a:p>
            <a:pPr eaLnBrk="1" fontAlgn="auto" hangingPunct="1">
              <a:lnSpc>
                <a:spcPts val="109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616700" y="6172200"/>
            <a:ext cx="24130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(Timmers, 1999)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857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2"/>
          <p:cNvSpPr txBox="1"/>
          <p:nvPr/>
        </p:nvSpPr>
        <p:spPr>
          <a:xfrm>
            <a:off x="546100" y="5334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12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B</a:t>
            </a:r>
            <a:r>
              <a:rPr lang="en-CA" sz="2412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ENEFITS OF E</a:t>
            </a:r>
            <a:r>
              <a:rPr lang="en-CA" sz="3012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-</a:t>
            </a:r>
            <a:r>
              <a:rPr lang="en-CA" sz="2412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BUSINESS</a:t>
            </a: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5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14400" y="1663700"/>
            <a:ext cx="8229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9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To Consumers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7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70000" y="1930400"/>
            <a:ext cx="78740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Lower/ competitive prices</a:t>
            </a:r>
            <a:r>
              <a:rPr lang="en-CA" sz="147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47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902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24X7X365 shopping</a:t>
            </a:r>
          </a:p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7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70000" y="2311400"/>
            <a:ext cx="7874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Wider Choice and comparisons</a:t>
            </a:r>
          </a:p>
          <a:p>
            <a:pPr eaLnBrk="1" fontAlgn="auto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8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70000" y="2476500"/>
            <a:ext cx="78740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Instant access to detailed product information</a:t>
            </a:r>
            <a:r>
              <a:rPr lang="en-CA" sz="1485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485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9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Selling unwanted products (e-auctions)</a:t>
            </a:r>
          </a:p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8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70000" y="2857500"/>
            <a:ext cx="7874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Reduce the waiting time for delivery (music, software, video files, etc)</a:t>
            </a:r>
          </a:p>
          <a:p>
            <a:pPr eaLnBrk="1" fontAlgn="auto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9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" y="3175000"/>
            <a:ext cx="82296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56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7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To Organisations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8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70000" y="3429000"/>
            <a:ext cx="7874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Tapping wider markets (national and global)</a:t>
            </a:r>
          </a:p>
          <a:p>
            <a:pPr eaLnBrk="1" fontAlgn="auto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8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0000" y="3606800"/>
            <a:ext cx="7874000" cy="635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2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Cost reduction (production, distribution, marketing etc.)</a:t>
            </a:r>
            <a:r>
              <a:rPr lang="en-CA" sz="1489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489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9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Improved service (faster delivery, time to market etc.)</a:t>
            </a:r>
            <a:r>
              <a:rPr lang="en-CA" sz="148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48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9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Low entry cost (Cisco systems)</a:t>
            </a:r>
          </a:p>
          <a:p>
            <a:pPr eaLnBrk="1" fontAlgn="auto" hangingPunct="1">
              <a:lnSpc>
                <a:spcPts val="14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8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70000" y="4152900"/>
            <a:ext cx="78740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Fast return on investments (ROI)</a:t>
            </a:r>
            <a:r>
              <a:rPr lang="en-CA" sz="147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47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9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Access to remote area</a:t>
            </a:r>
          </a:p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7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14400" y="4673600"/>
            <a:ext cx="82296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56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7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To Society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7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70000" y="4902200"/>
            <a:ext cx="78740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Environmental benefits</a:t>
            </a:r>
            <a:r>
              <a:rPr lang="en-CA" sz="145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45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902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Less travel</a:t>
            </a:r>
          </a:p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5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70000" y="5283200"/>
            <a:ext cx="7874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Improved affordability</a:t>
            </a:r>
          </a:p>
          <a:p>
            <a:pPr eaLnBrk="1" fontAlgn="auto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7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70000" y="5461000"/>
            <a:ext cx="78740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Access to information/ knowledge/education</a:t>
            </a:r>
            <a:r>
              <a:rPr lang="en-CA" sz="147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47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9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Work from home (balance)</a:t>
            </a:r>
          </a:p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7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70000" y="5829300"/>
            <a:ext cx="7874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Accessible to remote areas</a:t>
            </a:r>
          </a:p>
          <a:p>
            <a:pPr eaLnBrk="1" fontAlgn="auto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7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38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"/>
          <p:cNvSpPr txBox="1"/>
          <p:nvPr/>
        </p:nvSpPr>
        <p:spPr>
          <a:xfrm>
            <a:off x="546100" y="9906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D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ISADVANTAGES OF E</a:t>
            </a: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-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BUSINESS</a:t>
            </a: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4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879600"/>
            <a:ext cx="85979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8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Can not be applied to all business sectors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9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2451100"/>
            <a:ext cx="85979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8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Technological issues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8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2705100"/>
            <a:ext cx="82296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Access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6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0" y="2933700"/>
            <a:ext cx="82296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Integration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7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100" y="3467100"/>
            <a:ext cx="85979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8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Cultural issues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7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" y="3721100"/>
            <a:ext cx="8229600" cy="533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Customers choice</a:t>
            </a:r>
            <a:r>
              <a:rPr lang="en-CA" sz="148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48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0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Lack of trust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8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14400" y="4191000"/>
            <a:ext cx="82296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Resistant to change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8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6100" y="4724400"/>
            <a:ext cx="85979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8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Return on investment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8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14400" y="4978400"/>
            <a:ext cx="8229600" cy="533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Difficult to quantify cost and benefit</a:t>
            </a:r>
            <a:r>
              <a:rPr lang="en-CA" sz="149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49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0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Employee recruitment and retention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9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210300" y="5854700"/>
            <a:ext cx="2933700" cy="152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9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(Schneider, 2009)</a:t>
            </a:r>
          </a:p>
          <a:p>
            <a:pPr eaLnBrk="1" fontAlgn="auto" hangingPunct="1">
              <a:lnSpc>
                <a:spcPts val="9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8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261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"/>
          <p:cNvSpPr txBox="1"/>
          <p:nvPr/>
        </p:nvSpPr>
        <p:spPr>
          <a:xfrm>
            <a:off x="546100" y="5207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9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12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E</a:t>
            </a:r>
            <a:r>
              <a:rPr lang="en-CA" sz="3012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-B</a:t>
            </a:r>
            <a:r>
              <a:rPr lang="en-CA" sz="2412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USINESS</a:t>
            </a:r>
            <a:r>
              <a:rPr lang="en-CA" sz="3012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  -</a:t>
            </a:r>
            <a:r>
              <a:rPr lang="en-CA" sz="30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 D</a:t>
            </a:r>
            <a:r>
              <a:rPr lang="en-CA" sz="24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EFINITIONS</a:t>
            </a:r>
          </a:p>
          <a:p>
            <a:pPr eaLnBrk="1" fontAlgn="auto" hangingPunct="1">
              <a:lnSpc>
                <a:spcPts val="29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57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651000"/>
            <a:ext cx="165100" cy="215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56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</a:p>
          <a:p>
            <a:pPr eaLnBrk="1" fontAlgn="auto" hangingPunct="1">
              <a:lnSpc>
                <a:spcPts val="120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05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2717800"/>
            <a:ext cx="165100" cy="215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56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</a:p>
          <a:p>
            <a:pPr eaLnBrk="1" fontAlgn="auto" hangingPunct="1">
              <a:lnSpc>
                <a:spcPts val="120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05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4699000"/>
            <a:ext cx="165100" cy="215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56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</a:p>
          <a:p>
            <a:pPr eaLnBrk="1" fontAlgn="auto" hangingPunct="1">
              <a:lnSpc>
                <a:spcPts val="120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05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812800" y="1587500"/>
            <a:ext cx="8229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CA" sz="15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“Conducting business on the Internet, not only buying and selling, but</a:t>
            </a:r>
            <a:r>
              <a:rPr lang="en-CA" sz="15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500">
                <a:solidFill>
                  <a:srgbClr val="000000"/>
                </a:solidFill>
                <a:latin typeface="Times New Roman" charset="0"/>
              </a:rPr>
            </a:br>
            <a:r>
              <a:rPr lang="en-CA" sz="15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also serving customers and collaborating with business partners”.</a:t>
            </a:r>
          </a:p>
          <a:p>
            <a:pPr eaLnBrk="1" hangingPunct="1">
              <a:lnSpc>
                <a:spcPts val="1800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12800" y="2044700"/>
            <a:ext cx="82296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(whatis.com)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812800" y="2654300"/>
            <a:ext cx="82296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CA" sz="15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“E-business is any process that a business organization conducts over</a:t>
            </a:r>
            <a:r>
              <a:rPr lang="en-CA" sz="15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500">
                <a:solidFill>
                  <a:srgbClr val="000000"/>
                </a:solidFill>
                <a:latin typeface="Times New Roman" charset="0"/>
              </a:rPr>
            </a:br>
            <a:r>
              <a:rPr lang="en-CA" sz="15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computer-mediated network channels. Business organizations include</a:t>
            </a:r>
            <a:r>
              <a:rPr lang="en-CA" sz="15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500">
                <a:solidFill>
                  <a:srgbClr val="000000"/>
                </a:solidFill>
                <a:latin typeface="Times New Roman" charset="0"/>
              </a:rPr>
            </a:br>
            <a:r>
              <a:rPr lang="en-CA" sz="15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any for-profit, governmental, or non-profit entity. Examples of these</a:t>
            </a:r>
            <a:r>
              <a:rPr lang="en-CA" sz="15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500">
                <a:solidFill>
                  <a:srgbClr val="000000"/>
                </a:solidFill>
                <a:latin typeface="Times New Roman" charset="0"/>
              </a:rPr>
            </a:br>
            <a:r>
              <a:rPr lang="en-CA" sz="15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processes are on-line purchasing, on-line sales, on-line logistics,</a:t>
            </a:r>
          </a:p>
          <a:p>
            <a:pPr eaLnBrk="1" hangingPunct="1">
              <a:lnSpc>
                <a:spcPts val="1800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12800" y="3568700"/>
            <a:ext cx="82296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customer support, employee training and recruiting, and vendor-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370" name="TextBox 10"/>
          <p:cNvSpPr txBox="1">
            <a:spLocks noChangeArrowheads="1"/>
          </p:cNvSpPr>
          <p:nvPr/>
        </p:nvSpPr>
        <p:spPr bwMode="auto">
          <a:xfrm>
            <a:off x="812800" y="3797300"/>
            <a:ext cx="8229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lang="en-CA" sz="15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managed inventory, production design and control.” (US Census</a:t>
            </a:r>
          </a:p>
          <a:p>
            <a:pPr eaLnBrk="1" hangingPunct="1">
              <a:lnSpc>
                <a:spcPts val="1725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12800" y="4025900"/>
            <a:ext cx="82296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bureau)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372" name="TextBox 12"/>
          <p:cNvSpPr txBox="1">
            <a:spLocks noChangeArrowheads="1"/>
          </p:cNvSpPr>
          <p:nvPr/>
        </p:nvSpPr>
        <p:spPr bwMode="auto">
          <a:xfrm>
            <a:off x="812800" y="4635500"/>
            <a:ext cx="8229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CA" sz="15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“E-commerce is an emerging concept that describes the process of</a:t>
            </a:r>
            <a:r>
              <a:rPr lang="en-CA" sz="15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500">
                <a:solidFill>
                  <a:srgbClr val="000000"/>
                </a:solidFill>
                <a:latin typeface="Times New Roman" charset="0"/>
              </a:rPr>
            </a:br>
            <a:r>
              <a:rPr lang="en-CA" sz="15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buying, selling, or exchanging products, services and information via</a:t>
            </a:r>
            <a:r>
              <a:rPr lang="en-CA" sz="15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500">
                <a:solidFill>
                  <a:srgbClr val="000000"/>
                </a:solidFill>
                <a:latin typeface="Times New Roman" charset="0"/>
              </a:rPr>
            </a:br>
            <a:r>
              <a:rPr lang="en-CA" sz="15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computer networks, including the Internet …………………..E-business</a:t>
            </a:r>
          </a:p>
          <a:p>
            <a:pPr eaLnBrk="1" hangingPunct="1">
              <a:lnSpc>
                <a:spcPts val="1800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12800" y="5321300"/>
            <a:ext cx="82296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12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refers to a broader definition of E-commerce, not just the buying and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374" name="TextBox 14"/>
          <p:cNvSpPr txBox="1">
            <a:spLocks noChangeArrowheads="1"/>
          </p:cNvSpPr>
          <p:nvPr/>
        </p:nvSpPr>
        <p:spPr bwMode="auto">
          <a:xfrm>
            <a:off x="812800" y="5549900"/>
            <a:ext cx="8229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CA" sz="15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selling of goods and services, but also servicing customers,</a:t>
            </a:r>
            <a:r>
              <a:rPr lang="en-CA" sz="15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500">
                <a:solidFill>
                  <a:srgbClr val="000000"/>
                </a:solidFill>
                <a:latin typeface="Times New Roman" charset="0"/>
              </a:rPr>
            </a:br>
            <a:r>
              <a:rPr lang="en-CA" sz="15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collaborating with business partners, and conducting electronic</a:t>
            </a:r>
            <a:r>
              <a:rPr lang="en-CA" sz="15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500">
                <a:solidFill>
                  <a:srgbClr val="000000"/>
                </a:solidFill>
                <a:latin typeface="Times New Roman" charset="0"/>
              </a:rPr>
            </a:br>
            <a:r>
              <a:rPr lang="en-CA" sz="15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transactions within an organization.” (Turban et al., 2002)</a:t>
            </a:r>
          </a:p>
          <a:p>
            <a:pPr eaLnBrk="1" hangingPunct="1">
              <a:lnSpc>
                <a:spcPts val="1800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598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/>
          <p:nvPr/>
        </p:nvSpPr>
        <p:spPr>
          <a:xfrm>
            <a:off x="546100" y="9906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A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CTIVITIES AND DISCUSSIONS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2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2032000"/>
            <a:ext cx="8597900" cy="736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46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Identify 3 examples each of B2B, B2C, C2B and C2C</a:t>
            </a:r>
            <a:r>
              <a:rPr lang="en-CA" sz="21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types and their business environment</a:t>
            </a:r>
          </a:p>
          <a:p>
            <a:pPr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3149600"/>
            <a:ext cx="8597900" cy="736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46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Identify an e-Business model in airline industry,</a:t>
            </a:r>
            <a:r>
              <a:rPr lang="en-CA" sz="21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property search, insurance industry, retail sales,</a:t>
            </a:r>
          </a:p>
          <a:p>
            <a:pPr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4254500"/>
            <a:ext cx="8597900" cy="711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40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Discuss the competitiveness of the business model in a</a:t>
            </a:r>
            <a: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recessionary period</a:t>
            </a:r>
          </a:p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5321300"/>
            <a:ext cx="8597900" cy="711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40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Which features of an e-business make is a source of</a:t>
            </a:r>
            <a: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0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competitive advantage or its Achilles heel ?</a:t>
            </a:r>
          </a:p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874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"/>
          <p:cNvSpPr txBox="1"/>
          <p:nvPr/>
        </p:nvSpPr>
        <p:spPr>
          <a:xfrm>
            <a:off x="266700" y="419100"/>
            <a:ext cx="88773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10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A</a:t>
            </a:r>
            <a:r>
              <a:rPr lang="en-CA" sz="1930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RRIVAL OF NEW ECONOMY</a:t>
            </a:r>
            <a:r>
              <a:rPr lang="en-CA" sz="2410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- 1: </a:t>
            </a:r>
            <a:r>
              <a:rPr lang="en-CA" sz="1930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CHARACTERISTICS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98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320800"/>
            <a:ext cx="85979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Knowledge economy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6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0" y="1676400"/>
            <a:ext cx="8229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Resource shift, knowledge work, information usage etc.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8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2349500"/>
            <a:ext cx="85979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82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Globalisation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5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0" y="2705100"/>
            <a:ext cx="8229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Borderlessness, free markets, customer base etc.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8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100" y="3378200"/>
            <a:ext cx="85979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Product life cycles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6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" y="3733800"/>
            <a:ext cx="8229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26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8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Product obsolescence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8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46100" y="4318000"/>
            <a:ext cx="85979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Competition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4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14400" y="4686300"/>
            <a:ext cx="8229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Global competition, cost reduction, plane field etc.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8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6100" y="5270500"/>
            <a:ext cx="85979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82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Innovation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4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14400" y="5638800"/>
            <a:ext cx="8229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Continuous innovation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8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169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"/>
          <p:cNvSpPr txBox="1"/>
          <p:nvPr/>
        </p:nvSpPr>
        <p:spPr>
          <a:xfrm>
            <a:off x="558800" y="673100"/>
            <a:ext cx="85852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A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RRIVAL OF NEW ECONOMY</a:t>
            </a: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 -2: 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SOME VIEWS</a:t>
            </a:r>
          </a:p>
          <a:p>
            <a:pPr eaLnBrk="1" fontAlgn="auto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9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447800"/>
            <a:ext cx="1651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</a:p>
          <a:p>
            <a:pPr eaLnBrk="1" fontAlgn="auto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11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2743200"/>
            <a:ext cx="1651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</a:p>
          <a:p>
            <a:pPr eaLnBrk="1" fontAlgn="auto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11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3556000"/>
            <a:ext cx="1651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</a:p>
          <a:p>
            <a:pPr eaLnBrk="1" fontAlgn="auto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11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4356100"/>
            <a:ext cx="1651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</a:p>
          <a:p>
            <a:pPr eaLnBrk="1" fontAlgn="auto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11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100" y="4927600"/>
            <a:ext cx="1651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</a:p>
          <a:p>
            <a:pPr eaLnBrk="1" fontAlgn="auto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11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812800" y="1384300"/>
            <a:ext cx="82296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863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863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863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863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863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900"/>
              </a:lnSpc>
            </a:pP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―For countries in the vanguard of the world economy, the balance between</a:t>
            </a:r>
            <a:r>
              <a:rPr lang="en-CA" sz="15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500">
                <a:solidFill>
                  <a:srgbClr val="000000"/>
                </a:solidFill>
                <a:latin typeface="Times New Roman" charset="0"/>
              </a:rPr>
            </a:b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knowledge and resources has shifted so far towards the former that knowledge</a:t>
            </a:r>
            <a:r>
              <a:rPr lang="en-CA" sz="15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500">
                <a:solidFill>
                  <a:srgbClr val="000000"/>
                </a:solidFill>
                <a:latin typeface="Times New Roman" charset="0"/>
              </a:rPr>
            </a:b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has become perhaps the most important factor determining the standard of</a:t>
            </a:r>
            <a:r>
              <a:rPr lang="en-CA" sz="15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500">
                <a:solidFill>
                  <a:srgbClr val="000000"/>
                </a:solidFill>
                <a:latin typeface="Times New Roman" charset="0"/>
              </a:rPr>
            </a:b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living	today‘s most technologically advanced economies are truly knowledge</a:t>
            </a:r>
          </a:p>
          <a:p>
            <a:pPr eaLnBrk="1" hangingPunct="1">
              <a:lnSpc>
                <a:spcPts val="1913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812800" y="2362200"/>
            <a:ext cx="8229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based‖  - World Bank (1998)</a:t>
            </a:r>
          </a:p>
          <a:p>
            <a:pPr eaLnBrk="1" hangingPunct="1">
              <a:lnSpc>
                <a:spcPts val="1838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7418" name="TextBox 10"/>
          <p:cNvSpPr txBox="1">
            <a:spLocks noChangeArrowheads="1"/>
          </p:cNvSpPr>
          <p:nvPr/>
        </p:nvSpPr>
        <p:spPr bwMode="auto">
          <a:xfrm>
            <a:off x="812800" y="2679700"/>
            <a:ext cx="8229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―E-Business is all about time cycle, speed, globalisation, enhanced productivity,</a:t>
            </a:r>
          </a:p>
          <a:p>
            <a:pPr eaLnBrk="1" hangingPunct="1">
              <a:lnSpc>
                <a:spcPts val="1838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12800" y="2921000"/>
            <a:ext cx="82296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reaching new customers and sharing knowledge across institutions for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420" name="TextBox 12"/>
          <p:cNvSpPr txBox="1">
            <a:spLocks noChangeArrowheads="1"/>
          </p:cNvSpPr>
          <p:nvPr/>
        </p:nvSpPr>
        <p:spPr bwMode="auto">
          <a:xfrm>
            <a:off x="812800" y="3175000"/>
            <a:ext cx="8229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competitive advantage‖ - Lou Gerstner (CEO, IBM)</a:t>
            </a:r>
          </a:p>
          <a:p>
            <a:pPr eaLnBrk="1" hangingPunct="1">
              <a:lnSpc>
                <a:spcPts val="1838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7421" name="TextBox 13"/>
          <p:cNvSpPr txBox="1">
            <a:spLocks noChangeArrowheads="1"/>
          </p:cNvSpPr>
          <p:nvPr/>
        </p:nvSpPr>
        <p:spPr bwMode="auto">
          <a:xfrm>
            <a:off x="812800" y="3492500"/>
            <a:ext cx="8229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―future knowledge-based organisations will have half the number of management</a:t>
            </a:r>
          </a:p>
          <a:p>
            <a:pPr eaLnBrk="1" hangingPunct="1">
              <a:lnSpc>
                <a:spcPts val="1838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12800" y="3733800"/>
            <a:ext cx="82296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8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layers found in businesses today - and the number of managers will be cut by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423" name="TextBox 15"/>
          <p:cNvSpPr txBox="1">
            <a:spLocks noChangeArrowheads="1"/>
          </p:cNvSpPr>
          <p:nvPr/>
        </p:nvSpPr>
        <p:spPr bwMode="auto">
          <a:xfrm>
            <a:off x="812800" y="3975100"/>
            <a:ext cx="8229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two thirds‖ - Drucker (1998)</a:t>
            </a:r>
          </a:p>
          <a:p>
            <a:pPr eaLnBrk="1" hangingPunct="1">
              <a:lnSpc>
                <a:spcPts val="1838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7424" name="TextBox 16"/>
          <p:cNvSpPr txBox="1">
            <a:spLocks noChangeArrowheads="1"/>
          </p:cNvSpPr>
          <p:nvPr/>
        </p:nvSpPr>
        <p:spPr bwMode="auto">
          <a:xfrm>
            <a:off x="876300" y="4292600"/>
            <a:ext cx="81661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―The rate of obsolescence in IT industry is around 2% a month, making</a:t>
            </a:r>
          </a:p>
          <a:p>
            <a:pPr eaLnBrk="1" hangingPunct="1">
              <a:lnSpc>
                <a:spcPts val="1838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7425" name="TextBox 17"/>
          <p:cNvSpPr txBox="1">
            <a:spLocks noChangeArrowheads="1"/>
          </p:cNvSpPr>
          <p:nvPr/>
        </p:nvSpPr>
        <p:spPr bwMode="auto">
          <a:xfrm>
            <a:off x="812800" y="4546600"/>
            <a:ext cx="8229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innovation an organisational necessity‖  - (Premji, 2003)</a:t>
            </a:r>
          </a:p>
          <a:p>
            <a:pPr eaLnBrk="1" hangingPunct="1">
              <a:lnSpc>
                <a:spcPts val="1838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7426" name="TextBox 18"/>
          <p:cNvSpPr txBox="1">
            <a:spLocks noChangeArrowheads="1"/>
          </p:cNvSpPr>
          <p:nvPr/>
        </p:nvSpPr>
        <p:spPr bwMode="auto">
          <a:xfrm>
            <a:off x="812800" y="4864100"/>
            <a:ext cx="8229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―This reinvention starts with recognition of some fundamental truths. Current</a:t>
            </a:r>
          </a:p>
          <a:p>
            <a:pPr eaLnBrk="1" hangingPunct="1">
              <a:lnSpc>
                <a:spcPts val="1838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7427" name="TextBox 19"/>
          <p:cNvSpPr txBox="1">
            <a:spLocks noChangeArrowheads="1"/>
          </p:cNvSpPr>
          <p:nvPr/>
        </p:nvSpPr>
        <p:spPr bwMode="auto">
          <a:xfrm>
            <a:off x="812800" y="5105400"/>
            <a:ext cx="8229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levels of market demand are the result of long-term structural changes in buyer‘s</a:t>
            </a:r>
          </a:p>
          <a:p>
            <a:pPr eaLnBrk="1" hangingPunct="1">
              <a:lnSpc>
                <a:spcPts val="1838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12800" y="5346700"/>
            <a:ext cx="82296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8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requirements rather than simple cyclical trends. High price, long lead time,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12800" y="5588000"/>
            <a:ext cx="82296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amorphous objectives and unquantifiable return style projects were wonderful for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430" name="TextBox 22"/>
          <p:cNvSpPr txBox="1">
            <a:spLocks noChangeArrowheads="1"/>
          </p:cNvSpPr>
          <p:nvPr/>
        </p:nvSpPr>
        <p:spPr bwMode="auto">
          <a:xfrm>
            <a:off x="812800" y="5842000"/>
            <a:ext cx="8229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the industry — while they lasted — but they are now, and will remain, history‖ -</a:t>
            </a:r>
          </a:p>
          <a:p>
            <a:pPr eaLnBrk="1" hangingPunct="1">
              <a:lnSpc>
                <a:spcPts val="1838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12800" y="6083300"/>
            <a:ext cx="82296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Pring (2003).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162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2"/>
          <p:cNvSpPr txBox="1"/>
          <p:nvPr/>
        </p:nvSpPr>
        <p:spPr>
          <a:xfrm>
            <a:off x="2057400" y="1587500"/>
            <a:ext cx="70866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13" b="1">
                <a:solidFill>
                  <a:srgbClr val="990000"/>
                </a:solidFill>
                <a:latin typeface="Times New Roman Bold"/>
                <a:ea typeface="+mn-ea"/>
                <a:cs typeface="Times New Roman Bold"/>
              </a:rPr>
              <a:t>WORLD INTERNET USAGE AND POPULATION STATISTICS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6800" y="2159000"/>
            <a:ext cx="14859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CC0000"/>
                </a:solidFill>
                <a:latin typeface="Arial Bold"/>
                <a:ea typeface="+mn-ea"/>
                <a:cs typeface="Arial Bold"/>
              </a:rPr>
              <a:t>World Regions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09600" y="2654300"/>
            <a:ext cx="19431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10" b="1">
                <a:solidFill>
                  <a:srgbClr val="D2601C"/>
                </a:solidFill>
                <a:latin typeface="Arial Bold"/>
                <a:ea typeface="+mn-ea"/>
                <a:cs typeface="Arial Bold"/>
              </a:rPr>
              <a:t>Africa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09600" y="2984500"/>
            <a:ext cx="19431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10" b="1">
                <a:solidFill>
                  <a:srgbClr val="D2601C"/>
                </a:solidFill>
                <a:latin typeface="Arial Bold"/>
                <a:ea typeface="+mn-ea"/>
                <a:cs typeface="Arial Bold"/>
              </a:rPr>
              <a:t>Asia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9600" y="3327400"/>
            <a:ext cx="19431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12" b="1">
                <a:solidFill>
                  <a:srgbClr val="D2601C"/>
                </a:solidFill>
                <a:latin typeface="Arial Bold"/>
                <a:ea typeface="+mn-ea"/>
                <a:cs typeface="Arial Bold"/>
              </a:rPr>
              <a:t>Europe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9600" y="3657600"/>
            <a:ext cx="19431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10" b="1">
                <a:solidFill>
                  <a:srgbClr val="D2601C"/>
                </a:solidFill>
                <a:latin typeface="Arial Bold"/>
                <a:ea typeface="+mn-ea"/>
                <a:cs typeface="Arial Bold"/>
              </a:rPr>
              <a:t>Middle East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09600" y="3987800"/>
            <a:ext cx="19431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10" b="1">
                <a:solidFill>
                  <a:srgbClr val="D2601C"/>
                </a:solidFill>
                <a:latin typeface="Arial Bold"/>
                <a:ea typeface="+mn-ea"/>
                <a:cs typeface="Arial Bold"/>
              </a:rPr>
              <a:t>North America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09600" y="4330700"/>
            <a:ext cx="19431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10" b="1">
                <a:solidFill>
                  <a:srgbClr val="D2601C"/>
                </a:solidFill>
                <a:latin typeface="Arial Bold"/>
                <a:ea typeface="+mn-ea"/>
                <a:cs typeface="Arial Bold"/>
              </a:rPr>
              <a:t>Latin America/Caribbean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09600" y="4660900"/>
            <a:ext cx="19431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10" b="1">
                <a:solidFill>
                  <a:srgbClr val="D2601C"/>
                </a:solidFill>
                <a:latin typeface="Arial Bold"/>
                <a:ea typeface="+mn-ea"/>
                <a:cs typeface="Arial Bold"/>
              </a:rPr>
              <a:t>Oceania / Australia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09600" y="5003800"/>
            <a:ext cx="19431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10" b="1">
                <a:solidFill>
                  <a:srgbClr val="FF0000"/>
                </a:solidFill>
                <a:latin typeface="Arial Bold"/>
                <a:ea typeface="+mn-ea"/>
                <a:cs typeface="Arial Bold"/>
              </a:rPr>
              <a:t>WORLD TOTAL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654300" y="2070100"/>
            <a:ext cx="31369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1016000" algn="l"/>
                <a:tab pos="2120900" algn="l"/>
              </a:tabLst>
              <a:defRPr/>
            </a:pPr>
            <a:r>
              <a:rPr lang="en-CA" sz="1006" b="1">
                <a:solidFill>
                  <a:srgbClr val="CC0000"/>
                </a:solidFill>
                <a:latin typeface="Arial Bold"/>
                <a:ea typeface="+mn-ea"/>
                <a:cs typeface="Arial Bold"/>
              </a:rPr>
              <a:t>Population	Internet Users</a:t>
            </a:r>
            <a:r>
              <a:rPr lang="en-CA" sz="1006" b="1">
                <a:solidFill>
                  <a:srgbClr val="FF0000"/>
                </a:solidFill>
                <a:latin typeface="Arial Bold"/>
                <a:ea typeface="+mn-ea"/>
                <a:cs typeface="Arial Bold"/>
              </a:rPr>
              <a:t>	Internet Users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654300" y="2247900"/>
            <a:ext cx="31369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1041400" algn="l"/>
                <a:tab pos="2209800" algn="l"/>
              </a:tabLst>
              <a:defRPr/>
            </a:pPr>
            <a:r>
              <a:rPr lang="en-CA" sz="1006" b="1">
                <a:solidFill>
                  <a:srgbClr val="CC0000"/>
                </a:solidFill>
                <a:latin typeface="Arial Bold"/>
                <a:ea typeface="+mn-ea"/>
                <a:cs typeface="Arial Bold"/>
              </a:rPr>
              <a:t>( 2010 Est.)	Dec. 31, 2000</a:t>
            </a:r>
            <a:r>
              <a:rPr lang="en-CA" sz="1006" b="1">
                <a:solidFill>
                  <a:srgbClr val="FF0000"/>
                </a:solidFill>
                <a:latin typeface="Arial Bold"/>
                <a:ea typeface="+mn-ea"/>
                <a:cs typeface="Arial Bold"/>
              </a:rPr>
              <a:t>	Latest Data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794000" y="2654300"/>
            <a:ext cx="29972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tabLst>
                <a:tab pos="1333500" algn="l"/>
                <a:tab pos="2311400" algn="l"/>
              </a:tabLst>
              <a:defRPr/>
            </a:pPr>
            <a:r>
              <a:rPr lang="en-CA" sz="910" b="1">
                <a:solidFill>
                  <a:srgbClr val="CC0000"/>
                </a:solidFill>
                <a:latin typeface="Arial Bold"/>
                <a:ea typeface="+mn-ea"/>
                <a:cs typeface="Arial Bold"/>
              </a:rPr>
              <a:t>1,013,779,050	4,514,400	110,931,700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794000" y="2984500"/>
            <a:ext cx="29972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tabLst>
                <a:tab pos="1206500" algn="l"/>
                <a:tab pos="2311400" algn="l"/>
              </a:tabLst>
              <a:defRPr/>
            </a:pPr>
            <a:r>
              <a:rPr lang="en-CA" sz="910" b="1">
                <a:solidFill>
                  <a:srgbClr val="CC0000"/>
                </a:solidFill>
                <a:latin typeface="Arial Bold"/>
                <a:ea typeface="+mn-ea"/>
                <a:cs typeface="Arial Bold"/>
              </a:rPr>
              <a:t>3,834,792,852	114,304,000	825,094,396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895600" y="3327400"/>
            <a:ext cx="28956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tabLst>
                <a:tab pos="1104900" algn="l"/>
                <a:tab pos="2209800" algn="l"/>
              </a:tabLst>
              <a:defRPr/>
            </a:pPr>
            <a:r>
              <a:rPr lang="en-CA" sz="912" b="1">
                <a:solidFill>
                  <a:srgbClr val="CC0000"/>
                </a:solidFill>
                <a:latin typeface="Arial Bold"/>
                <a:ea typeface="+mn-ea"/>
                <a:cs typeface="Arial Bold"/>
              </a:rPr>
              <a:t>813,319,511	105,096,093	475,069,448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895600" y="3657600"/>
            <a:ext cx="28956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tabLst>
                <a:tab pos="1231900" algn="l"/>
                <a:tab pos="2273300" algn="l"/>
              </a:tabLst>
              <a:defRPr/>
            </a:pPr>
            <a:r>
              <a:rPr lang="en-CA" sz="910" b="1">
                <a:solidFill>
                  <a:srgbClr val="CC0000"/>
                </a:solidFill>
                <a:latin typeface="Arial Bold"/>
                <a:ea typeface="+mn-ea"/>
                <a:cs typeface="Arial Bold"/>
              </a:rPr>
              <a:t>212,336,924	3,284,800	63,240,946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895600" y="3987800"/>
            <a:ext cx="28956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tabLst>
                <a:tab pos="1104900" algn="l"/>
                <a:tab pos="2209800" algn="l"/>
              </a:tabLst>
              <a:defRPr/>
            </a:pPr>
            <a:r>
              <a:rPr lang="en-CA" sz="910" b="1">
                <a:solidFill>
                  <a:srgbClr val="CC0000"/>
                </a:solidFill>
                <a:latin typeface="Arial Bold"/>
                <a:ea typeface="+mn-ea"/>
                <a:cs typeface="Arial Bold"/>
              </a:rPr>
              <a:t>344,124,450	108,096,800	266,224,500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895600" y="4330700"/>
            <a:ext cx="28956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tabLst>
                <a:tab pos="1168400" algn="l"/>
                <a:tab pos="2209800" algn="l"/>
              </a:tabLst>
              <a:defRPr/>
            </a:pPr>
            <a:r>
              <a:rPr lang="en-CA" sz="910" b="1">
                <a:solidFill>
                  <a:srgbClr val="CC0000"/>
                </a:solidFill>
                <a:latin typeface="Arial Bold"/>
                <a:ea typeface="+mn-ea"/>
                <a:cs typeface="Arial Bold"/>
              </a:rPr>
              <a:t>592,556,972	18,068,919	204,689,836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959100" y="4660900"/>
            <a:ext cx="28321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tabLst>
                <a:tab pos="1168400" algn="l"/>
                <a:tab pos="2209800" algn="l"/>
              </a:tabLst>
              <a:defRPr/>
            </a:pPr>
            <a:r>
              <a:rPr lang="en-CA" sz="910" b="1">
                <a:solidFill>
                  <a:srgbClr val="CC0000"/>
                </a:solidFill>
                <a:latin typeface="Arial Bold"/>
                <a:ea typeface="+mn-ea"/>
                <a:cs typeface="Arial Bold"/>
              </a:rPr>
              <a:t>34,700,201	7,620,480	21,263,990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794000" y="5003800"/>
            <a:ext cx="29972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tabLst>
                <a:tab pos="1206500" algn="l"/>
                <a:tab pos="2222500" algn="l"/>
              </a:tabLst>
              <a:defRPr/>
            </a:pPr>
            <a:r>
              <a:rPr lang="en-CA" sz="910" b="1">
                <a:solidFill>
                  <a:srgbClr val="CC0000"/>
                </a:solidFill>
                <a:latin typeface="Arial Bold"/>
                <a:ea typeface="+mn-ea"/>
                <a:cs typeface="Arial Bold"/>
              </a:rPr>
              <a:t>6,845,609,960	360,985,492	1,966,514,816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956300" y="2070100"/>
            <a:ext cx="30861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1104900" algn="l"/>
                <a:tab pos="1905000" algn="l"/>
              </a:tabLst>
              <a:defRPr/>
            </a:pPr>
            <a:r>
              <a:rPr lang="en-CA" sz="1006" b="1">
                <a:solidFill>
                  <a:srgbClr val="CC0000"/>
                </a:solidFill>
                <a:latin typeface="Arial Bold"/>
                <a:ea typeface="+mn-ea"/>
                <a:cs typeface="Arial Bold"/>
              </a:rPr>
              <a:t>Penetration	Growth	Users %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867400" y="2247900"/>
            <a:ext cx="31750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1104900" algn="l"/>
                <a:tab pos="1993900" algn="l"/>
              </a:tabLst>
              <a:defRPr/>
            </a:pPr>
            <a:r>
              <a:rPr lang="en-CA" sz="1006" b="1">
                <a:solidFill>
                  <a:srgbClr val="CC0000"/>
                </a:solidFill>
                <a:latin typeface="Arial Bold"/>
                <a:ea typeface="+mn-ea"/>
                <a:cs typeface="Arial Bold"/>
              </a:rPr>
              <a:t>(% Population)	2000-2010	of Table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502400" y="2654300"/>
            <a:ext cx="25400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tabLst>
                <a:tab pos="673100" algn="l"/>
                <a:tab pos="1727200" algn="l"/>
              </a:tabLst>
              <a:defRPr/>
            </a:pPr>
            <a:r>
              <a:rPr lang="en-CA" sz="910" b="1">
                <a:solidFill>
                  <a:srgbClr val="CC0000"/>
                </a:solidFill>
                <a:latin typeface="Arial Bold"/>
                <a:ea typeface="+mn-ea"/>
                <a:cs typeface="Arial Bold"/>
              </a:rPr>
              <a:t>10.9 %	2,357.3 %	5.6 %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502400" y="2984500"/>
            <a:ext cx="25400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tabLst>
                <a:tab pos="774700" algn="l"/>
                <a:tab pos="1663700" algn="l"/>
              </a:tabLst>
              <a:defRPr/>
            </a:pPr>
            <a:r>
              <a:rPr lang="en-CA" sz="910" b="1">
                <a:solidFill>
                  <a:srgbClr val="CC0000"/>
                </a:solidFill>
                <a:latin typeface="Arial Bold"/>
                <a:ea typeface="+mn-ea"/>
                <a:cs typeface="Arial Bold"/>
              </a:rPr>
              <a:t>21.5 %	621.8 %	42.0 %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6502400" y="3327400"/>
            <a:ext cx="25400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tabLst>
                <a:tab pos="774700" algn="l"/>
                <a:tab pos="1663700" algn="l"/>
              </a:tabLst>
              <a:defRPr/>
            </a:pPr>
            <a:r>
              <a:rPr lang="en-CA" sz="912" b="1">
                <a:solidFill>
                  <a:srgbClr val="CC0000"/>
                </a:solidFill>
                <a:latin typeface="Arial Bold"/>
                <a:ea typeface="+mn-ea"/>
                <a:cs typeface="Arial Bold"/>
              </a:rPr>
              <a:t>58.4 %	352.0 %	24.2 %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6502400" y="3657600"/>
            <a:ext cx="25400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tabLst>
                <a:tab pos="673100" algn="l"/>
                <a:tab pos="1727200" algn="l"/>
              </a:tabLst>
              <a:defRPr/>
            </a:pPr>
            <a:r>
              <a:rPr lang="en-CA" sz="910" b="1">
                <a:solidFill>
                  <a:srgbClr val="CC0000"/>
                </a:solidFill>
                <a:latin typeface="Arial Bold"/>
                <a:ea typeface="+mn-ea"/>
                <a:cs typeface="Arial Bold"/>
              </a:rPr>
              <a:t>29.8 %	1,825.3 %	3.2 %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502400" y="3987800"/>
            <a:ext cx="25400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tabLst>
                <a:tab pos="774700" algn="l"/>
                <a:tab pos="1663700" algn="l"/>
              </a:tabLst>
              <a:defRPr/>
            </a:pPr>
            <a:r>
              <a:rPr lang="en-CA" sz="910" b="1">
                <a:solidFill>
                  <a:srgbClr val="CC0000"/>
                </a:solidFill>
                <a:latin typeface="Arial Bold"/>
                <a:ea typeface="+mn-ea"/>
                <a:cs typeface="Arial Bold"/>
              </a:rPr>
              <a:t>77.4 %	146.3 %	13.5 %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6502400" y="4330700"/>
            <a:ext cx="25400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tabLst>
                <a:tab pos="673100" algn="l"/>
                <a:tab pos="1663700" algn="l"/>
              </a:tabLst>
              <a:defRPr/>
            </a:pPr>
            <a:r>
              <a:rPr lang="en-CA" sz="910" b="1">
                <a:solidFill>
                  <a:srgbClr val="CC0000"/>
                </a:solidFill>
                <a:latin typeface="Arial Bold"/>
                <a:ea typeface="+mn-ea"/>
                <a:cs typeface="Arial Bold"/>
              </a:rPr>
              <a:t>34.5 %	1,032.8 %	10.4 %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6502400" y="4660900"/>
            <a:ext cx="25400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tabLst>
                <a:tab pos="774700" algn="l"/>
                <a:tab pos="1727200" algn="l"/>
              </a:tabLst>
              <a:defRPr/>
            </a:pPr>
            <a:r>
              <a:rPr lang="en-CA" sz="910" b="1">
                <a:solidFill>
                  <a:srgbClr val="CC0000"/>
                </a:solidFill>
                <a:latin typeface="Arial Bold"/>
                <a:ea typeface="+mn-ea"/>
                <a:cs typeface="Arial Bold"/>
              </a:rPr>
              <a:t>61.3 %	179.0 %	1.1 %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6502400" y="5003800"/>
            <a:ext cx="25400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tabLst>
                <a:tab pos="774700" algn="l"/>
                <a:tab pos="1600200" algn="l"/>
              </a:tabLst>
              <a:defRPr/>
            </a:pPr>
            <a:r>
              <a:rPr lang="en-CA" sz="910" b="1">
                <a:solidFill>
                  <a:srgbClr val="CC0000"/>
                </a:solidFill>
                <a:latin typeface="Arial Bold"/>
                <a:ea typeface="+mn-ea"/>
                <a:cs typeface="Arial Bold"/>
              </a:rPr>
              <a:t>28.7 %	444.8 %	100.0 %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6311900" y="6070600"/>
            <a:ext cx="27305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www.InternetWorldStats.com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96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"/>
          <p:cNvSpPr txBox="1"/>
          <p:nvPr/>
        </p:nvSpPr>
        <p:spPr>
          <a:xfrm>
            <a:off x="2501900" y="1320800"/>
            <a:ext cx="6642100" cy="508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2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6" b="1">
                <a:solidFill>
                  <a:srgbClr val="660000"/>
                </a:solidFill>
                <a:latin typeface="Century Schoolbook Bold"/>
                <a:ea typeface="+mn-ea"/>
                <a:cs typeface="Century Schoolbook Bold"/>
              </a:rPr>
              <a:t>Online Activities</a:t>
            </a:r>
          </a:p>
          <a:p>
            <a:pPr eaLnBrk="1" fontAlgn="auto" hangingPunct="1">
              <a:lnSpc>
                <a:spcPts val="32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7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917700" y="2019300"/>
            <a:ext cx="952500" cy="254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2" b="1">
                <a:solidFill>
                  <a:srgbClr val="7597D9"/>
                </a:solidFill>
                <a:latin typeface="Century Schoolbook Bold"/>
                <a:ea typeface="+mn-ea"/>
                <a:cs typeface="Century Schoolbook Bold"/>
              </a:rPr>
              <a:t>Scope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78400" y="2019300"/>
            <a:ext cx="1600200" cy="254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2" b="1">
                <a:solidFill>
                  <a:srgbClr val="7597D9"/>
                </a:solidFill>
                <a:latin typeface="Century Schoolbook Bold"/>
                <a:ea typeface="+mn-ea"/>
                <a:cs typeface="Century Schoolbook Bold"/>
              </a:rPr>
              <a:t>Percentage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1917700" y="2286000"/>
            <a:ext cx="1231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63"/>
              </a:lnSpc>
            </a:pPr>
            <a:r>
              <a:rPr lang="en-CA" sz="1800">
                <a:solidFill>
                  <a:srgbClr val="660000"/>
                </a:solidFill>
                <a:latin typeface="Wingdings" charset="0"/>
                <a:cs typeface="Wingdings" charset="0"/>
              </a:rPr>
              <a:t></a:t>
            </a: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E-mail</a:t>
            </a:r>
          </a:p>
          <a:p>
            <a:pPr eaLnBrk="1" hangingPunct="1">
              <a:lnSpc>
                <a:spcPts val="2063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5575300" y="2286000"/>
            <a:ext cx="495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75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92</a:t>
            </a:r>
          </a:p>
          <a:p>
            <a:pPr eaLnBrk="1" hangingPunct="1">
              <a:lnSpc>
                <a:spcPts val="20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1917700" y="2552700"/>
            <a:ext cx="26289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50"/>
              </a:lnSpc>
            </a:pPr>
            <a:r>
              <a:rPr lang="en-CA" sz="1800">
                <a:solidFill>
                  <a:srgbClr val="660000"/>
                </a:solidFill>
                <a:latin typeface="Wingdings" charset="0"/>
                <a:cs typeface="Wingdings" charset="0"/>
              </a:rPr>
              <a:t></a:t>
            </a: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Surf the web for fun</a:t>
            </a:r>
          </a:p>
          <a:p>
            <a:pPr eaLnBrk="1" hangingPunct="1">
              <a:lnSpc>
                <a:spcPts val="2050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5575300" y="2552700"/>
            <a:ext cx="584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75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84</a:t>
            </a:r>
          </a:p>
          <a:p>
            <a:pPr eaLnBrk="1" hangingPunct="1">
              <a:lnSpc>
                <a:spcPts val="20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1917700" y="2819400"/>
            <a:ext cx="3556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n-CA" sz="1800">
                <a:solidFill>
                  <a:srgbClr val="660000"/>
                </a:solidFill>
                <a:latin typeface="Wingdings" charset="0"/>
                <a:cs typeface="Wingdings" charset="0"/>
              </a:rPr>
              <a:t></a:t>
            </a: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Visit an entertainment site</a:t>
            </a:r>
            <a:r>
              <a:rPr lang="en-CA" sz="18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800">
                <a:solidFill>
                  <a:srgbClr val="000000"/>
                </a:solidFill>
                <a:latin typeface="Times New Roman" charset="0"/>
              </a:rPr>
            </a:br>
            <a:r>
              <a:rPr lang="en-CA" sz="1800">
                <a:solidFill>
                  <a:srgbClr val="660000"/>
                </a:solidFill>
                <a:latin typeface="Wingdings" charset="0"/>
                <a:cs typeface="Wingdings" charset="0"/>
              </a:rPr>
              <a:t></a:t>
            </a: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Look for info on hobbies</a:t>
            </a:r>
          </a:p>
          <a:p>
            <a:pPr eaLnBrk="1" hangingPunct="1">
              <a:lnSpc>
                <a:spcPts val="2050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1917700" y="3340100"/>
            <a:ext cx="3556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n-CA" sz="1800">
                <a:solidFill>
                  <a:srgbClr val="660000"/>
                </a:solidFill>
                <a:latin typeface="Wingdings" charset="0"/>
                <a:cs typeface="Wingdings" charset="0"/>
              </a:rPr>
              <a:t></a:t>
            </a: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Get news</a:t>
            </a:r>
          </a:p>
          <a:p>
            <a:pPr eaLnBrk="1" hangingPunct="1">
              <a:lnSpc>
                <a:spcPts val="2050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9467" name="TextBox 11"/>
          <p:cNvSpPr txBox="1">
            <a:spLocks noChangeArrowheads="1"/>
          </p:cNvSpPr>
          <p:nvPr/>
        </p:nvSpPr>
        <p:spPr bwMode="auto">
          <a:xfrm>
            <a:off x="1917700" y="3606800"/>
            <a:ext cx="3556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n-CA" sz="1800">
                <a:solidFill>
                  <a:srgbClr val="660000"/>
                </a:solidFill>
                <a:latin typeface="Wingdings" charset="0"/>
                <a:cs typeface="Wingdings" charset="0"/>
              </a:rPr>
              <a:t></a:t>
            </a: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Play or download games</a:t>
            </a:r>
            <a:r>
              <a:rPr lang="en-CA" sz="18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800">
                <a:solidFill>
                  <a:srgbClr val="000000"/>
                </a:solidFill>
                <a:latin typeface="Times New Roman" charset="0"/>
              </a:rPr>
            </a:br>
            <a:r>
              <a:rPr lang="en-CA" sz="1800">
                <a:solidFill>
                  <a:srgbClr val="660000"/>
                </a:solidFill>
                <a:latin typeface="Wingdings" charset="0"/>
                <a:cs typeface="Wingdings" charset="0"/>
              </a:rPr>
              <a:t></a:t>
            </a: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Research</a:t>
            </a:r>
          </a:p>
          <a:p>
            <a:pPr eaLnBrk="1" hangingPunct="1">
              <a:lnSpc>
                <a:spcPts val="2050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9468" name="TextBox 12"/>
          <p:cNvSpPr txBox="1">
            <a:spLocks noChangeArrowheads="1"/>
          </p:cNvSpPr>
          <p:nvPr/>
        </p:nvSpPr>
        <p:spPr bwMode="auto">
          <a:xfrm>
            <a:off x="1917700" y="4127500"/>
            <a:ext cx="3556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n-CA" sz="1800">
                <a:solidFill>
                  <a:srgbClr val="660000"/>
                </a:solidFill>
                <a:latin typeface="Wingdings" charset="0"/>
                <a:cs typeface="Wingdings" charset="0"/>
              </a:rPr>
              <a:t></a:t>
            </a: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Listen to music online</a:t>
            </a:r>
            <a:r>
              <a:rPr lang="en-CA" sz="18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800">
                <a:solidFill>
                  <a:srgbClr val="000000"/>
                </a:solidFill>
                <a:latin typeface="Times New Roman" charset="0"/>
              </a:rPr>
            </a:br>
            <a:r>
              <a:rPr lang="en-CA" sz="1800">
                <a:solidFill>
                  <a:srgbClr val="660000"/>
                </a:solidFill>
                <a:latin typeface="Wingdings" charset="0"/>
                <a:cs typeface="Wingdings" charset="0"/>
              </a:rPr>
              <a:t></a:t>
            </a: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Visit a chat room</a:t>
            </a:r>
          </a:p>
          <a:p>
            <a:pPr eaLnBrk="1" hangingPunct="1">
              <a:lnSpc>
                <a:spcPts val="2050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917700" y="4648200"/>
            <a:ext cx="3556000" cy="635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Check sports scores</a:t>
            </a:r>
            <a:r>
              <a:rPr lang="en-CA" sz="180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0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02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18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Employment</a:t>
            </a:r>
          </a:p>
          <a:p>
            <a:pPr eaLnBrk="1" fontAlgn="auto" hangingPunct="1">
              <a:lnSpc>
                <a:spcPts val="20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470" name="TextBox 14"/>
          <p:cNvSpPr txBox="1">
            <a:spLocks noChangeArrowheads="1"/>
          </p:cNvSpPr>
          <p:nvPr/>
        </p:nvSpPr>
        <p:spPr bwMode="auto">
          <a:xfrm>
            <a:off x="1917700" y="5168900"/>
            <a:ext cx="3556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n-CA" sz="1800">
                <a:solidFill>
                  <a:srgbClr val="660000"/>
                </a:solidFill>
                <a:latin typeface="Wingdings" charset="0"/>
                <a:cs typeface="Wingdings" charset="0"/>
              </a:rPr>
              <a:t></a:t>
            </a: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Games</a:t>
            </a:r>
          </a:p>
          <a:p>
            <a:pPr eaLnBrk="1" hangingPunct="1">
              <a:lnSpc>
                <a:spcPts val="2050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9471" name="TextBox 15"/>
          <p:cNvSpPr txBox="1">
            <a:spLocks noChangeArrowheads="1"/>
          </p:cNvSpPr>
          <p:nvPr/>
        </p:nvSpPr>
        <p:spPr bwMode="auto">
          <a:xfrm>
            <a:off x="1917700" y="5422900"/>
            <a:ext cx="3556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n-CA" sz="1800">
                <a:solidFill>
                  <a:srgbClr val="660000"/>
                </a:solidFill>
                <a:latin typeface="Wingdings" charset="0"/>
                <a:cs typeface="Wingdings" charset="0"/>
              </a:rPr>
              <a:t></a:t>
            </a: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Create a web page</a:t>
            </a:r>
            <a:r>
              <a:rPr lang="en-CA" sz="18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800">
                <a:solidFill>
                  <a:srgbClr val="000000"/>
                </a:solidFill>
                <a:latin typeface="Times New Roman" charset="0"/>
              </a:rPr>
            </a:br>
            <a:r>
              <a:rPr lang="en-CA" sz="1800">
                <a:solidFill>
                  <a:srgbClr val="660000"/>
                </a:solidFill>
                <a:latin typeface="Wingdings" charset="0"/>
                <a:cs typeface="Wingdings" charset="0"/>
              </a:rPr>
              <a:t></a:t>
            </a: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Car search</a:t>
            </a:r>
          </a:p>
          <a:p>
            <a:pPr eaLnBrk="1" hangingPunct="1">
              <a:lnSpc>
                <a:spcPts val="2050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9472" name="TextBox 16"/>
          <p:cNvSpPr txBox="1">
            <a:spLocks noChangeArrowheads="1"/>
          </p:cNvSpPr>
          <p:nvPr/>
        </p:nvSpPr>
        <p:spPr bwMode="auto">
          <a:xfrm>
            <a:off x="5575300" y="2819400"/>
            <a:ext cx="3467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83</a:t>
            </a:r>
          </a:p>
          <a:p>
            <a:pPr eaLnBrk="1" hangingPunct="1">
              <a:lnSpc>
                <a:spcPts val="2050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9473" name="TextBox 17"/>
          <p:cNvSpPr txBox="1">
            <a:spLocks noChangeArrowheads="1"/>
          </p:cNvSpPr>
          <p:nvPr/>
        </p:nvSpPr>
        <p:spPr bwMode="auto">
          <a:xfrm>
            <a:off x="6489700" y="3086100"/>
            <a:ext cx="2552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69</a:t>
            </a:r>
          </a:p>
          <a:p>
            <a:pPr eaLnBrk="1" hangingPunct="1">
              <a:lnSpc>
                <a:spcPts val="2050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9474" name="TextBox 18"/>
          <p:cNvSpPr txBox="1">
            <a:spLocks noChangeArrowheads="1"/>
          </p:cNvSpPr>
          <p:nvPr/>
        </p:nvSpPr>
        <p:spPr bwMode="auto">
          <a:xfrm>
            <a:off x="5575300" y="3340100"/>
            <a:ext cx="3467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68</a:t>
            </a:r>
          </a:p>
          <a:p>
            <a:pPr eaLnBrk="1" hangingPunct="1">
              <a:lnSpc>
                <a:spcPts val="2050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9475" name="TextBox 19"/>
          <p:cNvSpPr txBox="1">
            <a:spLocks noChangeArrowheads="1"/>
          </p:cNvSpPr>
          <p:nvPr/>
        </p:nvSpPr>
        <p:spPr bwMode="auto">
          <a:xfrm>
            <a:off x="5575300" y="3606800"/>
            <a:ext cx="3467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66</a:t>
            </a:r>
          </a:p>
          <a:p>
            <a:pPr eaLnBrk="1" hangingPunct="1">
              <a:lnSpc>
                <a:spcPts val="2050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9476" name="TextBox 20"/>
          <p:cNvSpPr txBox="1">
            <a:spLocks noChangeArrowheads="1"/>
          </p:cNvSpPr>
          <p:nvPr/>
        </p:nvSpPr>
        <p:spPr bwMode="auto">
          <a:xfrm>
            <a:off x="5575300" y="3860800"/>
            <a:ext cx="3467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66</a:t>
            </a:r>
          </a:p>
          <a:p>
            <a:pPr eaLnBrk="1" hangingPunct="1">
              <a:lnSpc>
                <a:spcPts val="2050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9477" name="TextBox 21"/>
          <p:cNvSpPr txBox="1">
            <a:spLocks noChangeArrowheads="1"/>
          </p:cNvSpPr>
          <p:nvPr/>
        </p:nvSpPr>
        <p:spPr bwMode="auto">
          <a:xfrm>
            <a:off x="5575300" y="4127500"/>
            <a:ext cx="3467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59</a:t>
            </a:r>
          </a:p>
          <a:p>
            <a:pPr eaLnBrk="1" hangingPunct="1">
              <a:lnSpc>
                <a:spcPts val="2050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9478" name="TextBox 22"/>
          <p:cNvSpPr txBox="1">
            <a:spLocks noChangeArrowheads="1"/>
          </p:cNvSpPr>
          <p:nvPr/>
        </p:nvSpPr>
        <p:spPr bwMode="auto">
          <a:xfrm>
            <a:off x="5575300" y="4381500"/>
            <a:ext cx="3467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55</a:t>
            </a:r>
          </a:p>
          <a:p>
            <a:pPr eaLnBrk="1" hangingPunct="1">
              <a:lnSpc>
                <a:spcPts val="2050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9479" name="TextBox 23"/>
          <p:cNvSpPr txBox="1">
            <a:spLocks noChangeArrowheads="1"/>
          </p:cNvSpPr>
          <p:nvPr/>
        </p:nvSpPr>
        <p:spPr bwMode="auto">
          <a:xfrm>
            <a:off x="5575300" y="4648200"/>
            <a:ext cx="3467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47</a:t>
            </a:r>
          </a:p>
          <a:p>
            <a:pPr eaLnBrk="1" hangingPunct="1">
              <a:lnSpc>
                <a:spcPts val="2050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575300" y="4902200"/>
            <a:ext cx="34671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26</a:t>
            </a:r>
          </a:p>
          <a:p>
            <a:pPr eaLnBrk="1" fontAlgn="auto" hangingPunct="1">
              <a:lnSpc>
                <a:spcPts val="20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481" name="TextBox 25"/>
          <p:cNvSpPr txBox="1">
            <a:spLocks noChangeArrowheads="1"/>
          </p:cNvSpPr>
          <p:nvPr/>
        </p:nvSpPr>
        <p:spPr bwMode="auto">
          <a:xfrm>
            <a:off x="5575300" y="5168900"/>
            <a:ext cx="3467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26</a:t>
            </a:r>
          </a:p>
          <a:p>
            <a:pPr eaLnBrk="1" hangingPunct="1">
              <a:lnSpc>
                <a:spcPts val="2050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9482" name="TextBox 26"/>
          <p:cNvSpPr txBox="1">
            <a:spLocks noChangeArrowheads="1"/>
          </p:cNvSpPr>
          <p:nvPr/>
        </p:nvSpPr>
        <p:spPr bwMode="auto">
          <a:xfrm>
            <a:off x="5575300" y="5422900"/>
            <a:ext cx="3467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24</a:t>
            </a:r>
          </a:p>
          <a:p>
            <a:pPr eaLnBrk="1" hangingPunct="1">
              <a:lnSpc>
                <a:spcPts val="2050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9483" name="TextBox 27"/>
          <p:cNvSpPr txBox="1">
            <a:spLocks noChangeArrowheads="1"/>
          </p:cNvSpPr>
          <p:nvPr/>
        </p:nvSpPr>
        <p:spPr bwMode="auto">
          <a:xfrm>
            <a:off x="5575300" y="5689600"/>
            <a:ext cx="3467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21</a:t>
            </a:r>
          </a:p>
          <a:p>
            <a:pPr eaLnBrk="1" hangingPunct="1">
              <a:lnSpc>
                <a:spcPts val="2050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311900" y="6286500"/>
            <a:ext cx="27305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www.InternetWorldStats.com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04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TextBox 2"/>
          <p:cNvSpPr txBox="1"/>
          <p:nvPr/>
        </p:nvSpPr>
        <p:spPr>
          <a:xfrm>
            <a:off x="609600" y="939800"/>
            <a:ext cx="8534400" cy="546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When adults last used the Internet, by sex and age group, 2008 to</a:t>
            </a:r>
            <a: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2010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1460500"/>
            <a:ext cx="2324100" cy="241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Within the last 3 months</a:t>
            </a:r>
          </a:p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670300" y="1460500"/>
            <a:ext cx="1955800" cy="241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More than 3 months</a:t>
            </a:r>
          </a:p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956300" y="1460500"/>
            <a:ext cx="1193800" cy="241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Never used</a:t>
            </a:r>
          </a:p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09700" y="1752600"/>
            <a:ext cx="5715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2008</a:t>
            </a:r>
          </a:p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981200" y="1752600"/>
            <a:ext cx="5715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2009</a:t>
            </a:r>
          </a:p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641600" y="1752600"/>
            <a:ext cx="5715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2010</a:t>
            </a:r>
          </a:p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848100" y="1752600"/>
            <a:ext cx="5715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2008</a:t>
            </a:r>
          </a:p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330700" y="1752600"/>
            <a:ext cx="5715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2009</a:t>
            </a:r>
          </a:p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851400" y="1752600"/>
            <a:ext cx="5715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2010</a:t>
            </a:r>
          </a:p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689600" y="1752600"/>
            <a:ext cx="5715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2008</a:t>
            </a:r>
          </a:p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261100" y="1752600"/>
            <a:ext cx="5715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2009</a:t>
            </a:r>
          </a:p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883400" y="1752600"/>
            <a:ext cx="5715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2010</a:t>
            </a:r>
          </a:p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82600" y="2260600"/>
            <a:ext cx="10541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 Italic"/>
                <a:ea typeface="+mn-ea"/>
                <a:cs typeface="Century Schoolbook Italic"/>
              </a:rPr>
              <a:t>Per cent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82600" y="2540000"/>
            <a:ext cx="7112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Men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930400" y="2540000"/>
            <a:ext cx="4953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75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540000" y="2540000"/>
            <a:ext cx="4953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80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200400" y="2540000"/>
            <a:ext cx="4953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79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924300" y="2540000"/>
            <a:ext cx="3810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4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533900" y="2540000"/>
            <a:ext cx="3810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3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016500" y="2540000"/>
            <a:ext cx="3810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5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676900" y="2540000"/>
            <a:ext cx="4953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20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273800" y="2540000"/>
            <a:ext cx="4953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17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934200" y="2540000"/>
            <a:ext cx="4953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16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82600" y="2819400"/>
            <a:ext cx="10287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Women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930400" y="2819400"/>
            <a:ext cx="508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66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540000" y="2819400"/>
            <a:ext cx="508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72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3200400" y="2819400"/>
            <a:ext cx="508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75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3924300" y="2819400"/>
            <a:ext cx="3937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5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4533900" y="2819400"/>
            <a:ext cx="3937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4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5016500" y="2819400"/>
            <a:ext cx="3937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4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5676900" y="2819400"/>
            <a:ext cx="508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29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6273800" y="2819400"/>
            <a:ext cx="508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24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6997700" y="2819400"/>
            <a:ext cx="508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21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482600" y="3111500"/>
            <a:ext cx="6096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All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930400" y="3111500"/>
            <a:ext cx="5461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71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2540000" y="3111500"/>
            <a:ext cx="5461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76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3200400" y="3111500"/>
            <a:ext cx="5461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77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3924300" y="3111500"/>
            <a:ext cx="4318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5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4521200" y="3111500"/>
            <a:ext cx="4318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4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5016500" y="3111500"/>
            <a:ext cx="4318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4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5676900" y="3111500"/>
            <a:ext cx="5461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25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6273800" y="3111500"/>
            <a:ext cx="5461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21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6946900" y="3111500"/>
            <a:ext cx="5461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18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482600" y="3962400"/>
            <a:ext cx="8128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16-24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930400" y="3962400"/>
            <a:ext cx="4953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93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2540000" y="3962400"/>
            <a:ext cx="4953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96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3200400" y="3962400"/>
            <a:ext cx="4953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97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3924300" y="3962400"/>
            <a:ext cx="3810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5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4584700" y="3962400"/>
            <a:ext cx="3810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3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5016500" y="3962400"/>
            <a:ext cx="3810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2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5727700" y="3962400"/>
            <a:ext cx="3810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1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6337300" y="3962400"/>
            <a:ext cx="3810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3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7061200" y="3962400"/>
            <a:ext cx="3810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1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482600" y="4241800"/>
            <a:ext cx="8128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25-44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1930400" y="4241800"/>
            <a:ext cx="4953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87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2540000" y="4241800"/>
            <a:ext cx="4953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92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3200400" y="4241800"/>
            <a:ext cx="4953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93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3924300" y="4241800"/>
            <a:ext cx="3810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5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4584700" y="4241800"/>
            <a:ext cx="3810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3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62" name="TextBox 62"/>
          <p:cNvSpPr txBox="1"/>
          <p:nvPr/>
        </p:nvSpPr>
        <p:spPr>
          <a:xfrm>
            <a:off x="5016500" y="4241800"/>
            <a:ext cx="3810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3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5740400" y="4241800"/>
            <a:ext cx="3810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8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6337300" y="4241800"/>
            <a:ext cx="3810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5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7061200" y="4241800"/>
            <a:ext cx="3810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4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482600" y="4521200"/>
            <a:ext cx="8255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45-54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1879600" y="4521200"/>
            <a:ext cx="508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78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68" name="TextBox 68"/>
          <p:cNvSpPr txBox="1"/>
          <p:nvPr/>
        </p:nvSpPr>
        <p:spPr>
          <a:xfrm>
            <a:off x="2476500" y="4521200"/>
            <a:ext cx="508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81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69" name="TextBox 69"/>
          <p:cNvSpPr txBox="1"/>
          <p:nvPr/>
        </p:nvSpPr>
        <p:spPr>
          <a:xfrm>
            <a:off x="3136900" y="4521200"/>
            <a:ext cx="508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84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3860800" y="4521200"/>
            <a:ext cx="3937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4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71" name="TextBox 71"/>
          <p:cNvSpPr txBox="1"/>
          <p:nvPr/>
        </p:nvSpPr>
        <p:spPr>
          <a:xfrm>
            <a:off x="4521200" y="4521200"/>
            <a:ext cx="3937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3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4953000" y="4521200"/>
            <a:ext cx="3937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4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5613400" y="4521200"/>
            <a:ext cx="508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17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74" name="TextBox 74"/>
          <p:cNvSpPr txBox="1"/>
          <p:nvPr/>
        </p:nvSpPr>
        <p:spPr>
          <a:xfrm>
            <a:off x="6210300" y="4521200"/>
            <a:ext cx="508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16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75" name="TextBox 75"/>
          <p:cNvSpPr txBox="1"/>
          <p:nvPr/>
        </p:nvSpPr>
        <p:spPr>
          <a:xfrm>
            <a:off x="6997700" y="4521200"/>
            <a:ext cx="508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11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76" name="TextBox 76"/>
          <p:cNvSpPr txBox="1"/>
          <p:nvPr/>
        </p:nvSpPr>
        <p:spPr>
          <a:xfrm>
            <a:off x="482600" y="4813300"/>
            <a:ext cx="8128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55-64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77" name="TextBox 77"/>
          <p:cNvSpPr txBox="1"/>
          <p:nvPr/>
        </p:nvSpPr>
        <p:spPr>
          <a:xfrm>
            <a:off x="1879600" y="4813300"/>
            <a:ext cx="4953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63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78" name="TextBox 78"/>
          <p:cNvSpPr txBox="1"/>
          <p:nvPr/>
        </p:nvSpPr>
        <p:spPr>
          <a:xfrm>
            <a:off x="2476500" y="4813300"/>
            <a:ext cx="4953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72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79" name="TextBox 79"/>
          <p:cNvSpPr txBox="1"/>
          <p:nvPr/>
        </p:nvSpPr>
        <p:spPr>
          <a:xfrm>
            <a:off x="3149600" y="4813300"/>
            <a:ext cx="4953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72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80" name="TextBox 80"/>
          <p:cNvSpPr txBox="1"/>
          <p:nvPr/>
        </p:nvSpPr>
        <p:spPr>
          <a:xfrm>
            <a:off x="3873500" y="4813300"/>
            <a:ext cx="3810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4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4533900" y="4813300"/>
            <a:ext cx="3810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4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82" name="TextBox 82"/>
          <p:cNvSpPr txBox="1"/>
          <p:nvPr/>
        </p:nvSpPr>
        <p:spPr>
          <a:xfrm>
            <a:off x="4953000" y="4813300"/>
            <a:ext cx="3810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6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83" name="TextBox 83"/>
          <p:cNvSpPr txBox="1"/>
          <p:nvPr/>
        </p:nvSpPr>
        <p:spPr>
          <a:xfrm>
            <a:off x="5613400" y="4813300"/>
            <a:ext cx="4953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33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84" name="TextBox 84"/>
          <p:cNvSpPr txBox="1"/>
          <p:nvPr/>
        </p:nvSpPr>
        <p:spPr>
          <a:xfrm>
            <a:off x="6273800" y="4813300"/>
            <a:ext cx="4953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24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85" name="TextBox 85"/>
          <p:cNvSpPr txBox="1"/>
          <p:nvPr/>
        </p:nvSpPr>
        <p:spPr>
          <a:xfrm>
            <a:off x="6997700" y="4813300"/>
            <a:ext cx="4953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22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86" name="TextBox 86"/>
          <p:cNvSpPr txBox="1"/>
          <p:nvPr/>
        </p:nvSpPr>
        <p:spPr>
          <a:xfrm>
            <a:off x="482600" y="5092700"/>
            <a:ext cx="6858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65+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87" name="TextBox 87"/>
          <p:cNvSpPr txBox="1"/>
          <p:nvPr/>
        </p:nvSpPr>
        <p:spPr>
          <a:xfrm>
            <a:off x="1879600" y="5092700"/>
            <a:ext cx="5461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26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88" name="TextBox 88"/>
          <p:cNvSpPr txBox="1"/>
          <p:nvPr/>
        </p:nvSpPr>
        <p:spPr>
          <a:xfrm>
            <a:off x="2476500" y="5092700"/>
            <a:ext cx="5461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30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89" name="TextBox 89"/>
          <p:cNvSpPr txBox="1"/>
          <p:nvPr/>
        </p:nvSpPr>
        <p:spPr>
          <a:xfrm>
            <a:off x="3136900" y="5092700"/>
            <a:ext cx="5461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32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90" name="TextBox 90"/>
          <p:cNvSpPr txBox="1"/>
          <p:nvPr/>
        </p:nvSpPr>
        <p:spPr>
          <a:xfrm>
            <a:off x="3860800" y="5092700"/>
            <a:ext cx="4318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5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91" name="TextBox 91"/>
          <p:cNvSpPr txBox="1"/>
          <p:nvPr/>
        </p:nvSpPr>
        <p:spPr>
          <a:xfrm>
            <a:off x="4533900" y="5092700"/>
            <a:ext cx="4318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5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92" name="TextBox 92"/>
          <p:cNvSpPr txBox="1"/>
          <p:nvPr/>
        </p:nvSpPr>
        <p:spPr>
          <a:xfrm>
            <a:off x="4953000" y="5092700"/>
            <a:ext cx="4318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7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93" name="TextBox 93"/>
          <p:cNvSpPr txBox="1"/>
          <p:nvPr/>
        </p:nvSpPr>
        <p:spPr>
          <a:xfrm>
            <a:off x="5613400" y="5092700"/>
            <a:ext cx="5461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70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94" name="TextBox 94"/>
          <p:cNvSpPr txBox="1"/>
          <p:nvPr/>
        </p:nvSpPr>
        <p:spPr>
          <a:xfrm>
            <a:off x="6273800" y="5092700"/>
            <a:ext cx="5461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64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95" name="TextBox 95"/>
          <p:cNvSpPr txBox="1"/>
          <p:nvPr/>
        </p:nvSpPr>
        <p:spPr>
          <a:xfrm>
            <a:off x="6997700" y="5092700"/>
            <a:ext cx="5461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60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96" name="TextBox 96"/>
          <p:cNvSpPr txBox="1"/>
          <p:nvPr/>
        </p:nvSpPr>
        <p:spPr>
          <a:xfrm>
            <a:off x="482600" y="5956300"/>
            <a:ext cx="86614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Base: UK adults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0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007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/>
          <p:nvPr/>
        </p:nvSpPr>
        <p:spPr>
          <a:xfrm>
            <a:off x="546100" y="7747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4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E-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BUSINESS AND E</a:t>
            </a: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-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COMMERCE</a:t>
            </a: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 - 1</a:t>
            </a:r>
          </a:p>
          <a:p>
            <a:pPr eaLnBrk="1" fontAlgn="auto" hangingPunct="1">
              <a:lnSpc>
                <a:spcPts val="34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54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2057400"/>
            <a:ext cx="8597900" cy="508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10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9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7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Ecommerce</a:t>
            </a:r>
          </a:p>
          <a:p>
            <a:pPr eaLnBrk="1" fontAlgn="auto" hangingPunct="1">
              <a:lnSpc>
                <a:spcPts val="310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62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0" y="2552700"/>
            <a:ext cx="1651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1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</a:p>
          <a:p>
            <a:pPr eaLnBrk="1" fontAlgn="auto" hangingPunct="1">
              <a:lnSpc>
                <a:spcPts val="21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3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1181100" y="2514600"/>
            <a:ext cx="78613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indent="77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en-CA" sz="23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―the process of buying, selling, or exchanging</a:t>
            </a:r>
            <a:r>
              <a:rPr lang="en-CA" sz="23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2300">
                <a:solidFill>
                  <a:srgbClr val="000000"/>
                </a:solidFill>
                <a:latin typeface="Times New Roman" charset="0"/>
              </a:rPr>
            </a:br>
            <a:r>
              <a:rPr lang="en-CA" sz="23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products, services, and information via computer</a:t>
            </a:r>
            <a:r>
              <a:rPr lang="en-CA" sz="23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2300">
                <a:solidFill>
                  <a:srgbClr val="000000"/>
                </a:solidFill>
                <a:latin typeface="Times New Roman" charset="0"/>
              </a:rPr>
            </a:br>
            <a:r>
              <a:rPr lang="en-CA" sz="23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networks, including the internet‖.</a:t>
            </a:r>
          </a:p>
          <a:p>
            <a:pPr eaLnBrk="1" hangingPunct="1">
              <a:lnSpc>
                <a:spcPts val="2475"/>
              </a:lnSpc>
            </a:pPr>
            <a:endParaRPr lang="en-CA" sz="23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3911600"/>
            <a:ext cx="8597900" cy="508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10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96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7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E-Business</a:t>
            </a:r>
          </a:p>
          <a:p>
            <a:pPr eaLnBrk="1" fontAlgn="auto" hangingPunct="1">
              <a:lnSpc>
                <a:spcPts val="310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63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4400" y="4368800"/>
            <a:ext cx="8229600" cy="749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36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3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Not just buying and selling of goods and services,</a:t>
            </a:r>
            <a:r>
              <a:rPr lang="en-CA" sz="23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3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3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but also servicing customers, collaborating with</a:t>
            </a:r>
          </a:p>
          <a:p>
            <a:pPr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81100" y="5003800"/>
            <a:ext cx="7962900" cy="431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3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business partners, and conducting electronic</a:t>
            </a:r>
          </a:p>
          <a:p>
            <a:pPr eaLnBrk="1" fontAlgn="auto" hangingPunct="1">
              <a:lnSpc>
                <a:spcPts val="24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0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81100" y="5321300"/>
            <a:ext cx="7962900" cy="431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3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transactions within an organisation</a:t>
            </a:r>
          </a:p>
          <a:p>
            <a:pPr eaLnBrk="1" fontAlgn="auto" hangingPunct="1">
              <a:lnSpc>
                <a:spcPts val="24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096000" y="6007100"/>
            <a:ext cx="30480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(Turban et al., 2002)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876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1796</Words>
  <Application>Microsoft Macintosh PowerPoint</Application>
  <PresentationFormat>On-screen Show (4:3)</PresentationFormat>
  <Paragraphs>426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collins  c.  Kachaka</dc:creator>
  <cp:lastModifiedBy>collins  c.  Kachaka</cp:lastModifiedBy>
  <cp:revision>1</cp:revision>
  <dcterms:created xsi:type="dcterms:W3CDTF">2017-04-19T09:18:50Z</dcterms:created>
  <dcterms:modified xsi:type="dcterms:W3CDTF">2017-04-19T09:19:40Z</dcterms:modified>
</cp:coreProperties>
</file>