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7" r:id="rId2"/>
    <p:sldId id="301" r:id="rId3"/>
    <p:sldId id="292" r:id="rId4"/>
    <p:sldId id="293" r:id="rId5"/>
    <p:sldId id="294" r:id="rId6"/>
    <p:sldId id="304" r:id="rId7"/>
    <p:sldId id="296" r:id="rId8"/>
    <p:sldId id="308" r:id="rId9"/>
    <p:sldId id="297" r:id="rId10"/>
    <p:sldId id="298" r:id="rId11"/>
    <p:sldId id="307" r:id="rId12"/>
    <p:sldId id="285" r:id="rId13"/>
    <p:sldId id="287" r:id="rId14"/>
    <p:sldId id="309" r:id="rId15"/>
    <p:sldId id="276" r:id="rId16"/>
  </p:sldIdLst>
  <p:sldSz cx="9144000" cy="6858000" type="screen4x3"/>
  <p:notesSz cx="6858000" cy="91440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152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tags" Target="tags/tag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0BDBDF-5665-403B-8C07-D393E52B893C}" type="datetimeFigureOut">
              <a:rPr lang="en-US" smtClean="0"/>
              <a:t>24/5/18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E15A4C-91A0-44F4-A8FC-307364659DEC}" type="slidenum">
              <a:rPr lang="en-US" smtClean="0"/>
              <a:t>‹#›</a:t>
            </a:fld>
            <a:endParaRPr lang="en-US"/>
          </a:p>
        </p:txBody>
      </p:sp>
    </p:spTree>
    <p:extLst>
      <p:ext uri="{BB962C8B-B14F-4D97-AF65-F5344CB8AC3E}">
        <p14:creationId xmlns:p14="http://schemas.microsoft.com/office/powerpoint/2010/main" val="3755317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mini-lecture.</a:t>
            </a:r>
            <a:r>
              <a:rPr lang="en-US" baseline="0" dirty="0" smtClean="0"/>
              <a:t>  But, the ideas are powerful.  Again Michael Porter came up with a way to describe organizations by their strategic focus in the firm.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1DBCCFC-17EC-4DFB-A267-3E3AEB7D5ED5}" type="slidenum">
              <a:rPr lang="en-US" smtClean="0"/>
              <a:t>6</a:t>
            </a:fld>
            <a:endParaRPr lang="en-US"/>
          </a:p>
        </p:txBody>
      </p:sp>
    </p:spTree>
    <p:extLst>
      <p:ext uri="{BB962C8B-B14F-4D97-AF65-F5344CB8AC3E}">
        <p14:creationId xmlns:p14="http://schemas.microsoft.com/office/powerpoint/2010/main" val="2371832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This is Porter’s model of competitive strategy.  </a:t>
            </a:r>
          </a:p>
          <a:p>
            <a:endParaRPr lang="en-US" dirty="0"/>
          </a:p>
          <a:p>
            <a:r>
              <a:rPr lang="en-US" dirty="0"/>
              <a:t>At the center of the model is Intra-industry rivalry or competition within the industry.  </a:t>
            </a:r>
          </a:p>
          <a:p>
            <a:r>
              <a:rPr lang="en-US" dirty="0"/>
              <a:t> </a:t>
            </a:r>
          </a:p>
          <a:p>
            <a:r>
              <a:rPr lang="en-US" dirty="0"/>
              <a:t>How competitive is the market?  Think about </a:t>
            </a:r>
            <a:r>
              <a:rPr lang="en-US" dirty="0" err="1"/>
              <a:t>MikeyD’s</a:t>
            </a:r>
            <a:r>
              <a:rPr lang="en-US" dirty="0"/>
              <a:t> (McDonalds).  How many other fast food chains are in the market competing with you.  Burger King, </a:t>
            </a:r>
            <a:r>
              <a:rPr lang="en-US" dirty="0" err="1"/>
              <a:t>In&amp;Out</a:t>
            </a:r>
            <a:r>
              <a:rPr lang="en-US" dirty="0"/>
              <a:t>, Wendy’s, </a:t>
            </a:r>
            <a:r>
              <a:rPr lang="en-US" dirty="0" err="1"/>
              <a:t>EZOut</a:t>
            </a:r>
            <a:r>
              <a:rPr lang="en-US" dirty="0"/>
              <a:t> Burger,  Some smaller chains, …Plenty.  It is a very competitive marketplace and you have to distinguish yourself with high quality, low cost or service.  With Mickey D’s they offer very quick service at a reasonable price.  It is great for food on the go and great with the kiddies getting the happy meal.</a:t>
            </a:r>
          </a:p>
          <a:p>
            <a:r>
              <a:rPr lang="en-US" dirty="0"/>
              <a:t> </a:t>
            </a:r>
          </a:p>
          <a:p>
            <a:r>
              <a:rPr lang="en-US" dirty="0"/>
              <a:t>The next competitive force is the Threat of New Entrants.  How many companies are seeking to break into the fast food, chain industry?  I doesn’t happen.  Not many because the cost to compete with these fast food giants is very prohibitive to competing in that market.</a:t>
            </a:r>
          </a:p>
          <a:p>
            <a:r>
              <a:rPr lang="en-US" dirty="0"/>
              <a:t> </a:t>
            </a:r>
          </a:p>
          <a:p>
            <a:r>
              <a:rPr lang="en-US" dirty="0"/>
              <a:t>The third competitive force is the ‘Threat of Substitute Products’.  This means other places your customers might go to get what you offer.  So, Panera Bread, Taco Bell, a Pizza place or a regular restaurant would all be substitute products to what </a:t>
            </a:r>
            <a:r>
              <a:rPr lang="en-US" dirty="0" err="1"/>
              <a:t>MickeyD’s</a:t>
            </a:r>
            <a:r>
              <a:rPr lang="en-US" dirty="0"/>
              <a:t> offers.  Companies need to consider these competitors too so they can think about competitive pricing and features that make people select fast food over other types of eateries.</a:t>
            </a:r>
          </a:p>
          <a:p>
            <a:r>
              <a:rPr lang="en-US" dirty="0"/>
              <a:t> </a:t>
            </a:r>
          </a:p>
          <a:p>
            <a:r>
              <a:rPr lang="en-US" dirty="0"/>
              <a:t>The 4</a:t>
            </a:r>
            <a:r>
              <a:rPr lang="en-US" baseline="30000" dirty="0"/>
              <a:t>th</a:t>
            </a:r>
            <a:r>
              <a:rPr lang="en-US" dirty="0"/>
              <a:t> for is the “Bargaining Power of Buyers”.   In the case of Mickey D’s, that is you and me.  We have a choice of what we eat and there are plenty of other fast food restaurants we could go to.  So, our bargaining power is very high.  If the line is too long at </a:t>
            </a:r>
            <a:r>
              <a:rPr lang="en-US" dirty="0" err="1"/>
              <a:t>MickyD’s</a:t>
            </a:r>
            <a:r>
              <a:rPr lang="en-US" dirty="0"/>
              <a:t> or </a:t>
            </a:r>
            <a:r>
              <a:rPr lang="en-US" dirty="0" err="1"/>
              <a:t>DerWeinerschnitzel</a:t>
            </a:r>
            <a:r>
              <a:rPr lang="en-US" dirty="0"/>
              <a:t> is giving away free sauerkraut dogs, we can drive across the street and eat there.</a:t>
            </a:r>
          </a:p>
          <a:p>
            <a:r>
              <a:rPr lang="en-US" dirty="0"/>
              <a:t> </a:t>
            </a:r>
          </a:p>
          <a:p>
            <a:r>
              <a:rPr lang="en-US" dirty="0"/>
              <a:t>The 5</a:t>
            </a:r>
            <a:r>
              <a:rPr lang="en-US" baseline="30000" dirty="0"/>
              <a:t>th</a:t>
            </a:r>
            <a:r>
              <a:rPr lang="en-US" dirty="0"/>
              <a:t> force is “Bargaining Power of Suppliers”.  That is the companies supporting the products and services that lead to you getting a Big Mac.  Someone sells beef, soda, bread, coffee, uniforms, cleaning supplies, health care…etc. to make the McDonalds organization run.  If the companies that sell beef are scarce, like only two companies you can buy beef from, then the supplier power is high.  They can raise their price and McDonalds has to pay because they cannot operate without it.  </a:t>
            </a:r>
          </a:p>
          <a:p>
            <a:r>
              <a:rPr lang="en-US" dirty="0"/>
              <a:t> </a:t>
            </a:r>
          </a:p>
          <a:p>
            <a:r>
              <a:rPr lang="en-US" dirty="0"/>
              <a:t>On the other hand, if the uniform manufacturer decides to increase costs, there are a lot of companies that sell uniforms.  McDonalds can switch suppliers without losing a lot of business.  So, in that case the bargaining power is very low.</a:t>
            </a:r>
          </a:p>
          <a:p>
            <a:r>
              <a:rPr lang="en-US" dirty="0"/>
              <a:t> </a:t>
            </a:r>
          </a:p>
          <a:p>
            <a:r>
              <a:rPr lang="en-US" dirty="0"/>
              <a:t>Go it?</a:t>
            </a:r>
          </a:p>
          <a:p>
            <a:endParaRPr lang="en-US" dirty="0"/>
          </a:p>
          <a:p>
            <a:r>
              <a:rPr lang="en-US" dirty="0"/>
              <a:t>6</a:t>
            </a:r>
            <a:r>
              <a:rPr lang="en-US" baseline="30000" dirty="0"/>
              <a:t>th</a:t>
            </a:r>
            <a:r>
              <a:rPr lang="en-US" dirty="0"/>
              <a:t> competitive Force – Government</a:t>
            </a:r>
          </a:p>
          <a:p>
            <a:r>
              <a:rPr lang="en-US" dirty="0"/>
              <a:t>Let’s take an example, then you do one.  This model is really for understanding the competitive forces that operate in an industry before you develop your own strategy for your company.</a:t>
            </a:r>
          </a:p>
          <a:p>
            <a:endParaRPr lang="en-US" dirty="0"/>
          </a:p>
        </p:txBody>
      </p:sp>
      <p:sp>
        <p:nvSpPr>
          <p:cNvPr id="4" name="Slide Number Placeholder 3"/>
          <p:cNvSpPr>
            <a:spLocks noGrp="1"/>
          </p:cNvSpPr>
          <p:nvPr>
            <p:ph type="sldNum" sz="quarter" idx="10"/>
          </p:nvPr>
        </p:nvSpPr>
        <p:spPr/>
        <p:txBody>
          <a:bodyPr/>
          <a:lstStyle/>
          <a:p>
            <a:fld id="{81DBCCFC-17EC-4DFB-A267-3E3AEB7D5ED5}" type="slidenum">
              <a:rPr lang="en-US" smtClean="0"/>
              <a:t>7</a:t>
            </a:fld>
            <a:endParaRPr lang="en-US"/>
          </a:p>
        </p:txBody>
      </p:sp>
    </p:spTree>
    <p:extLst>
      <p:ext uri="{BB962C8B-B14F-4D97-AF65-F5344CB8AC3E}">
        <p14:creationId xmlns:p14="http://schemas.microsoft.com/office/powerpoint/2010/main" val="2472139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way the 5 force model is used is in thinking about </a:t>
            </a:r>
            <a:r>
              <a:rPr lang="en-US" dirty="0" err="1"/>
              <a:t>stregegy</a:t>
            </a:r>
            <a:r>
              <a:rPr lang="en-US" dirty="0"/>
              <a:t>.  Knowing that our company may operate in an industry with low entry barriers, how can we make it harder for new entrants to come into the market?  How can we reduce the force of ‘Threat of new entrants?’.</a:t>
            </a:r>
          </a:p>
          <a:p>
            <a:endParaRPr lang="en-US" dirty="0"/>
          </a:p>
          <a:p>
            <a:r>
              <a:rPr lang="en-US" dirty="0"/>
              <a:t>To do this, we need to think about adding cost, legislative or quality barriers that new entrants would have no chance of duplicating </a:t>
            </a:r>
          </a:p>
          <a:p>
            <a:endParaRPr lang="en-US" dirty="0"/>
          </a:p>
          <a:p>
            <a:r>
              <a:rPr lang="en-US" dirty="0"/>
              <a:t>Think of So. Cal Edison</a:t>
            </a:r>
          </a:p>
          <a:p>
            <a:pPr lvl="0"/>
            <a:r>
              <a:rPr lang="en-US" dirty="0"/>
              <a:t>Edison.  Only one, not competition.  Though solar and wind might be, still integrated into Edison.</a:t>
            </a:r>
          </a:p>
          <a:p>
            <a:pPr lvl="0"/>
            <a:r>
              <a:rPr lang="en-US" dirty="0"/>
              <a:t>Bar.  You need a liquor license.  </a:t>
            </a:r>
          </a:p>
          <a:p>
            <a:pPr lvl="0"/>
            <a:r>
              <a:rPr lang="en-US" dirty="0"/>
              <a:t>Online mega store to compete with Amazon. </a:t>
            </a:r>
          </a:p>
          <a:p>
            <a:r>
              <a:rPr lang="en-US" dirty="0"/>
              <a:t> </a:t>
            </a:r>
          </a:p>
          <a:p>
            <a:endParaRPr lang="en-US" dirty="0"/>
          </a:p>
        </p:txBody>
      </p:sp>
      <p:sp>
        <p:nvSpPr>
          <p:cNvPr id="4" name="Slide Number Placeholder 3"/>
          <p:cNvSpPr>
            <a:spLocks noGrp="1"/>
          </p:cNvSpPr>
          <p:nvPr>
            <p:ph type="sldNum" sz="quarter" idx="10"/>
          </p:nvPr>
        </p:nvSpPr>
        <p:spPr/>
        <p:txBody>
          <a:bodyPr/>
          <a:lstStyle/>
          <a:p>
            <a:fld id="{81DBCCFC-17EC-4DFB-A267-3E3AEB7D5ED5}" type="slidenum">
              <a:rPr lang="en-US" smtClean="0"/>
              <a:t>9</a:t>
            </a:fld>
            <a:endParaRPr lang="en-US"/>
          </a:p>
        </p:txBody>
      </p:sp>
    </p:spTree>
    <p:extLst>
      <p:ext uri="{BB962C8B-B14F-4D97-AF65-F5344CB8AC3E}">
        <p14:creationId xmlns:p14="http://schemas.microsoft.com/office/powerpoint/2010/main" val="642535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Switching Costs</a:t>
            </a:r>
          </a:p>
          <a:p>
            <a:r>
              <a:rPr lang="en-US" dirty="0"/>
              <a:t> </a:t>
            </a:r>
          </a:p>
          <a:p>
            <a:r>
              <a:rPr lang="en-US" dirty="0"/>
              <a:t>Increasing Switching costs is a way to prevent your customers from going to substitute products.  To achieve this, you can offer them deals and memberships or you can have them sign contract agreements so they are stuck with you for an agreed upon period of time.</a:t>
            </a:r>
          </a:p>
          <a:p>
            <a:r>
              <a:rPr lang="en-US" dirty="0"/>
              <a:t> </a:t>
            </a:r>
          </a:p>
          <a:p>
            <a:r>
              <a:rPr lang="en-US" dirty="0"/>
              <a:t>Being a member of a frequent flyer program (like southwest) means that I’ll earn free miles and rewards every time I fly with them.  So, when buying a ticket for a trip, I always go to them first.  </a:t>
            </a:r>
          </a:p>
          <a:p>
            <a:r>
              <a:rPr lang="en-US" dirty="0"/>
              <a:t> </a:t>
            </a:r>
          </a:p>
          <a:p>
            <a:r>
              <a:rPr lang="en-US" dirty="0"/>
              <a:t> </a:t>
            </a:r>
          </a:p>
          <a:p>
            <a:r>
              <a:rPr lang="en-US" dirty="0"/>
              <a:t> </a:t>
            </a:r>
          </a:p>
          <a:p>
            <a:r>
              <a:rPr lang="en-US" dirty="0"/>
              <a:t> </a:t>
            </a:r>
          </a:p>
          <a:p>
            <a:r>
              <a:rPr lang="en-US" dirty="0"/>
              <a: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1DBCCFC-17EC-4DFB-A267-3E3AEB7D5ED5}" type="slidenum">
              <a:rPr lang="en-US" smtClean="0"/>
              <a:t>10</a:t>
            </a:fld>
            <a:endParaRPr lang="en-US"/>
          </a:p>
        </p:txBody>
      </p:sp>
    </p:spTree>
    <p:extLst>
      <p:ext uri="{BB962C8B-B14F-4D97-AF65-F5344CB8AC3E}">
        <p14:creationId xmlns:p14="http://schemas.microsoft.com/office/powerpoint/2010/main" val="75657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310 Slides-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44138" y="142732"/>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95353" y="1824889"/>
            <a:ext cx="6400800" cy="733345"/>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18C577C-36B9-A749-96AC-1A7E3C40902D}" type="datetimeFigureOut">
              <a:rPr lang="en-US" smtClean="0"/>
              <a:t>24/5/18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2558471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310 Slides-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4450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2571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0117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18C577C-36B9-A749-96AC-1A7E3C40902D}" type="datetimeFigureOut">
              <a:rPr lang="en-US" smtClean="0"/>
              <a:t>24/5/18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1018505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310 Slides-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18C577C-36B9-A749-96AC-1A7E3C40902D}" type="datetimeFigureOut">
              <a:rPr lang="en-US" smtClean="0"/>
              <a:t>24/5/18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2475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6" name="Picture 5" descr="310 Slides-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defRPr>
                <a:solidFill>
                  <a:srgbClr val="595959"/>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418C577C-36B9-A749-96AC-1A7E3C40902D}" type="datetimeFigureOut">
              <a:rPr lang="en-US" smtClean="0"/>
              <a:t>24/5/18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3244453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descr="310 Slides-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02683"/>
            <a:ext cx="7772400" cy="764118"/>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05957"/>
            <a:ext cx="7772400" cy="61740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18C577C-36B9-A749-96AC-1A7E3C40902D}" type="datetimeFigureOut">
              <a:rPr lang="en-US" smtClean="0"/>
              <a:t>24/5/18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371961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310 Slides-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C577C-36B9-A749-96AC-1A7E3C40902D}" type="datetimeFigureOut">
              <a:rPr lang="en-US" smtClean="0"/>
              <a:t>24/5/18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2696462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310 Slides-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C577C-36B9-A749-96AC-1A7E3C40902D}" type="datetimeFigureOut">
              <a:rPr lang="en-US" smtClean="0"/>
              <a:t>24/5/18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152575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310 Slides-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418C577C-36B9-A749-96AC-1A7E3C40902D}" type="datetimeFigureOut">
              <a:rPr lang="en-US" smtClean="0"/>
              <a:t>24/5/18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218969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310 Slides-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18C577C-36B9-A749-96AC-1A7E3C40902D}" type="datetimeFigureOut">
              <a:rPr lang="en-US" smtClean="0"/>
              <a:t>24/5/18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251368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310 Slides-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400"/>
            <a:ext cx="9144000" cy="6858000"/>
          </a:xfrm>
          <a:prstGeom prst="rect">
            <a:avLst/>
          </a:prstGeom>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18C577C-36B9-A749-96AC-1A7E3C40902D}" type="datetimeFigureOut">
              <a:rPr lang="en-US" smtClean="0"/>
              <a:t>24/5/18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3A3C7-8D46-DB42-89CB-992E9276FE32}" type="slidenum">
              <a:rPr lang="en-US" smtClean="0"/>
              <a:t>‹#›</a:t>
            </a:fld>
            <a:endParaRPr lang="en-US"/>
          </a:p>
        </p:txBody>
      </p:sp>
    </p:spTree>
    <p:extLst>
      <p:ext uri="{BB962C8B-B14F-4D97-AF65-F5344CB8AC3E}">
        <p14:creationId xmlns:p14="http://schemas.microsoft.com/office/powerpoint/2010/main" val="36232544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C577C-36B9-A749-96AC-1A7E3C40902D}" type="datetimeFigureOut">
              <a:rPr lang="en-US" smtClean="0"/>
              <a:t>24/5/18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3A3C7-8D46-DB42-89CB-992E9276FE32}" type="slidenum">
              <a:rPr lang="en-US" smtClean="0"/>
              <a:t>‹#›</a:t>
            </a:fld>
            <a:endParaRPr lang="en-US"/>
          </a:p>
        </p:txBody>
      </p:sp>
    </p:spTree>
    <p:extLst>
      <p:ext uri="{BB962C8B-B14F-4D97-AF65-F5344CB8AC3E}">
        <p14:creationId xmlns:p14="http://schemas.microsoft.com/office/powerpoint/2010/main" val="3027364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7284" y="554889"/>
            <a:ext cx="6400800" cy="733345"/>
          </a:xfrm>
        </p:spPr>
        <p:txBody>
          <a:bodyPr>
            <a:noAutofit/>
          </a:bodyPr>
          <a:lstStyle/>
          <a:p>
            <a:r>
              <a:rPr lang="en-US" b="1" dirty="0" smtClean="0"/>
              <a:t>VALUE CHAIN  ANALYSIS</a:t>
            </a:r>
          </a:p>
          <a:p>
            <a:r>
              <a:rPr lang="en-US" b="1" dirty="0" smtClean="0"/>
              <a:t>&amp;</a:t>
            </a:r>
            <a:endParaRPr lang="en-US" b="1" dirty="0"/>
          </a:p>
          <a:p>
            <a:r>
              <a:rPr lang="en-US" b="1" dirty="0" smtClean="0"/>
              <a:t>PORTER’S  FIVE  FORCES</a:t>
            </a:r>
            <a:endParaRPr lang="en-US" b="1" dirty="0"/>
          </a:p>
        </p:txBody>
      </p:sp>
    </p:spTree>
    <p:extLst>
      <p:ext uri="{BB962C8B-B14F-4D97-AF65-F5344CB8AC3E}">
        <p14:creationId xmlns:p14="http://schemas.microsoft.com/office/powerpoint/2010/main" val="3155881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Switching Costs</a:t>
            </a:r>
            <a:endParaRPr lang="en-US" dirty="0"/>
          </a:p>
        </p:txBody>
      </p:sp>
      <p:sp>
        <p:nvSpPr>
          <p:cNvPr id="3" name="Content Placeholder 2"/>
          <p:cNvSpPr>
            <a:spLocks noGrp="1"/>
          </p:cNvSpPr>
          <p:nvPr>
            <p:ph idx="1"/>
          </p:nvPr>
        </p:nvSpPr>
        <p:spPr/>
        <p:txBody>
          <a:bodyPr/>
          <a:lstStyle/>
          <a:p>
            <a:r>
              <a:rPr lang="en-US" dirty="0" smtClean="0"/>
              <a:t>Switchi</a:t>
            </a:r>
            <a:r>
              <a:rPr lang="en-US" dirty="0"/>
              <a:t>n</a:t>
            </a:r>
            <a:r>
              <a:rPr lang="en-US" dirty="0" smtClean="0"/>
              <a:t>g Cost – The cost of a customer to switch to another product or service.</a:t>
            </a:r>
          </a:p>
          <a:p>
            <a:r>
              <a:rPr lang="en-US" dirty="0" smtClean="0"/>
              <a:t>Used to reduce the threat of new entrants and substitute products.	</a:t>
            </a:r>
          </a:p>
          <a:p>
            <a:r>
              <a:rPr lang="en-US" dirty="0" smtClean="0"/>
              <a:t>Increasing Switching Costs</a:t>
            </a:r>
          </a:p>
          <a:p>
            <a:pPr lvl="1"/>
            <a:r>
              <a:rPr lang="en-US" dirty="0" smtClean="0"/>
              <a:t>Deals for Staying with You (loyalty programs)</a:t>
            </a:r>
          </a:p>
          <a:p>
            <a:pPr lvl="1"/>
            <a:r>
              <a:rPr lang="en-US" dirty="0" smtClean="0"/>
              <a:t>Memberships</a:t>
            </a:r>
          </a:p>
          <a:p>
            <a:pPr lvl="1"/>
            <a:r>
              <a:rPr lang="en-US" dirty="0" smtClean="0"/>
              <a:t>Contracts</a:t>
            </a:r>
          </a:p>
        </p:txBody>
      </p:sp>
    </p:spTree>
    <p:extLst>
      <p:ext uri="{BB962C8B-B14F-4D97-AF65-F5344CB8AC3E}">
        <p14:creationId xmlns:p14="http://schemas.microsoft.com/office/powerpoint/2010/main" val="11102435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and Forces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295399"/>
            <a:ext cx="6553200" cy="4325545"/>
          </a:xfrm>
        </p:spPr>
      </p:pic>
    </p:spTree>
    <p:extLst>
      <p:ext uri="{BB962C8B-B14F-4D97-AF65-F5344CB8AC3E}">
        <p14:creationId xmlns:p14="http://schemas.microsoft.com/office/powerpoint/2010/main" val="20171949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Information Systems for Competitive Advantage</a:t>
            </a:r>
            <a:endParaRPr lang="en-US" dirty="0"/>
          </a:p>
        </p:txBody>
      </p:sp>
      <p:sp>
        <p:nvSpPr>
          <p:cNvPr id="3" name="Content Placeholder 2"/>
          <p:cNvSpPr>
            <a:spLocks noGrp="1"/>
          </p:cNvSpPr>
          <p:nvPr>
            <p:ph idx="1"/>
          </p:nvPr>
        </p:nvSpPr>
        <p:spPr/>
        <p:txBody>
          <a:bodyPr>
            <a:normAutofit lnSpcReduction="10000"/>
          </a:bodyPr>
          <a:lstStyle/>
          <a:p>
            <a:r>
              <a:rPr lang="en-US" dirty="0"/>
              <a:t>Business Process Management Systems </a:t>
            </a:r>
            <a:endParaRPr lang="en-US" dirty="0" smtClean="0"/>
          </a:p>
          <a:p>
            <a:pPr lvl="1"/>
            <a:r>
              <a:rPr lang="en-US" dirty="0" smtClean="0"/>
              <a:t>Control of processes gives competitive advantage because ___. </a:t>
            </a:r>
          </a:p>
          <a:p>
            <a:r>
              <a:rPr lang="en-US" dirty="0" smtClean="0"/>
              <a:t>Electronic </a:t>
            </a:r>
            <a:r>
              <a:rPr lang="en-US" dirty="0"/>
              <a:t>Data </a:t>
            </a:r>
            <a:r>
              <a:rPr lang="en-US" dirty="0" smtClean="0"/>
              <a:t>Interchange</a:t>
            </a:r>
          </a:p>
          <a:p>
            <a:pPr lvl="1"/>
            <a:r>
              <a:rPr lang="en-US" dirty="0" smtClean="0"/>
              <a:t>Automation of the value chain gets products to market quicker.</a:t>
            </a:r>
          </a:p>
          <a:p>
            <a:pPr lvl="1"/>
            <a:r>
              <a:rPr lang="en-US" dirty="0" smtClean="0"/>
              <a:t>Allows for integration of partners in the value chain.</a:t>
            </a:r>
          </a:p>
          <a:p>
            <a:pPr lvl="1"/>
            <a:r>
              <a:rPr lang="en-US" dirty="0"/>
              <a:t>Allows for flexible value chain because of automation</a:t>
            </a:r>
            <a:r>
              <a:rPr lang="en-US" dirty="0" smtClean="0"/>
              <a:t>.</a:t>
            </a:r>
            <a:endParaRPr lang="en-US" dirty="0"/>
          </a:p>
          <a:p>
            <a:endParaRPr lang="en-US" dirty="0"/>
          </a:p>
        </p:txBody>
      </p:sp>
    </p:spTree>
    <p:extLst>
      <p:ext uri="{BB962C8B-B14F-4D97-AF65-F5344CB8AC3E}">
        <p14:creationId xmlns:p14="http://schemas.microsoft.com/office/powerpoint/2010/main" val="29392529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Competitive Advantage (contd.)</a:t>
            </a:r>
            <a:endParaRPr lang="en-US" dirty="0"/>
          </a:p>
        </p:txBody>
      </p:sp>
      <p:sp>
        <p:nvSpPr>
          <p:cNvPr id="3" name="Content Placeholder 2"/>
          <p:cNvSpPr>
            <a:spLocks noGrp="1"/>
          </p:cNvSpPr>
          <p:nvPr>
            <p:ph idx="1"/>
          </p:nvPr>
        </p:nvSpPr>
        <p:spPr/>
        <p:txBody>
          <a:bodyPr/>
          <a:lstStyle/>
          <a:p>
            <a:r>
              <a:rPr lang="en-US" dirty="0"/>
              <a:t>Collaborative </a:t>
            </a:r>
            <a:r>
              <a:rPr lang="en-US" dirty="0" smtClean="0"/>
              <a:t>Systems – Easier ways for people to collaborate in work and processes.</a:t>
            </a:r>
          </a:p>
          <a:p>
            <a:pPr lvl="1"/>
            <a:r>
              <a:rPr lang="en-US" dirty="0" smtClean="0"/>
              <a:t>Google Drive</a:t>
            </a:r>
          </a:p>
          <a:p>
            <a:pPr lvl="1"/>
            <a:r>
              <a:rPr lang="en-US" dirty="0" smtClean="0"/>
              <a:t>MS SharePoint</a:t>
            </a:r>
          </a:p>
          <a:p>
            <a:pPr lvl="1"/>
            <a:r>
              <a:rPr lang="en-US" dirty="0" smtClean="0"/>
              <a:t>Cisco WebEx</a:t>
            </a:r>
          </a:p>
          <a:p>
            <a:pPr lvl="1"/>
            <a:r>
              <a:rPr lang="en-US" dirty="0" err="1" smtClean="0"/>
              <a:t>Atlassian</a:t>
            </a:r>
            <a:r>
              <a:rPr lang="en-US" dirty="0" smtClean="0"/>
              <a:t> Confluence</a:t>
            </a:r>
          </a:p>
          <a:p>
            <a:pPr lvl="1"/>
            <a:r>
              <a:rPr lang="en-US" dirty="0" smtClean="0"/>
              <a:t>IBM Lotus Notes</a:t>
            </a:r>
          </a:p>
        </p:txBody>
      </p:sp>
    </p:spTree>
    <p:extLst>
      <p:ext uri="{BB962C8B-B14F-4D97-AF65-F5344CB8AC3E}">
        <p14:creationId xmlns:p14="http://schemas.microsoft.com/office/powerpoint/2010/main" val="3571339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Competitive Advantage (contd.)</a:t>
            </a:r>
          </a:p>
        </p:txBody>
      </p:sp>
      <p:sp>
        <p:nvSpPr>
          <p:cNvPr id="3" name="Content Placeholder 2"/>
          <p:cNvSpPr>
            <a:spLocks noGrp="1"/>
          </p:cNvSpPr>
          <p:nvPr>
            <p:ph idx="1"/>
          </p:nvPr>
        </p:nvSpPr>
        <p:spPr/>
        <p:txBody>
          <a:bodyPr/>
          <a:lstStyle/>
          <a:p>
            <a:r>
              <a:rPr lang="en-US" dirty="0" smtClean="0"/>
              <a:t>Decision Support Systems</a:t>
            </a:r>
          </a:p>
          <a:p>
            <a:pPr lvl="1"/>
            <a:r>
              <a:rPr lang="en-US" dirty="0" smtClean="0"/>
              <a:t>Assist with decision making at all levels, particularly semi-structured.</a:t>
            </a:r>
          </a:p>
          <a:p>
            <a:pPr lvl="1"/>
            <a:r>
              <a:rPr lang="en-US" dirty="0" smtClean="0"/>
              <a:t>Data Analytics</a:t>
            </a:r>
          </a:p>
          <a:p>
            <a:pPr lvl="1"/>
            <a:r>
              <a:rPr lang="en-US" dirty="0" smtClean="0"/>
              <a:t>Internally: Having centralized data can give opportunities to see what the data is telling you.</a:t>
            </a:r>
          </a:p>
          <a:p>
            <a:pPr lvl="1"/>
            <a:r>
              <a:rPr lang="en-US" dirty="0" smtClean="0"/>
              <a:t>Externally: Data sources can inform</a:t>
            </a:r>
            <a:br>
              <a:rPr lang="en-US" dirty="0" smtClean="0"/>
            </a:br>
            <a:r>
              <a:rPr lang="en-US" dirty="0" smtClean="0"/>
              <a:t>strategic decisions about new technologies</a:t>
            </a:r>
            <a:br>
              <a:rPr lang="en-US" dirty="0" smtClean="0"/>
            </a:br>
            <a:r>
              <a:rPr lang="en-US" dirty="0" smtClean="0"/>
              <a:t>and your industry.</a:t>
            </a:r>
          </a:p>
          <a:p>
            <a:pPr lvl="1"/>
            <a:endParaRPr lang="en-US" dirty="0"/>
          </a:p>
        </p:txBody>
      </p:sp>
    </p:spTree>
    <p:extLst>
      <p:ext uri="{BB962C8B-B14F-4D97-AF65-F5344CB8AC3E}">
        <p14:creationId xmlns:p14="http://schemas.microsoft.com/office/powerpoint/2010/main" val="33723036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Defined </a:t>
            </a:r>
            <a:r>
              <a:rPr lang="en-US" dirty="0"/>
              <a:t>the productivity </a:t>
            </a:r>
            <a:r>
              <a:rPr lang="en-US" dirty="0" smtClean="0"/>
              <a:t>paradox.</a:t>
            </a:r>
            <a:endParaRPr lang="en-US" dirty="0"/>
          </a:p>
          <a:p>
            <a:r>
              <a:rPr lang="en-US" dirty="0" smtClean="0"/>
              <a:t>Evaluated </a:t>
            </a:r>
            <a:r>
              <a:rPr lang="en-US" dirty="0" err="1"/>
              <a:t>Carr’s</a:t>
            </a:r>
            <a:r>
              <a:rPr lang="en-US" dirty="0"/>
              <a:t> argument in “Does IT Matter?”</a:t>
            </a:r>
          </a:p>
          <a:p>
            <a:r>
              <a:rPr lang="en-US" dirty="0" smtClean="0"/>
              <a:t>Reviewed </a:t>
            </a:r>
            <a:r>
              <a:rPr lang="en-US" dirty="0"/>
              <a:t>the components of competitive advantage.</a:t>
            </a:r>
          </a:p>
          <a:p>
            <a:r>
              <a:rPr lang="en-US" dirty="0" smtClean="0"/>
              <a:t>Reviewed how information </a:t>
            </a:r>
            <a:r>
              <a:rPr lang="en-US" dirty="0"/>
              <a:t>systems that can provide businesses with competitive advantage.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99644" y="510394"/>
            <a:ext cx="870158" cy="1035024"/>
          </a:xfrm>
          <a:prstGeom prst="rect">
            <a:avLst/>
          </a:prstGeom>
        </p:spPr>
      </p:pic>
    </p:spTree>
    <p:extLst>
      <p:ext uri="{BB962C8B-B14F-4D97-AF65-F5344CB8AC3E}">
        <p14:creationId xmlns:p14="http://schemas.microsoft.com/office/powerpoint/2010/main" val="5471293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Value </a:t>
            </a:r>
            <a:r>
              <a:rPr lang="en-US" dirty="0" smtClean="0"/>
              <a:t>Chain</a:t>
            </a:r>
            <a:endParaRPr lang="en-US" dirty="0"/>
          </a:p>
        </p:txBody>
      </p:sp>
      <p:sp>
        <p:nvSpPr>
          <p:cNvPr id="3" name="Content Placeholder 2"/>
          <p:cNvSpPr>
            <a:spLocks noGrp="1"/>
          </p:cNvSpPr>
          <p:nvPr>
            <p:ph idx="1"/>
          </p:nvPr>
        </p:nvSpPr>
        <p:spPr/>
        <p:txBody>
          <a:bodyPr/>
          <a:lstStyle/>
          <a:p>
            <a:endParaRPr lang="en-US"/>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24000"/>
            <a:ext cx="6502399"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43599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Chain (contd.)</a:t>
            </a:r>
            <a:endParaRPr lang="en-US" dirty="0"/>
          </a:p>
        </p:txBody>
      </p:sp>
      <p:sp>
        <p:nvSpPr>
          <p:cNvPr id="3" name="Content Placeholder 2"/>
          <p:cNvSpPr>
            <a:spLocks noGrp="1"/>
          </p:cNvSpPr>
          <p:nvPr>
            <p:ph idx="1"/>
          </p:nvPr>
        </p:nvSpPr>
        <p:spPr/>
        <p:txBody>
          <a:bodyPr/>
          <a:lstStyle/>
          <a:p>
            <a:r>
              <a:rPr lang="en-US" dirty="0" smtClean="0"/>
              <a:t>Inbound Logistics: raw materials brought into the company</a:t>
            </a:r>
          </a:p>
          <a:p>
            <a:r>
              <a:rPr lang="en-US" dirty="0" smtClean="0"/>
              <a:t>Operations: any part of the business that converts raw materials into products and services</a:t>
            </a:r>
          </a:p>
          <a:p>
            <a:r>
              <a:rPr lang="en-US" dirty="0" smtClean="0"/>
              <a:t>Outbound Logistics: Getting the products</a:t>
            </a:r>
            <a:br>
              <a:rPr lang="en-US" dirty="0" smtClean="0"/>
            </a:br>
            <a:r>
              <a:rPr lang="en-US" dirty="0" smtClean="0"/>
              <a:t>and services to the customers.</a:t>
            </a:r>
            <a:endParaRPr lang="en-US" dirty="0"/>
          </a:p>
        </p:txBody>
      </p:sp>
    </p:spTree>
    <p:extLst>
      <p:ext uri="{BB962C8B-B14F-4D97-AF65-F5344CB8AC3E}">
        <p14:creationId xmlns:p14="http://schemas.microsoft.com/office/powerpoint/2010/main" val="18727603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 Chain (contd.)</a:t>
            </a:r>
          </a:p>
        </p:txBody>
      </p:sp>
      <p:sp>
        <p:nvSpPr>
          <p:cNvPr id="3" name="Content Placeholder 2"/>
          <p:cNvSpPr>
            <a:spLocks noGrp="1"/>
          </p:cNvSpPr>
          <p:nvPr>
            <p:ph idx="1"/>
          </p:nvPr>
        </p:nvSpPr>
        <p:spPr/>
        <p:txBody>
          <a:bodyPr>
            <a:normAutofit lnSpcReduction="10000"/>
          </a:bodyPr>
          <a:lstStyle/>
          <a:p>
            <a:r>
              <a:rPr lang="en-US" dirty="0" smtClean="0"/>
              <a:t>Sales/Marketing: Entire buyers to purchase products and services.</a:t>
            </a:r>
          </a:p>
          <a:p>
            <a:r>
              <a:rPr lang="en-US" dirty="0" smtClean="0"/>
              <a:t>Service: Support of products and services that customers have purchased.</a:t>
            </a:r>
          </a:p>
          <a:p>
            <a:r>
              <a:rPr lang="en-US" dirty="0" smtClean="0"/>
              <a:t>Firm Infrastructure: All </a:t>
            </a:r>
            <a:r>
              <a:rPr lang="en-US" smtClean="0"/>
              <a:t>the organizational </a:t>
            </a:r>
            <a:r>
              <a:rPr lang="en-US" dirty="0" smtClean="0"/>
              <a:t>functions that support the business.  </a:t>
            </a:r>
            <a:br>
              <a:rPr lang="en-US" dirty="0" smtClean="0"/>
            </a:br>
            <a:r>
              <a:rPr lang="en-US" dirty="0" smtClean="0"/>
              <a:t>Technology connected/supported.</a:t>
            </a:r>
          </a:p>
          <a:p>
            <a:r>
              <a:rPr lang="en-US" dirty="0" smtClean="0"/>
              <a:t>Human Resources Management: Recruiting</a:t>
            </a:r>
            <a:br>
              <a:rPr lang="en-US" dirty="0" smtClean="0"/>
            </a:br>
            <a:r>
              <a:rPr lang="en-US" dirty="0" smtClean="0"/>
              <a:t>hiring, and retaining employees.</a:t>
            </a:r>
          </a:p>
        </p:txBody>
      </p:sp>
    </p:spTree>
    <p:extLst>
      <p:ext uri="{BB962C8B-B14F-4D97-AF65-F5344CB8AC3E}">
        <p14:creationId xmlns:p14="http://schemas.microsoft.com/office/powerpoint/2010/main" val="28619889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 Chain (contd.)</a:t>
            </a:r>
          </a:p>
        </p:txBody>
      </p:sp>
      <p:sp>
        <p:nvSpPr>
          <p:cNvPr id="3" name="Content Placeholder 2"/>
          <p:cNvSpPr>
            <a:spLocks noGrp="1"/>
          </p:cNvSpPr>
          <p:nvPr>
            <p:ph idx="1"/>
          </p:nvPr>
        </p:nvSpPr>
        <p:spPr/>
        <p:txBody>
          <a:bodyPr/>
          <a:lstStyle/>
          <a:p>
            <a:r>
              <a:rPr lang="en-US" dirty="0" smtClean="0"/>
              <a:t>Technology Development: Advances and innovations adopted to add value to the company.</a:t>
            </a:r>
          </a:p>
          <a:p>
            <a:r>
              <a:rPr lang="en-US" dirty="0" smtClean="0"/>
              <a:t>Procurement: Acquiring raw materials for production/operations.</a:t>
            </a:r>
            <a:endParaRPr lang="en-US" dirty="0"/>
          </a:p>
        </p:txBody>
      </p:sp>
    </p:spTree>
    <p:extLst>
      <p:ext uri="{BB962C8B-B14F-4D97-AF65-F5344CB8AC3E}">
        <p14:creationId xmlns:p14="http://schemas.microsoft.com/office/powerpoint/2010/main" val="19595832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The Value Chain </a:t>
            </a:r>
            <a:r>
              <a:rPr lang="en-US" smtClean="0"/>
              <a:t>Model &amp; CRM</a:t>
            </a:r>
            <a:endParaRPr lang="en-US" dirty="0"/>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524000"/>
            <a:ext cx="6502399"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943600" y="6096000"/>
            <a:ext cx="2777555" cy="369332"/>
          </a:xfrm>
          <a:prstGeom prst="rect">
            <a:avLst/>
          </a:prstGeom>
          <a:noFill/>
        </p:spPr>
        <p:txBody>
          <a:bodyPr wrap="none" rtlCol="0">
            <a:spAutoFit/>
          </a:bodyPr>
          <a:lstStyle/>
          <a:p>
            <a:r>
              <a:rPr lang="en-US" dirty="0" smtClean="0"/>
              <a:t>Graphic from Docstock.com</a:t>
            </a:r>
            <a:endParaRPr lang="en-US" dirty="0"/>
          </a:p>
        </p:txBody>
      </p:sp>
      <p:sp>
        <p:nvSpPr>
          <p:cNvPr id="7" name="Oval 6"/>
          <p:cNvSpPr/>
          <p:nvPr/>
        </p:nvSpPr>
        <p:spPr>
          <a:xfrm>
            <a:off x="1676400" y="1524000"/>
            <a:ext cx="6502399" cy="2819400"/>
          </a:xfrm>
          <a:prstGeom prst="ellipse">
            <a:avLst/>
          </a:prstGeom>
          <a:solidFill>
            <a:schemeClr val="accent1">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solidFill>
                  <a:schemeClr val="tx1"/>
                </a:solidFill>
              </a:rPr>
              <a:t>Enterprise Resources Planning</a:t>
            </a:r>
            <a:endParaRPr lang="en-US" sz="4400" dirty="0">
              <a:solidFill>
                <a:schemeClr val="tx1"/>
              </a:solidFill>
            </a:endParaRPr>
          </a:p>
        </p:txBody>
      </p:sp>
      <p:sp>
        <p:nvSpPr>
          <p:cNvPr id="9" name="Oval 8"/>
          <p:cNvSpPr/>
          <p:nvPr/>
        </p:nvSpPr>
        <p:spPr>
          <a:xfrm>
            <a:off x="685800" y="3962400"/>
            <a:ext cx="4756731" cy="2318266"/>
          </a:xfrm>
          <a:prstGeom prst="ellipse">
            <a:avLst/>
          </a:prstGeom>
          <a:solidFill>
            <a:schemeClr val="accent2">
              <a:lumMod val="60000"/>
              <a:lumOff val="40000"/>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Supply Chain Management</a:t>
            </a:r>
            <a:endParaRPr lang="en-US" sz="4000" dirty="0">
              <a:solidFill>
                <a:schemeClr val="tx1"/>
              </a:solidFill>
            </a:endParaRPr>
          </a:p>
        </p:txBody>
      </p:sp>
      <p:sp>
        <p:nvSpPr>
          <p:cNvPr id="10" name="Oval 9"/>
          <p:cNvSpPr/>
          <p:nvPr/>
        </p:nvSpPr>
        <p:spPr>
          <a:xfrm>
            <a:off x="4267200" y="3962400"/>
            <a:ext cx="4876800" cy="2362200"/>
          </a:xfrm>
          <a:prstGeom prst="ellipse">
            <a:avLst/>
          </a:prstGeom>
          <a:solidFill>
            <a:srgbClr val="FFFF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Customer Relationship Management</a:t>
            </a:r>
            <a:endParaRPr lang="en-US" sz="3600" dirty="0">
              <a:solidFill>
                <a:schemeClr val="tx1"/>
              </a:solidFill>
            </a:endParaRPr>
          </a:p>
        </p:txBody>
      </p:sp>
    </p:spTree>
    <p:extLst>
      <p:ext uri="{BB962C8B-B14F-4D97-AF65-F5344CB8AC3E}">
        <p14:creationId xmlns:p14="http://schemas.microsoft.com/office/powerpoint/2010/main" val="21835209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Porter’s 5 Force Model</a:t>
            </a:r>
            <a:endParaRPr lang="en-US" dirty="0"/>
          </a:p>
        </p:txBody>
      </p:sp>
      <p:sp>
        <p:nvSpPr>
          <p:cNvPr id="4" name="Rounded Rectangle 3"/>
          <p:cNvSpPr/>
          <p:nvPr/>
        </p:nvSpPr>
        <p:spPr>
          <a:xfrm>
            <a:off x="3429000" y="32766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Industry </a:t>
            </a:r>
          </a:p>
          <a:p>
            <a:pPr algn="ctr"/>
            <a:r>
              <a:rPr lang="en-US" sz="2400" b="1" dirty="0" smtClean="0"/>
              <a:t>Rivalry</a:t>
            </a:r>
            <a:endParaRPr lang="en-US" sz="2400" b="1" dirty="0"/>
          </a:p>
        </p:txBody>
      </p:sp>
      <p:sp>
        <p:nvSpPr>
          <p:cNvPr id="5" name="Rounded Rectangle 4"/>
          <p:cNvSpPr/>
          <p:nvPr/>
        </p:nvSpPr>
        <p:spPr>
          <a:xfrm>
            <a:off x="3429000" y="12954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Threat of </a:t>
            </a:r>
          </a:p>
          <a:p>
            <a:pPr algn="ctr"/>
            <a:r>
              <a:rPr lang="en-US" sz="2400" b="1" dirty="0" smtClean="0"/>
              <a:t>New Entrants</a:t>
            </a:r>
            <a:endParaRPr lang="en-US" sz="2400" b="1" dirty="0"/>
          </a:p>
        </p:txBody>
      </p:sp>
      <p:sp>
        <p:nvSpPr>
          <p:cNvPr id="6" name="Rounded Rectangle 5"/>
          <p:cNvSpPr/>
          <p:nvPr/>
        </p:nvSpPr>
        <p:spPr>
          <a:xfrm>
            <a:off x="3429000" y="51816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Threat of </a:t>
            </a:r>
          </a:p>
          <a:p>
            <a:pPr algn="ctr"/>
            <a:r>
              <a:rPr lang="en-US" sz="2400" b="1" dirty="0" smtClean="0"/>
              <a:t>Substitute Products</a:t>
            </a:r>
            <a:endParaRPr lang="en-US" sz="2400" b="1" dirty="0"/>
          </a:p>
        </p:txBody>
      </p:sp>
      <p:sp>
        <p:nvSpPr>
          <p:cNvPr id="7" name="Rounded Rectangle 6"/>
          <p:cNvSpPr/>
          <p:nvPr/>
        </p:nvSpPr>
        <p:spPr>
          <a:xfrm>
            <a:off x="304800" y="32766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Bargaining Power of Suppliers</a:t>
            </a:r>
            <a:endParaRPr lang="en-US" sz="2400" b="1" dirty="0"/>
          </a:p>
        </p:txBody>
      </p:sp>
      <p:sp>
        <p:nvSpPr>
          <p:cNvPr id="8" name="Rounded Rectangle 7"/>
          <p:cNvSpPr/>
          <p:nvPr/>
        </p:nvSpPr>
        <p:spPr>
          <a:xfrm>
            <a:off x="6477000" y="32766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Bargaining Power of</a:t>
            </a:r>
          </a:p>
          <a:p>
            <a:pPr algn="ctr"/>
            <a:r>
              <a:rPr lang="en-US" sz="2400" b="1" dirty="0" smtClean="0"/>
              <a:t>Buyers</a:t>
            </a:r>
            <a:endParaRPr lang="en-US" sz="2400" b="1" dirty="0"/>
          </a:p>
        </p:txBody>
      </p:sp>
      <p:cxnSp>
        <p:nvCxnSpPr>
          <p:cNvPr id="10" name="Straight Arrow Connector 9"/>
          <p:cNvCxnSpPr>
            <a:stCxn id="5" idx="2"/>
            <a:endCxn id="4" idx="0"/>
          </p:cNvCxnSpPr>
          <p:nvPr/>
        </p:nvCxnSpPr>
        <p:spPr>
          <a:xfrm>
            <a:off x="4572000" y="2514600"/>
            <a:ext cx="0" cy="762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a:stCxn id="6" idx="0"/>
            <a:endCxn id="4" idx="2"/>
          </p:cNvCxnSpPr>
          <p:nvPr/>
        </p:nvCxnSpPr>
        <p:spPr>
          <a:xfrm flipV="1">
            <a:off x="4572000" y="4495800"/>
            <a:ext cx="0" cy="685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a:stCxn id="7" idx="3"/>
            <a:endCxn id="4" idx="1"/>
          </p:cNvCxnSpPr>
          <p:nvPr/>
        </p:nvCxnSpPr>
        <p:spPr>
          <a:xfrm>
            <a:off x="2590800" y="3886200"/>
            <a:ext cx="8382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a:stCxn id="8" idx="1"/>
            <a:endCxn id="4" idx="3"/>
          </p:cNvCxnSpPr>
          <p:nvPr/>
        </p:nvCxnSpPr>
        <p:spPr>
          <a:xfrm flipH="1">
            <a:off x="5715000" y="3886200"/>
            <a:ext cx="7620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 name="TextBox 18"/>
          <p:cNvSpPr txBox="1"/>
          <p:nvPr/>
        </p:nvSpPr>
        <p:spPr>
          <a:xfrm>
            <a:off x="7268672" y="879901"/>
            <a:ext cx="1861151" cy="830997"/>
          </a:xfrm>
          <a:prstGeom prst="rect">
            <a:avLst/>
          </a:prstGeom>
          <a:noFill/>
        </p:spPr>
        <p:txBody>
          <a:bodyPr wrap="none" rtlCol="0">
            <a:spAutoFit/>
          </a:bodyPr>
          <a:lstStyle/>
          <a:p>
            <a:r>
              <a:rPr lang="en-US" sz="2400" b="1" dirty="0" smtClean="0"/>
              <a:t>Government </a:t>
            </a:r>
          </a:p>
          <a:p>
            <a:r>
              <a:rPr lang="en-US" sz="2400" b="1" dirty="0" smtClean="0"/>
              <a:t>Regulation</a:t>
            </a:r>
            <a:endParaRPr lang="en-US" sz="2400" b="1" dirty="0"/>
          </a:p>
        </p:txBody>
      </p:sp>
      <p:cxnSp>
        <p:nvCxnSpPr>
          <p:cNvPr id="22" name="Curved Connector 21"/>
          <p:cNvCxnSpPr>
            <a:stCxn id="19" idx="2"/>
          </p:cNvCxnSpPr>
          <p:nvPr/>
        </p:nvCxnSpPr>
        <p:spPr>
          <a:xfrm rot="5400000">
            <a:off x="7393473" y="1404025"/>
            <a:ext cx="498902" cy="1112648"/>
          </a:xfrm>
          <a:prstGeom prst="curvedConnector2">
            <a:avLst/>
          </a:prstGeom>
          <a:ln w="5715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5495455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Forces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Bargaining Power of Buyers (customers): Ability of the customers to put the firm under pressure to reduce prices.</a:t>
            </a:r>
          </a:p>
          <a:p>
            <a:r>
              <a:rPr lang="en-US" dirty="0" smtClean="0"/>
              <a:t>Bargaining Power of Suppliers: Power of suppliers to control prices.</a:t>
            </a:r>
          </a:p>
          <a:p>
            <a:r>
              <a:rPr lang="en-US" dirty="0"/>
              <a:t>Intra-Industry Rivalry:  </a:t>
            </a:r>
            <a:r>
              <a:rPr lang="en-US" dirty="0" smtClean="0"/>
              <a:t>Competitiveness of a given industry. Threat of New Entrants: Profitable industries attract new competitors. (Amazon producing TV shows)</a:t>
            </a:r>
          </a:p>
          <a:p>
            <a:r>
              <a:rPr lang="en-US" dirty="0" smtClean="0"/>
              <a:t>Threat of substitute products and services: </a:t>
            </a:r>
            <a:br>
              <a:rPr lang="en-US" dirty="0" smtClean="0"/>
            </a:br>
            <a:r>
              <a:rPr lang="en-US" dirty="0" smtClean="0"/>
              <a:t>Other entities that consumers can use, </a:t>
            </a:r>
            <a:br>
              <a:rPr lang="en-US" dirty="0" smtClean="0"/>
            </a:br>
            <a:r>
              <a:rPr lang="en-US" dirty="0" smtClean="0"/>
              <a:t>instead of your product. (bike instead of car)</a:t>
            </a:r>
            <a:endParaRPr lang="en-US" dirty="0"/>
          </a:p>
        </p:txBody>
      </p:sp>
    </p:spTree>
    <p:extLst>
      <p:ext uri="{BB962C8B-B14F-4D97-AF65-F5344CB8AC3E}">
        <p14:creationId xmlns:p14="http://schemas.microsoft.com/office/powerpoint/2010/main" val="14215084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Barriers</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r>
              <a:rPr lang="en-US" dirty="0" smtClean="0"/>
              <a:t>Creating a barrier to entry to would be competitors.</a:t>
            </a:r>
          </a:p>
          <a:p>
            <a:r>
              <a:rPr lang="en-US" dirty="0" smtClean="0"/>
              <a:t>Southern California Edison</a:t>
            </a:r>
          </a:p>
          <a:p>
            <a:pPr lvl="1"/>
            <a:r>
              <a:rPr lang="en-US" dirty="0" smtClean="0"/>
              <a:t>Utility, captive market</a:t>
            </a:r>
          </a:p>
          <a:p>
            <a:pPr lvl="1"/>
            <a:r>
              <a:rPr lang="en-US" dirty="0" smtClean="0"/>
              <a:t>To open an electric company would require a massive infrastructure</a:t>
            </a:r>
          </a:p>
          <a:p>
            <a:r>
              <a:rPr lang="en-US" dirty="0" smtClean="0"/>
              <a:t>Bar</a:t>
            </a:r>
          </a:p>
          <a:p>
            <a:pPr lvl="1"/>
            <a:r>
              <a:rPr lang="en-US" dirty="0" smtClean="0"/>
              <a:t>Liquor license is a cost that might prohibit entrants</a:t>
            </a:r>
          </a:p>
          <a:p>
            <a:r>
              <a:rPr lang="en-US" dirty="0" smtClean="0"/>
              <a:t>Online mega-store like Amazon</a:t>
            </a:r>
          </a:p>
          <a:p>
            <a:pPr lvl="1"/>
            <a:r>
              <a:rPr lang="en-US" dirty="0" smtClean="0"/>
              <a:t>New entrants cannot compete with branding, infrastructure and supply chain</a:t>
            </a:r>
          </a:p>
          <a:p>
            <a:pPr marL="0" indent="0">
              <a:buNone/>
            </a:pPr>
            <a:endParaRPr lang="en-US" dirty="0"/>
          </a:p>
        </p:txBody>
      </p:sp>
    </p:spTree>
    <p:extLst>
      <p:ext uri="{BB962C8B-B14F-4D97-AF65-F5344CB8AC3E}">
        <p14:creationId xmlns:p14="http://schemas.microsoft.com/office/powerpoint/2010/main" val="990706893"/>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8.0&quot;&gt;&lt;object type=&quot;1&quot; unique_id=&quot;10001&quot;&gt;&lt;object type=&quot;8&quot; unique_id=&quot;10825&quot;&gt;&lt;/object&gt;&lt;object type=&quot;2&quot; unique_id=&quot;10826&quot;&gt;&lt;object type=&quot;3&quot; unique_id=&quot;10891&quot;&gt;&lt;property id=&quot;20148&quot; value=&quot;5&quot;/&gt;&lt;property id=&quot;20300&quot; value=&quot;Slide 1 - &amp;quot;Chapter 8&amp;quot;&quot;/&gt;&lt;property id=&quot;20307&quot; value=&quot;257&quot;/&gt;&lt;/object&gt;&lt;object type=&quot;3&quot; unique_id=&quot;10892&quot;&gt;&lt;property id=&quot;20148&quot; value=&quot;5&quot;/&gt;&lt;property id=&quot;20300&quot; value=&quot;Slide 2 - &amp;quot;Learning Objectives&amp;quot;&quot;/&gt;&lt;property id=&quot;20307&quot; value=&quot;258&quot;/&gt;&lt;/object&gt;&lt;object type=&quot;3&quot; unique_id=&quot;21282&quot;&gt;&lt;property id=&quot;20148&quot; value=&quot;5&quot;/&gt;&lt;property id=&quot;20300&quot; value=&quot;Slide 23 - &amp;quot;Summary&amp;quot;&quot;/&gt;&lt;property id=&quot;20307&quot; value=&quot;276&quot;/&gt;&lt;/object&gt;&lt;object type=&quot;3&quot; unique_id=&quot;21388&quot;&gt;&lt;property id=&quot;20148&quot; value=&quot;5&quot;/&gt;&lt;property id=&quot;20300&quot; value=&quot;Slide 3 - &amp;quot;The Productivity Paradox&amp;quot;&quot;/&gt;&lt;property id=&quot;20307&quot; value=&quot;277&quot;/&gt;&lt;/object&gt;&lt;object type=&quot;3&quot; unique_id=&quot;21545&quot;&gt;&lt;property id=&quot;20148&quot; value=&quot;5&quot;/&gt;&lt;property id=&quot;20300&quot; value=&quot;Slide 4 - &amp;quot;IT Doesn’t Matter&amp;quot;&quot;/&gt;&lt;property id=&quot;20307&quot; value=&quot;279&quot;/&gt;&lt;/object&gt;&lt;object type=&quot;3&quot; unique_id=&quot;21546&quot;&gt;&lt;property id=&quot;20148&quot; value=&quot;5&quot;/&gt;&lt;property id=&quot;20300&quot; value=&quot;Slide 5 - &amp;quot;IT Doesn’t Matter (contd.)&amp;quot;&quot;/&gt;&lt;property id=&quot;20307&quot; value=&quot;278&quot;/&gt;&lt;/object&gt;&lt;object type=&quot;3&quot; unique_id=&quot;21689&quot;&gt;&lt;property id=&quot;20148&quot; value=&quot;5&quot;/&gt;&lt;property id=&quot;20300&quot; value=&quot;Slide 7 - &amp;quot;Competitive Advantage&amp;quot;&quot;/&gt;&lt;property id=&quot;20307&quot; value=&quot;281&quot;/&gt;&lt;/object&gt;&lt;object type=&quot;3&quot; unique_id=&quot;21693&quot;&gt;&lt;property id=&quot;20148&quot; value=&quot;5&quot;/&gt;&lt;property id=&quot;20300&quot; value=&quot;Slide 20 - &amp;quot;Using Information Systems for Competitive Advantage&amp;quot;&quot;/&gt;&lt;property id=&quot;20307&quot; value=&quot;285&quot;/&gt;&lt;/object&gt;&lt;object type=&quot;3&quot; unique_id=&quot;21694&quot;&gt;&lt;property id=&quot;20148&quot; value=&quot;5&quot;/&gt;&lt;property id=&quot;20300&quot; value=&quot;Slide 21 - &amp;quot;Competitive Advantage (contd.)&amp;quot;&quot;/&gt;&lt;property id=&quot;20307&quot; value=&quot;287&quot;/&gt;&lt;/object&gt;&lt;object type=&quot;3&quot; unique_id=&quot;21851&quot;&gt;&lt;property id=&quot;20148&quot; value=&quot;5&quot;/&gt;&lt;property id=&quot;20300&quot; value=&quot;Slide 8 - &amp;quot;Porter’s Generic Strategies&amp;quot;&quot;/&gt;&lt;property id=&quot;20307&quot; value=&quot;291&quot;/&gt;&lt;/object&gt;&lt;object type=&quot;3&quot; unique_id=&quot;21852&quot;&gt;&lt;property id=&quot;20148&quot; value=&quot;5&quot;/&gt;&lt;property id=&quot;20300&quot; value=&quot;Slide 11 - &amp;quot;Value Chain (contd.)&amp;quot;&quot;/&gt;&lt;property id=&quot;20307&quot; value=&quot;292&quot;/&gt;&lt;/object&gt;&lt;object type=&quot;3&quot; unique_id=&quot;21937&quot;&gt;&lt;property id=&quot;20148&quot; value=&quot;5&quot;/&gt;&lt;property id=&quot;20300&quot; value=&quot;Slide 12 - &amp;quot;Value Chain (contd.)&amp;quot;&quot;/&gt;&lt;property id=&quot;20307&quot; value=&quot;293&quot;/&gt;&lt;/object&gt;&lt;object type=&quot;3&quot; unique_id=&quot;21938&quot;&gt;&lt;property id=&quot;20148&quot; value=&quot;5&quot;/&gt;&lt;property id=&quot;20300&quot; value=&quot;Slide 13 - &amp;quot;Value Chain (contd.)&amp;quot;&quot;/&gt;&lt;property id=&quot;20307&quot; value=&quot;294&quot;/&gt;&lt;/object&gt;&lt;object type=&quot;3&quot; unique_id=&quot;22284&quot;&gt;&lt;property id=&quot;20148&quot; value=&quot;5&quot;/&gt;&lt;property id=&quot;20300&quot; value=&quot;Slide 6 - &amp;quot;Competitive Strategy&amp;quot;&quot;/&gt;&lt;property id=&quot;20307&quot; value=&quot;295&quot;/&gt;&lt;/object&gt;&lt;object type=&quot;3&quot; unique_id=&quot;22286&quot;&gt;&lt;property id=&quot;20148&quot; value=&quot;5&quot;/&gt;&lt;property id=&quot;20300&quot; value=&quot;Slide 9 - &amp;quot;Generic Strategies&amp;quot;&quot;/&gt;&lt;property id=&quot;20307&quot; value=&quot;306&quot;/&gt;&lt;/object&gt;&lt;object type=&quot;3&quot; unique_id=&quot;22287&quot;&gt;&lt;property id=&quot;20148&quot; value=&quot;5&quot;/&gt;&lt;property id=&quot;20300&quot; value=&quot;Slide 19 - &amp;quot;Strategies and Forces&amp;quot;&quot;/&gt;&lt;property id=&quot;20307&quot; value=&quot;307&quot;/&gt;&lt;/object&gt;&lt;object type=&quot;3&quot; unique_id=&quot;22288&quot;&gt;&lt;property id=&quot;20148&quot; value=&quot;5&quot;/&gt;&lt;property id=&quot;20300&quot; value=&quot;Slide 10 - &amp;quot;The Value Chain&amp;quot;&quot;/&gt;&lt;property id=&quot;20307&quot; value=&quot;301&quot;/&gt;&lt;/object&gt;&lt;object type=&quot;3&quot; unique_id=&quot;22291&quot;&gt;&lt;property id=&quot;20148&quot; value=&quot;5&quot;/&gt;&lt;property id=&quot;20300&quot; value=&quot;Slide 14 - &amp;quot;The Value Chain Model &amp;amp; CRM&amp;quot;&quot;/&gt;&lt;property id=&quot;20307&quot; value=&quot;304&quot;/&gt;&lt;/object&gt;&lt;object type=&quot;3&quot; unique_id=&quot;22292&quot;&gt;&lt;property id=&quot;20148&quot; value=&quot;5&quot;/&gt;&lt;property id=&quot;20300&quot; value=&quot;Slide 15 - &amp;quot;Porter’s 5 Force Model&amp;quot;&quot;/&gt;&lt;property id=&quot;20307&quot; value=&quot;296&quot;/&gt;&lt;/object&gt;&lt;object type=&quot;3&quot; unique_id=&quot;22293&quot;&gt;&lt;property id=&quot;20148&quot; value=&quot;5&quot;/&gt;&lt;property id=&quot;20300&quot; value=&quot;Slide 17 - &amp;quot;Entry Barriers&amp;quot;&quot;/&gt;&lt;property id=&quot;20307&quot; value=&quot;297&quot;/&gt;&lt;/object&gt;&lt;object type=&quot;3&quot; unique_id=&quot;22294&quot;&gt;&lt;property id=&quot;20148&quot; value=&quot;5&quot;/&gt;&lt;property id=&quot;20300&quot; value=&quot;Slide 18 - &amp;quot;Switching Costs&amp;quot;&quot;/&gt;&lt;property id=&quot;20307&quot; value=&quot;298&quot;/&gt;&lt;/object&gt;&lt;object type=&quot;3&quot; unique_id=&quot;22508&quot;&gt;&lt;property id=&quot;20148&quot; value=&quot;5&quot;/&gt;&lt;property id=&quot;20300&quot; value=&quot;Slide 16 - &amp;quot;5 Forces&amp;quot;&quot;/&gt;&lt;property id=&quot;20307&quot; value=&quot;308&quot;/&gt;&lt;/object&gt;&lt;object type=&quot;3&quot; unique_id=&quot;22509&quot;&gt;&lt;property id=&quot;20148&quot; value=&quot;5&quot;/&gt;&lt;property id=&quot;20300&quot; value=&quot;Slide 22 - &amp;quot;Competitive Advantage (contd.)&amp;quot;&quot;/&gt;&lt;property id=&quot;20307&quot; value=&quot;309&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TotalTime>
  <Words>607</Words>
  <Application>Microsoft Macintosh PowerPoint</Application>
  <PresentationFormat>On-screen Show (4:3)</PresentationFormat>
  <Paragraphs>125</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The Value Chain</vt:lpstr>
      <vt:lpstr>Value Chain (contd.)</vt:lpstr>
      <vt:lpstr>Value Chain (contd.)</vt:lpstr>
      <vt:lpstr>Value Chain (contd.)</vt:lpstr>
      <vt:lpstr>The Value Chain Model &amp; CRM</vt:lpstr>
      <vt:lpstr>Porter’s 5 Force Model</vt:lpstr>
      <vt:lpstr>5 Forces</vt:lpstr>
      <vt:lpstr>Entry Barriers</vt:lpstr>
      <vt:lpstr>Switching Costs</vt:lpstr>
      <vt:lpstr>Strategies and Forces</vt:lpstr>
      <vt:lpstr>Using Information Systems for Competitive Advantage</vt:lpstr>
      <vt:lpstr>Competitive Advantage (contd.)</vt:lpstr>
      <vt:lpstr>Competitive Advantage (contd.)</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Torres</dc:creator>
  <cp:lastModifiedBy>collins  c.  Kachaka</cp:lastModifiedBy>
  <cp:revision>46</cp:revision>
  <dcterms:created xsi:type="dcterms:W3CDTF">2015-07-22T22:44:37Z</dcterms:created>
  <dcterms:modified xsi:type="dcterms:W3CDTF">2018-05-24T19:03:35Z</dcterms:modified>
</cp:coreProperties>
</file>