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4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7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6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5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B14F-9A1B-3F4B-82F7-9217FA3CBB7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4B6C-3722-B44E-BDEA-DA617B4B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2006600" y="2171700"/>
            <a:ext cx="6518275" cy="13763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>
                <a:tab pos="2311400" algn="l"/>
              </a:tabLst>
              <a:defRPr/>
            </a:pP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STRATEGY AND MODELS</a:t>
            </a:r>
            <a: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LECTURE</a:t>
            </a: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 5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3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86100" y="3898900"/>
            <a:ext cx="605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E-Business Architecture and technology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4148" name="TextBox 5"/>
          <p:cNvSpPr txBox="1">
            <a:spLocks noChangeArrowheads="1"/>
          </p:cNvSpPr>
          <p:nvPr/>
        </p:nvSpPr>
        <p:spPr bwMode="auto">
          <a:xfrm>
            <a:off x="2555875" y="4508500"/>
            <a:ext cx="57959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DR.  Collins  C. Kachaka BSc, MSc, DBA (cybersecurity),  CCNA, CWNA, MCP,  CEH, CHFI, ITIL, PCI DSS</a:t>
            </a:r>
            <a:endParaRPr lang="en-CA" sz="900">
              <a:solidFill>
                <a:srgbClr val="565F6C"/>
              </a:solidFill>
              <a:latin typeface="Century Schoolbook" charset="0"/>
            </a:endParaRP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4149" name="TextBox 10"/>
          <p:cNvSpPr txBox="1">
            <a:spLocks noChangeArrowheads="1"/>
          </p:cNvSpPr>
          <p:nvPr/>
        </p:nvSpPr>
        <p:spPr bwMode="auto">
          <a:xfrm>
            <a:off x="4559300" y="5816600"/>
            <a:ext cx="15859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Email :  collinschi@gmail.com</a:t>
            </a: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4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TextBox 2"/>
          <p:cNvSpPr txBox="1">
            <a:spLocks noChangeArrowheads="1"/>
          </p:cNvSpPr>
          <p:nvPr/>
        </p:nvSpPr>
        <p:spPr bwMode="auto">
          <a:xfrm>
            <a:off x="546100" y="368300"/>
            <a:ext cx="8597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588"/>
              </a:lnSpc>
            </a:pPr>
            <a:r>
              <a:rPr lang="en-CA" sz="27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A</a:t>
            </a:r>
            <a:r>
              <a:rPr lang="en-CA" sz="21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PPLICATION LAYER</a:t>
            </a:r>
            <a:r>
              <a:rPr lang="en-CA" sz="27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 (</a:t>
            </a:r>
            <a:r>
              <a:rPr lang="en-CA" sz="21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BUSINESS LAYER</a:t>
            </a:r>
            <a:r>
              <a:rPr lang="en-CA" sz="27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) </a:t>
            </a:r>
            <a:r>
              <a:rPr lang="en-CA" sz="21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CON</a:t>
            </a:r>
            <a:r>
              <a:rPr lang="en-CA" sz="27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 sz="21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588"/>
              </a:lnSpc>
            </a:pPr>
            <a:endParaRPr lang="en-CA" sz="2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84500" y="1092200"/>
            <a:ext cx="6159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Business  application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2600" y="1803400"/>
            <a:ext cx="40005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Electronic storefront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software</a:t>
            </a:r>
          </a:p>
          <a:p>
            <a:pPr eaLnBrk="1" fontAlgn="auto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2400300"/>
            <a:ext cx="36322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Systems that help to provide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shopping card, wish lists, and</a:t>
            </a:r>
          </a:p>
          <a:p>
            <a:pPr eaLnBrk="1" fontAlgn="auto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7600" y="2857500"/>
            <a:ext cx="3365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product recommendation.</a:t>
            </a:r>
          </a:p>
          <a:p>
            <a:pPr eaLnBrk="1" fontAlgn="auto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2600" y="3162300"/>
            <a:ext cx="40005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3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Electronic catalogue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software</a:t>
            </a:r>
          </a:p>
          <a:p>
            <a:pPr eaLnBrk="1" fontAlgn="auto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0900" y="3733800"/>
            <a:ext cx="3632200" cy="901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Systems that help to provide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product catalogues online.</a:t>
            </a:r>
            <a:r>
              <a:rPr lang="en-CA" sz="18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Includes database import,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7600" y="4521200"/>
            <a:ext cx="3365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product categorisation, and</a:t>
            </a:r>
          </a:p>
          <a:p>
            <a:pPr eaLnBrk="1" fontAlgn="auto" hangingPunct="1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7600" y="4749800"/>
            <a:ext cx="3365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product searching.</a:t>
            </a:r>
          </a:p>
          <a:p>
            <a:pPr eaLnBrk="1" fontAlgn="auto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2600" y="5003800"/>
            <a:ext cx="40005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E-mail client software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50900" y="5384800"/>
            <a:ext cx="36322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Software systems that allow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users to manage email</a:t>
            </a:r>
          </a:p>
          <a:p>
            <a:pPr eaLnBrk="1" fontAlgn="auto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17600" y="5842000"/>
            <a:ext cx="3365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marketing campaigns and</a:t>
            </a:r>
          </a:p>
          <a:p>
            <a:pPr eaLnBrk="1" fontAlgn="auto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7600" y="6070600"/>
            <a:ext cx="3365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messages.</a:t>
            </a:r>
          </a:p>
          <a:p>
            <a:pPr eaLnBrk="1" fontAlgn="auto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84700" y="1727200"/>
            <a:ext cx="44577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Database management</a:t>
            </a:r>
            <a:r>
              <a:rPr lang="en-CA" sz="21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system</a:t>
            </a:r>
          </a:p>
          <a:p>
            <a:pPr eaLnBrk="1" fontAlgn="auto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953000" y="2400300"/>
            <a:ext cx="40894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Helps organisations to create,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maintain, and provide access to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232400" y="2921000"/>
            <a:ext cx="3810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data.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953000" y="3238500"/>
            <a:ext cx="40894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Sometimes included in</a:t>
            </a:r>
            <a:r>
              <a:rPr lang="en-CA" sz="18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infrastructure layer.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84700" y="3835400"/>
            <a:ext cx="44577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Workflow management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software</a:t>
            </a:r>
          </a:p>
          <a:p>
            <a:pPr eaLnBrk="1" fontAlgn="auto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53000" y="4495800"/>
            <a:ext cx="40894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Helps organisations to cope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with the tasks and procedural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232400" y="5016500"/>
            <a:ext cx="3810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steps to complete the steps in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232400" y="5283200"/>
            <a:ext cx="3810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business process.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953000" y="5600700"/>
            <a:ext cx="4089400" cy="914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  <a:tab pos="2794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Typically concerned with the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flow of documents throughout a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process.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34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TextBox 2"/>
          <p:cNvSpPr txBox="1">
            <a:spLocks noChangeArrowheads="1"/>
          </p:cNvSpPr>
          <p:nvPr/>
        </p:nvSpPr>
        <p:spPr bwMode="auto">
          <a:xfrm>
            <a:off x="546100" y="5461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A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PPLICATION LAYER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81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52800" y="1308100"/>
            <a:ext cx="5791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Web application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981200"/>
            <a:ext cx="3810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Web server software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298700"/>
            <a:ext cx="34417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Store and deliver Web pages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trough HTTP (HyperTest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1100" y="2692400"/>
            <a:ext cx="3175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Transfere Protocol)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162300"/>
            <a:ext cx="3810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Application server software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479800"/>
            <a:ext cx="34417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Manage communication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between Web browser client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81100" y="3873500"/>
            <a:ext cx="3175000" cy="1104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software and back-end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applications and database.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Typically associated with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transaction-oriented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applications.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5168900"/>
            <a:ext cx="38100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Content management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software</a:t>
            </a:r>
          </a:p>
          <a:p>
            <a:pPr eaLnBrk="1" fontAlgn="auto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5676900"/>
            <a:ext cx="34417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Helps in managing the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processes of creating,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1100" y="6070600"/>
            <a:ext cx="31750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tracking, and deploying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content.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57700" y="2006600"/>
            <a:ext cx="45847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Other server software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26000" y="2400300"/>
            <a:ext cx="4216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7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Electronic mail software</a:t>
            </a:r>
          </a:p>
          <a:p>
            <a:pPr eaLnBrk="1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194300" y="2692400"/>
            <a:ext cx="38481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Handles e-mail related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tasks on a network.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26000" y="3238500"/>
            <a:ext cx="4216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7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Multimedia servers</a:t>
            </a:r>
          </a:p>
          <a:p>
            <a:pPr eaLnBrk="1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94300" y="3530600"/>
            <a:ext cx="38481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102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Distributes various types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of digital media files such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72100" y="4000500"/>
            <a:ext cx="36703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as audio and video and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still images.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26000" y="4533900"/>
            <a:ext cx="4216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7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Groupware servers</a:t>
            </a:r>
          </a:p>
          <a:p>
            <a:pPr eaLnBrk="1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194300" y="4838700"/>
            <a:ext cx="38481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Handles tasks associated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with the operation of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372100" y="5295900"/>
            <a:ext cx="36703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groupware applications.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826000" y="5613400"/>
            <a:ext cx="4216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7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Other servers such as</a:t>
            </a:r>
          </a:p>
          <a:p>
            <a:pPr eaLnBrk="1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092700" y="5854700"/>
            <a:ext cx="39497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chat and fax server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software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0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539750" y="476250"/>
            <a:ext cx="5681663" cy="723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</a:t>
            </a: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NFRASTRUCTURE LAYER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028700"/>
            <a:ext cx="6042025" cy="650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</a:t>
            </a:r>
            <a:r>
              <a:rPr lang="en-CA" sz="1600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[A] HARDWARE PLATFORM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422400"/>
            <a:ext cx="3321050" cy="561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 b="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 b="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Network access devices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1" b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1752600"/>
            <a:ext cx="78740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Personal computers, terminals, personal digital assistants,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network-enabled kiosks, and mobile access devices.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336800"/>
            <a:ext cx="2474913" cy="561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</a:t>
            </a:r>
            <a:r>
              <a:rPr lang="en-CA" sz="1896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Server</a:t>
            </a:r>
            <a:r>
              <a:rPr lang="en-CA" sz="18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</a:t>
            </a:r>
            <a:r>
              <a:rPr lang="en-CA" sz="1896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hardware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5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26797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Help to utilise multiple processors and are expandable to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0500" y="2933700"/>
            <a:ext cx="76835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incorporate large primary and secondary storage capabilities.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0113" y="4005263"/>
            <a:ext cx="78740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Switches to send data between different servers within a</a:t>
            </a:r>
            <a:r>
              <a:rPr lang="en-CA" sz="17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network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7088" y="4652963"/>
            <a:ext cx="78740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Reuters to connect different networks and enable packet</a:t>
            </a:r>
            <a:r>
              <a:rPr lang="en-CA" sz="170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transmission among the connected networks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5650" y="5373688"/>
            <a:ext cx="78740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load balancers helps evenly distribute inbound traffic across</a:t>
            </a:r>
            <a:r>
              <a:rPr lang="en-CA" sz="17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web servers in large organisations.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5650" y="594995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Other network hardware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5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50" y="3573463"/>
            <a:ext cx="2827338" cy="38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96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Network  Equipment</a:t>
            </a:r>
          </a:p>
        </p:txBody>
      </p:sp>
      <p:pic>
        <p:nvPicPr>
          <p:cNvPr id="17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2" y="-315913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1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Box 2"/>
          <p:cNvSpPr txBox="1">
            <a:spLocks noChangeArrowheads="1"/>
          </p:cNvSpPr>
          <p:nvPr/>
        </p:nvSpPr>
        <p:spPr bwMode="auto">
          <a:xfrm>
            <a:off x="546100" y="5461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I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NFRASTRUCTURE LAYER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81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81100"/>
            <a:ext cx="3187700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</a:t>
            </a:r>
            <a:r>
              <a:rPr lang="en-CA" sz="2004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[B] Development tools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536700"/>
            <a:ext cx="1651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222500"/>
            <a:ext cx="1651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908300"/>
            <a:ext cx="1651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594100"/>
            <a:ext cx="1651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4089400"/>
            <a:ext cx="1651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597400"/>
            <a:ext cx="1651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1100" y="1485900"/>
            <a:ext cx="78613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Application development tools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443" name="TextBox 11"/>
          <p:cNvSpPr txBox="1">
            <a:spLocks noChangeArrowheads="1"/>
          </p:cNvSpPr>
          <p:nvPr/>
        </p:nvSpPr>
        <p:spPr bwMode="auto">
          <a:xfrm>
            <a:off x="1270000" y="1790700"/>
            <a:ext cx="7772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Programming languages, Software development methodologies, Code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generators, Component libraries, and report generators.</a:t>
            </a:r>
          </a:p>
          <a:p>
            <a:pPr eaLnBrk="1" hangingPunct="1">
              <a:lnSpc>
                <a:spcPts val="14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6444" name="TextBox 12"/>
          <p:cNvSpPr txBox="1">
            <a:spLocks noChangeArrowheads="1"/>
          </p:cNvSpPr>
          <p:nvPr/>
        </p:nvSpPr>
        <p:spPr bwMode="auto">
          <a:xfrm>
            <a:off x="1181100" y="2171700"/>
            <a:ext cx="7861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Web page development tools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6445" name="TextBox 13"/>
          <p:cNvSpPr txBox="1">
            <a:spLocks noChangeArrowheads="1"/>
          </p:cNvSpPr>
          <p:nvPr/>
        </p:nvSpPr>
        <p:spPr bwMode="auto">
          <a:xfrm>
            <a:off x="1270000" y="2476500"/>
            <a:ext cx="7772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Helps creating and managing web pages. (page verification, page layout,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and add different functions)</a:t>
            </a:r>
          </a:p>
          <a:p>
            <a:pPr eaLnBrk="1" hangingPunct="1">
              <a:lnSpc>
                <a:spcPts val="14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6446" name="TextBox 14"/>
          <p:cNvSpPr txBox="1">
            <a:spLocks noChangeArrowheads="1"/>
          </p:cNvSpPr>
          <p:nvPr/>
        </p:nvSpPr>
        <p:spPr bwMode="auto">
          <a:xfrm>
            <a:off x="1181100" y="2857500"/>
            <a:ext cx="7861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Modelling tools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0000" y="3162300"/>
            <a:ext cx="77724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90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Helps in developing various e-business applications such as entity</a:t>
            </a:r>
            <a: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relationship models and data-flow diagrams.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448" name="TextBox 16"/>
          <p:cNvSpPr txBox="1">
            <a:spLocks noChangeArrowheads="1"/>
          </p:cNvSpPr>
          <p:nvPr/>
        </p:nvSpPr>
        <p:spPr bwMode="auto">
          <a:xfrm>
            <a:off x="1181100" y="3543300"/>
            <a:ext cx="7861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Multimedia development tools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0000" y="3822700"/>
            <a:ext cx="77724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Create and edit various multimedia files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450" name="TextBox 18"/>
          <p:cNvSpPr txBox="1">
            <a:spLocks noChangeArrowheads="1"/>
          </p:cNvSpPr>
          <p:nvPr/>
        </p:nvSpPr>
        <p:spPr bwMode="auto">
          <a:xfrm>
            <a:off x="1181100" y="4051300"/>
            <a:ext cx="7861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Document development tools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0000" y="4318000"/>
            <a:ext cx="77724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Create and maintain e-business documents. (adobe acrobat)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81100" y="4546600"/>
            <a:ext cx="78613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Testing environment tools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453" name="TextBox 21"/>
          <p:cNvSpPr txBox="1">
            <a:spLocks noChangeArrowheads="1"/>
          </p:cNvSpPr>
          <p:nvPr/>
        </p:nvSpPr>
        <p:spPr bwMode="auto">
          <a:xfrm>
            <a:off x="1270000" y="4851400"/>
            <a:ext cx="7772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Testing tools, test case generation methods , test executing, monitoring,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and reporting facilities.</a:t>
            </a:r>
          </a:p>
          <a:p>
            <a:pPr eaLnBrk="1" hangingPunct="1">
              <a:lnSpc>
                <a:spcPts val="14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46100" y="5257800"/>
            <a:ext cx="3187700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</a:t>
            </a:r>
            <a:r>
              <a:rPr lang="en-CA" sz="2004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[C] Operating systems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14400" y="5600700"/>
            <a:ext cx="82296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0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Provide basic interfaces and software environment .(windows,</a:t>
            </a:r>
            <a:r>
              <a:rPr lang="en-CA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</a:t>
            </a:r>
            <a:r>
              <a:rPr lang="en-CA" dirty="0" err="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Linex</a:t>
            </a:r>
            <a:r>
              <a:rPr lang="en-CA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, Mac, </a:t>
            </a:r>
            <a:r>
              <a:rPr lang="en-CA" dirty="0" err="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etc</a:t>
            </a:r>
            <a:r>
              <a:rPr lang="en-CA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)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9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TextBox 2"/>
          <p:cNvSpPr txBox="1">
            <a:spLocks noChangeArrowheads="1"/>
          </p:cNvSpPr>
          <p:nvPr/>
        </p:nvSpPr>
        <p:spPr bwMode="auto">
          <a:xfrm>
            <a:off x="546100" y="4826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450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I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NFRASTRUCTURE LAYER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</a:p>
          <a:p>
            <a:pPr eaLnBrk="1" hangingPunct="1">
              <a:lnSpc>
                <a:spcPts val="345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3103563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[D]   </a:t>
            </a:r>
            <a:r>
              <a:rPr lang="en-CA" sz="2004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Security services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600200"/>
            <a:ext cx="8229600" cy="762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Firewalls is a system that acts as a barrier between the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internal network and outside world. It can screen both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incoming and outgoing traffic.</a:t>
            </a:r>
          </a:p>
          <a:p>
            <a:pPr eaLnBrk="1" fontAlgn="auto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2733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Backup and recovery systems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590800"/>
            <a:ext cx="82296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Authentication is to establish the identity of a user before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allowing access to various resources.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0480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Encryption is to scramble data into an unusable form to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7464" name="TextBox 8"/>
          <p:cNvSpPr txBox="1">
            <a:spLocks noChangeArrowheads="1"/>
          </p:cNvSpPr>
          <p:nvPr/>
        </p:nvSpPr>
        <p:spPr bwMode="auto">
          <a:xfrm>
            <a:off x="1181100" y="3302000"/>
            <a:ext cx="796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prevent those who intercept the data in transit from being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able to use it.</a:t>
            </a:r>
          </a:p>
          <a:p>
            <a:pPr eaLnBrk="1" hangingPunct="1">
              <a:lnSpc>
                <a:spcPts val="17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3797300"/>
            <a:ext cx="82296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Disaster recovery systems can be backing up data remotely,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run parallel, duplicate systems at different locations.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4533900"/>
            <a:ext cx="3198813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[E]  </a:t>
            </a:r>
            <a:r>
              <a:rPr lang="en-CA" sz="2004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Other components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48387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Directory services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5080000"/>
            <a:ext cx="82296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Electronic phone books</a:t>
            </a:r>
            <a:r>
              <a:rPr lang="en-CA" sz="17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Network management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56388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Fault management, configuration management, performance</a:t>
            </a:r>
          </a:p>
          <a:p>
            <a:pPr eaLnBrk="1" fontAlgn="auto" hangingPunct="1">
              <a:lnSpc>
                <a:spcPts val="15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7470" name="TextBox 14"/>
          <p:cNvSpPr txBox="1">
            <a:spLocks noChangeArrowheads="1"/>
          </p:cNvSpPr>
          <p:nvPr/>
        </p:nvSpPr>
        <p:spPr bwMode="auto">
          <a:xfrm>
            <a:off x="1460500" y="5829300"/>
            <a:ext cx="768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management, security management, and providing statics on network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usage, et.</a:t>
            </a:r>
          </a:p>
          <a:p>
            <a:pPr eaLnBrk="1" hangingPunct="1">
              <a:lnSpc>
                <a:spcPts val="15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6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D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EVELOPING AN E</a:t>
            </a: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8483" name="TextBox 3"/>
          <p:cNvSpPr txBox="1">
            <a:spLocks noChangeArrowheads="1"/>
          </p:cNvSpPr>
          <p:nvPr/>
        </p:nvSpPr>
        <p:spPr bwMode="auto">
          <a:xfrm>
            <a:off x="546100" y="990600"/>
            <a:ext cx="859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ARCHITECTURE A SIX STEP PROCESS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1841500"/>
            <a:ext cx="7937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Define business goals and vision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2197100"/>
            <a:ext cx="7937500" cy="1346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Define the information architecture</a:t>
            </a:r>
            <a:r>
              <a:rPr lang="en-CA" sz="19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9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Define data architecture</a:t>
            </a:r>
          </a:p>
          <a:p>
            <a:pPr eaLnBrk="1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4038600"/>
            <a:ext cx="7937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Define application architecture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500" y="4762500"/>
            <a:ext cx="7937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Define technical architecture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6500" y="5499100"/>
            <a:ext cx="7937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Define organisational architecture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8489" name="TextBox 9"/>
          <p:cNvSpPr txBox="1">
            <a:spLocks noChangeArrowheads="1"/>
          </p:cNvSpPr>
          <p:nvPr/>
        </p:nvSpPr>
        <p:spPr bwMode="auto">
          <a:xfrm>
            <a:off x="5105400" y="6515100"/>
            <a:ext cx="403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(Koontz, 2000 in Turban et al., 2002)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1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5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D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EVELOPING AN E</a:t>
            </a: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9507" name="TextBox 3"/>
          <p:cNvSpPr txBox="1">
            <a:spLocks noChangeArrowheads="1"/>
          </p:cNvSpPr>
          <p:nvPr/>
        </p:nvSpPr>
        <p:spPr bwMode="auto">
          <a:xfrm>
            <a:off x="546100" y="9906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ARCHITECTURE A SIX STEP PROCESS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875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Step I: define business goals and vision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9431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What your organisation wants to achieve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2352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Improving revenues and profit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24257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Going global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6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26289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Cost reduction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28321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Improving customer service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30226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Developing employee competence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3492500"/>
            <a:ext cx="82296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Business analysts and systems analysts review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organisations business goals and visions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39751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Describe how to achieve the stated business goals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4203700"/>
            <a:ext cx="78740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Describe how technologies can be utilised to achieve business goals and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vision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46100" y="47752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STEP II: Define information architecture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0000" y="5232400"/>
            <a:ext cx="78740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Define information necessary to fulfil the objectives of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step-I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49400" y="5676900"/>
            <a:ext cx="7594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Examine each business goal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49400" y="5867400"/>
            <a:ext cx="7594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Identify the information available, needs, gaps, and challenges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9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D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EVELOPING AN E</a:t>
            </a: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531" name="TextBox 3"/>
          <p:cNvSpPr txBox="1">
            <a:spLocks noChangeArrowheads="1"/>
          </p:cNvSpPr>
          <p:nvPr/>
        </p:nvSpPr>
        <p:spPr bwMode="auto">
          <a:xfrm>
            <a:off x="546100" y="9906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ARCHITECTURE A SIX STEP PROCESS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875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STEP III: Define data architecture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044700"/>
            <a:ext cx="78740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Determine exactly what data and information you want</a:t>
            </a:r>
            <a:r>
              <a:rPr lang="en-CA" sz="163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3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to get from the stakeholders such as customers 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(e.g. POS,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3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2476500"/>
            <a:ext cx="7683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click stream data)</a:t>
            </a:r>
          </a:p>
          <a:p>
            <a:pPr eaLnBrk="1" fontAlgn="auto" hangingPunct="1">
              <a:lnSpc>
                <a:spcPts val="12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27559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Investigate all information that flows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0" y="3009900"/>
            <a:ext cx="7594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Within the organisation ( between functions/ divisions)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3263900"/>
            <a:ext cx="7594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To and from the organisation (customers, business partners</a:t>
            </a:r>
            <a: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and suppliers)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49400" y="3683000"/>
            <a:ext cx="7594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2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May result finding data in mainframes, dispersed systems,</a:t>
            </a:r>
            <a: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excel files etc.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42799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STEP IV: Define application architecture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47371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Define the components or modules of the applications that will</a:t>
            </a:r>
            <a: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interface with the required data.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51562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Build the conceptual framework of an application, but not the</a:t>
            </a:r>
            <a: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infrastructure that will support it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55372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Describe security, scalability, and reliability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0000" y="57912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Vendors offer diverse application platforms  - Microsoft, Oracle,</a:t>
            </a:r>
            <a: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IBM, etc.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0000" y="61722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Customisation may be necessary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55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D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EVELOPING AN E</a:t>
            </a: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1555" name="TextBox 3"/>
          <p:cNvSpPr txBox="1">
            <a:spLocks noChangeArrowheads="1"/>
          </p:cNvSpPr>
          <p:nvPr/>
        </p:nvSpPr>
        <p:spPr bwMode="auto">
          <a:xfrm>
            <a:off x="546100" y="9906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ARCHITECTURE A SIX STEP PROCESS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875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STEP V: Define technical architecture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044700"/>
            <a:ext cx="7874000" cy="156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Examine specific hardware and software required</a:t>
            </a:r>
            <a:r>
              <a:rPr lang="en-CA" sz="168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Analyse existing IT systems and resources</a:t>
            </a:r>
            <a:r>
              <a:rPr lang="en-CA" sz="16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Evaluation of required upgrades and acquisitions</a:t>
            </a:r>
            <a:r>
              <a:rPr lang="en-CA" sz="16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Determine middleware applications needed</a:t>
            </a:r>
            <a:r>
              <a:rPr lang="en-CA" sz="16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Selection of hardware and software from a range of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vendors</a:t>
            </a:r>
          </a:p>
          <a:p>
            <a:pPr eaLnBrk="1" fontAlgn="auto" hangingPunct="1">
              <a:lnSpc>
                <a:spcPts val="19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9400" y="3543300"/>
            <a:ext cx="7594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Oracle - eBusiness suite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0" y="3733800"/>
            <a:ext cx="75946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Sun Microsystems - Solaris</a:t>
            </a:r>
            <a:r>
              <a:rPr lang="en-CA" sz="127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7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IBM - eServer Blade centre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3434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STEP VI: Define the organisational architecture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4838700"/>
            <a:ext cx="78740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An organisational architecture addresses the human</a:t>
            </a:r>
            <a:r>
              <a:rPr lang="en-CA" sz="17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resource issues to realise steps I - V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52832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Analyse existing and required skills 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(e.g. IT expertise)</a:t>
            </a:r>
          </a:p>
          <a:p>
            <a:pPr eaLnBrk="1" fontAlgn="auto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5511800"/>
            <a:ext cx="7874000" cy="762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274319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Adopt an appropriate strategy 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(in-house development or outsourcing)</a:t>
            </a:r>
            <a:r>
              <a:rPr lang="en-CA" sz="16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Examine and address the legal, administrative, and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financial constraints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51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99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546100" y="15875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E-Business architecture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38227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Developing an eBusiness architecture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40894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Three layered approach (Slyke &amp; Belanger, 2003)</a:t>
            </a:r>
            <a:r>
              <a:rPr lang="en-CA" sz="15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Six step process (Koontz, 2000)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51435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E-Business technologies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5410200"/>
            <a:ext cx="7874000" cy="698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e-Business application development process and options</a:t>
            </a:r>
            <a:r>
              <a:rPr lang="en-CA" sz="139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9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Criteria for selecting a development approach</a:t>
            </a:r>
            <a:r>
              <a:rPr lang="en-CA" sz="138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8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Vendor and software selection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6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190500"/>
            <a:ext cx="4732235" cy="9970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E-B</a:t>
            </a:r>
            <a:r>
              <a:rPr lang="en-CA" sz="217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USINESS</a:t>
            </a:r>
            <a:r>
              <a:rPr lang="en-CA" sz="27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: </a:t>
            </a:r>
            <a:endParaRPr lang="en-CA" sz="2710" b="1" dirty="0" smtClean="0">
              <a:solidFill>
                <a:srgbClr val="565F6C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5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10" b="1" dirty="0" smtClean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</a:t>
            </a:r>
            <a:r>
              <a:rPr lang="en-CA" sz="2170" b="1" dirty="0" smtClean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PPLICATION </a:t>
            </a:r>
            <a:r>
              <a:rPr lang="en-CA" sz="217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DEVELOPMENT</a:t>
            </a:r>
          </a:p>
          <a:p>
            <a:pPr eaLnBrk="1" fontAlgn="auto" hangingPunct="1">
              <a:lnSpc>
                <a:spcPts val="25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5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69632" y="819150"/>
            <a:ext cx="6107334" cy="6361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24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72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PROCESS</a:t>
            </a:r>
          </a:p>
          <a:p>
            <a:pPr eaLnBrk="1" fontAlgn="auto" hangingPunct="1">
              <a:lnSpc>
                <a:spcPts val="24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612900"/>
            <a:ext cx="8597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7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3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Creating an e-business architecture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324100"/>
            <a:ext cx="8597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7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3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Selecting a development option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6797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Insourcing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2997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Outsourcing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3147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Turnkey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2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35560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Leasing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2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38100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Other options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4445000"/>
            <a:ext cx="85979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7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3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Installing, testing, and deploying e-business</a:t>
            </a:r>
            <a:r>
              <a:rPr lang="en-CA" sz="23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3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applications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5410200"/>
            <a:ext cx="8597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7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3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Operation and maintenance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22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609600"/>
            <a:ext cx="8597900" cy="914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E-B</a:t>
            </a: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USINESS APPLICATIONS</a:t>
            </a:r>
            <a:r>
              <a:rPr lang="en-CA" sz="24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DEVELOPMENT</a:t>
            </a:r>
            <a:r>
              <a:rPr lang="en-CA" sz="30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: O</a:t>
            </a: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PTIONS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816100"/>
            <a:ext cx="8597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7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3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Insourcing: In-house development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1463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Benefits</a:t>
            </a:r>
          </a:p>
          <a:p>
            <a:pPr eaLnBrk="1" fontAlgn="auto" hangingPunct="1">
              <a:lnSpc>
                <a:spcPts val="22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4629" name="TextBox 5"/>
          <p:cNvSpPr txBox="1">
            <a:spLocks noChangeArrowheads="1"/>
          </p:cNvSpPr>
          <p:nvPr/>
        </p:nvSpPr>
        <p:spPr bwMode="auto">
          <a:xfrm>
            <a:off x="1270000" y="2438400"/>
            <a:ext cx="787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Better fit for organisation‟s business strategy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Differentiation from competition</a:t>
            </a:r>
          </a:p>
          <a:p>
            <a:pPr eaLnBrk="1" hangingPunct="1">
              <a:lnSpc>
                <a:spcPts val="17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8702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Ownership and flexibility</a:t>
            </a:r>
          </a:p>
          <a:p>
            <a:pPr eaLnBrk="1" fontAlgn="auto" hangingPunct="1">
              <a:lnSpc>
                <a:spcPts val="1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5179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Challenges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810000"/>
            <a:ext cx="78740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Time consuming</a:t>
            </a:r>
            <a:r>
              <a:rPr lang="en-CA" sz="151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1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Costly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1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42799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Human resource constraints</a:t>
            </a:r>
          </a:p>
          <a:p>
            <a:pPr eaLnBrk="1" fontAlgn="auto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902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Options, issues and trends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4635" name="TextBox 11"/>
          <p:cNvSpPr txBox="1">
            <a:spLocks noChangeArrowheads="1"/>
          </p:cNvSpPr>
          <p:nvPr/>
        </p:nvSpPr>
        <p:spPr bwMode="auto">
          <a:xfrm>
            <a:off x="1270000" y="5245100"/>
            <a:ext cx="787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38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Microsoft (IIS, .Net environment, SQL server… ), Sun (JSP,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Oracle database…) etc.</a:t>
            </a:r>
          </a:p>
          <a:p>
            <a:pPr eaLnBrk="1" hangingPunct="1">
              <a:lnSpc>
                <a:spcPts val="14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56134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Applications are rarely built from scratch</a:t>
            </a:r>
          </a:p>
          <a:p>
            <a:pPr eaLnBrk="1" fontAlgn="auto" hangingPunct="1">
              <a:lnSpc>
                <a:spcPts val="16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58293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Applications are generally built from standard components</a:t>
            </a:r>
          </a:p>
          <a:p>
            <a:pPr eaLnBrk="1" fontAlgn="auto" hangingPunct="1">
              <a:lnSpc>
                <a:spcPts val="16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8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482600" y="254000"/>
            <a:ext cx="86614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E-B</a:t>
            </a: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USINESS APPLICATIONS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5651" name="TextBox 3"/>
          <p:cNvSpPr txBox="1">
            <a:spLocks noChangeArrowheads="1"/>
          </p:cNvSpPr>
          <p:nvPr/>
        </p:nvSpPr>
        <p:spPr bwMode="auto">
          <a:xfrm>
            <a:off x="482600" y="711200"/>
            <a:ext cx="866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75"/>
              </a:lnSpc>
            </a:pP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DEVELOPMENT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: O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PTIONS CON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‟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T</a:t>
            </a:r>
          </a:p>
          <a:p>
            <a:pPr eaLnBrk="1" hangingPunct="1">
              <a:lnSpc>
                <a:spcPts val="2875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219200"/>
            <a:ext cx="8597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7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3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Outsourcing (Turnkey, Leasing, and other options)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727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Turnkey approach: Buy the applications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057400"/>
            <a:ext cx="78740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 </a:t>
            </a:r>
            <a:r>
              <a:rPr lang="en-CA" sz="1403">
                <a:solidFill>
                  <a:srgbClr val="000000"/>
                </a:solidFill>
                <a:latin typeface="Century Schoolbook Italic"/>
                <a:ea typeface="+mn-ea"/>
                <a:cs typeface="Century Schoolbook Italic"/>
              </a:rPr>
              <a:t>turnkey approach 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involves buying a commercial package, installing it, and starting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it up. While selecting a particular package, organisations should consider both</a:t>
            </a:r>
          </a:p>
          <a:p>
            <a:pPr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0" y="23876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Current requirements</a:t>
            </a:r>
          </a:p>
          <a:p>
            <a:pPr eaLnBrk="1" fontAlgn="auto" hangingPunct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0" y="26289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Future needs</a:t>
            </a:r>
          </a:p>
          <a:p>
            <a:pPr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28702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Integration necessities (between multiple applications)</a:t>
            </a:r>
          </a:p>
          <a:p>
            <a:pPr eaLnBrk="1" fontAlgn="auto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3289300"/>
            <a:ext cx="787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Major advantages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0" y="3556000"/>
            <a:ext cx="75946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Several options (packages) are available with standard features</a:t>
            </a:r>
            <a:r>
              <a:rPr lang="en-CA" sz="176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6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Saves time and money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49400" y="40386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Requires fewer personnel</a:t>
            </a:r>
          </a:p>
          <a:p>
            <a:pPr eaLnBrk="1" fontAlgn="auto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49400" y="43053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Proven product functionality</a:t>
            </a:r>
          </a:p>
          <a:p>
            <a:pPr eaLnBrk="1" fontAlgn="auto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4787900"/>
            <a:ext cx="787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Major disadvantages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5663" name="TextBox 15"/>
          <p:cNvSpPr txBox="1">
            <a:spLocks noChangeArrowheads="1"/>
          </p:cNvSpPr>
          <p:nvPr/>
        </p:nvSpPr>
        <p:spPr bwMode="auto">
          <a:xfrm>
            <a:off x="1549400" y="5054600"/>
            <a:ext cx="759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CA" sz="1000">
                <a:solidFill>
                  <a:srgbClr val="FDC3AD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Software may not exactly meet the company‘s needs</a:t>
            </a:r>
            <a:r>
              <a:rPr lang="en-CA" sz="17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700">
                <a:solidFill>
                  <a:srgbClr val="000000"/>
                </a:solidFill>
                <a:latin typeface="Times New Roman" charset="0"/>
              </a:rPr>
            </a:br>
            <a:r>
              <a:rPr lang="en-CA" sz="1000">
                <a:solidFill>
                  <a:srgbClr val="FDC3AD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Inflexibility towards possible future changes</a:t>
            </a:r>
            <a:r>
              <a:rPr lang="en-CA" sz="17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700">
                <a:solidFill>
                  <a:srgbClr val="000000"/>
                </a:solidFill>
                <a:latin typeface="Times New Roman" charset="0"/>
              </a:rPr>
            </a:br>
            <a:r>
              <a:rPr lang="en-CA" sz="1000">
                <a:solidFill>
                  <a:srgbClr val="FDC3AD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Loss of control</a:t>
            </a:r>
          </a:p>
          <a:p>
            <a:pPr eaLnBrk="1" hangingPunct="1">
              <a:lnSpc>
                <a:spcPts val="1900"/>
              </a:lnSpc>
            </a:pPr>
            <a:endParaRPr lang="en-CA" sz="17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49400" y="5791200"/>
            <a:ext cx="75946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Integration challenges</a:t>
            </a:r>
            <a:r>
              <a:rPr lang="en-CA" sz="17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Credibility of vendors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1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/>
          <p:nvPr/>
        </p:nvSpPr>
        <p:spPr>
          <a:xfrm>
            <a:off x="546100" y="520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E-B</a:t>
            </a: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USINESS APPLICATIONS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6675" name="TextBox 3"/>
          <p:cNvSpPr txBox="1">
            <a:spLocks noChangeArrowheads="1"/>
          </p:cNvSpPr>
          <p:nvPr/>
        </p:nvSpPr>
        <p:spPr bwMode="auto">
          <a:xfrm>
            <a:off x="546100" y="9779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75"/>
              </a:lnSpc>
            </a:pP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DEVELOPMENT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: O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PTIONS CON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‟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T</a:t>
            </a:r>
          </a:p>
          <a:p>
            <a:pPr eaLnBrk="1" hangingPunct="1">
              <a:lnSpc>
                <a:spcPts val="2875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240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Leasing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2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0828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On-premises installation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311400"/>
            <a:ext cx="78740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Vendor helps in installation, operation, and maintenance</a:t>
            </a:r>
            <a:r>
              <a:rPr lang="en-CA" sz="16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Substantial cost and time savings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27305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Practical and advantageous to SMEs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6680" name="TextBox 8"/>
          <p:cNvSpPr txBox="1">
            <a:spLocks noChangeArrowheads="1"/>
          </p:cNvSpPr>
          <p:nvPr/>
        </p:nvSpPr>
        <p:spPr bwMode="auto">
          <a:xfrm>
            <a:off x="914400" y="30988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Application Service Providers (ASP‟s)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33401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Vendor hosts applications at its data centre and makes them</a:t>
            </a:r>
            <a:r>
              <a:rPr lang="en-CA" sz="17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available through web browser interface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36957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Applications are managed remotely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38989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Up gradation, scaling, maintenance etc.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42799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Advantages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45085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Fast implementations</a:t>
            </a:r>
          </a:p>
          <a:p>
            <a:pPr eaLnBrk="1" fontAlgn="auto" hangingPunct="1">
              <a:lnSpc>
                <a:spcPts val="15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47244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Low initial cost for application deployment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0000" y="49149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Low up gradation, maintenance and overall costs</a:t>
            </a:r>
          </a:p>
          <a:p>
            <a:pPr eaLnBrk="1" fontAlgn="auto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" y="52959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Concerns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0000" y="55372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Credibility of ASP vendor (financial and overall health of the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vendor)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70000" y="59055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Security and control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0000" y="61087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Confidentiality of organisational information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5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546100" y="520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E-B</a:t>
            </a: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USINESS APPLICATIONS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7699" name="TextBox 3"/>
          <p:cNvSpPr txBox="1">
            <a:spLocks noChangeArrowheads="1"/>
          </p:cNvSpPr>
          <p:nvPr/>
        </p:nvSpPr>
        <p:spPr bwMode="auto">
          <a:xfrm>
            <a:off x="546100" y="9779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75"/>
              </a:lnSpc>
            </a:pP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DEVELOPMENT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: O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PTIONS CON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‟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T</a:t>
            </a:r>
          </a:p>
          <a:p>
            <a:pPr eaLnBrk="1" hangingPunct="1">
              <a:lnSpc>
                <a:spcPts val="2875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" y="1549400"/>
            <a:ext cx="90551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Other options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866900"/>
            <a:ext cx="8686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E-marketplaces, exchanges, auctions, etc</a:t>
            </a:r>
          </a:p>
          <a:p>
            <a:pPr eaLnBrk="1" fontAlgn="auto" hangingPunct="1">
              <a:lnSpc>
                <a:spcPts val="17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2095500"/>
            <a:ext cx="83312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 company plugs itself into an existing  Web site (e.g. eBay, Amazon)</a:t>
            </a:r>
          </a:p>
          <a:p>
            <a:pPr eaLnBrk="1" fontAlgn="auto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654300"/>
            <a:ext cx="8686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Joint ventures and consortia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2921000"/>
            <a:ext cx="8331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Several different partnership arrangements may facilitate e-Business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application development (e.g. Covisint)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657600"/>
            <a:ext cx="8686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Internet malls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2800" y="3924300"/>
            <a:ext cx="8331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An Internet mall consists of a single entry displaying a collection of electronic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storefronts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622800"/>
            <a:ext cx="8686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ISPs/ Telecommunication companies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12800" y="4889500"/>
            <a:ext cx="8331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 addition to providing Internet access to companies and individual users, a</a:t>
            </a: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large number of ISPs and telecommunication firms  offer hosting services (e.g.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03300" y="5232400"/>
            <a:ext cx="8140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BT Yahoo)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5765800"/>
            <a:ext cx="8686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Software houses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2800" y="6032500"/>
            <a:ext cx="8331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Many software companies offer a range of outsourcing services for developing,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operating, and maintaining e-business applications (e.g. Oracle, IBM)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7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203200"/>
            <a:ext cx="85979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C</a:t>
            </a:r>
            <a:r>
              <a:rPr lang="en-CA" sz="232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RITERIA FOR SELECTING AN</a:t>
            </a:r>
          </a:p>
          <a:p>
            <a:pPr eaLnBrk="1" fontAlgn="auto" hangingPunct="1">
              <a:lnSpc>
                <a:spcPts val="21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3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596900"/>
            <a:ext cx="8597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32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APPLICATION DEVELOPMENT APPROACH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1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4097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Flexibility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1663700"/>
            <a:ext cx="85979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Information requirements</a:t>
            </a:r>
            <a:r>
              <a:rPr lang="en-CA" sz="15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User friendliness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235200"/>
            <a:ext cx="85979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Hardware and software resources</a:t>
            </a:r>
            <a:r>
              <a:rPr lang="en-CA" sz="15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Installation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28956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Maintenance services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136900"/>
            <a:ext cx="85979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Vendor quality and track record</a:t>
            </a:r>
            <a:r>
              <a:rPr lang="en-CA" sz="15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Estimating costs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37719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Personnel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4025900"/>
            <a:ext cx="85979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Technological evolution</a:t>
            </a:r>
            <a:r>
              <a:rPr lang="en-CA" sz="15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Scalability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46609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Sizing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4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4914900"/>
            <a:ext cx="8597900" cy="927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Performance</a:t>
            </a:r>
            <a:r>
              <a:rPr lang="en-CA" sz="15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Reliability</a:t>
            </a:r>
            <a:r>
              <a:rPr lang="en-CA" sz="155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5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Security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8733" name="TextBox 13"/>
          <p:cNvSpPr txBox="1">
            <a:spLocks noChangeArrowheads="1"/>
          </p:cNvSpPr>
          <p:nvPr/>
        </p:nvSpPr>
        <p:spPr bwMode="auto">
          <a:xfrm>
            <a:off x="7315200" y="609600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(Turban et al., 2005)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5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2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546100" y="520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V</a:t>
            </a: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ENDOR AND SOFTWARE SELECTION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8923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Identify potential vendors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197100"/>
            <a:ext cx="8229600" cy="2133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43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Determine the evaluation criteria</a:t>
            </a:r>
            <a:r>
              <a:rPr lang="en-CA" sz="17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9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Evaluate the vendors and packages</a:t>
            </a:r>
            <a:r>
              <a:rPr lang="en-CA" sz="179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9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Choose the vendor and package</a:t>
            </a:r>
            <a:r>
              <a:rPr lang="en-CA" sz="17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Negotiate a contract</a:t>
            </a:r>
          </a:p>
          <a:p>
            <a:pPr eaLnBrk="1" fontAlgn="auto" hangingPunct="1">
              <a:lnSpc>
                <a:spcPts val="43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46355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Establish a Service Level Agreement (SLA)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91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8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1536700"/>
            <a:ext cx="85979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9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4005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Activity  &amp; discussion</a:t>
            </a:r>
          </a:p>
          <a:p>
            <a:pPr eaLnBrk="1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94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832100"/>
            <a:ext cx="85979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Identify e-business architecture of a case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organisation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36830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Consider both B2C and B2B dimensions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0773" name="TextBox 5"/>
          <p:cNvSpPr txBox="1">
            <a:spLocks noChangeArrowheads="1"/>
          </p:cNvSpPr>
          <p:nvPr/>
        </p:nvSpPr>
        <p:spPr bwMode="auto">
          <a:xfrm>
            <a:off x="914400" y="3949700"/>
            <a:ext cx="822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If your organisation is not involved in eBusiness…..try to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	assume an e-business model and describe the architecture</a:t>
            </a:r>
          </a:p>
          <a:p>
            <a:pPr eaLnBrk="1" hangingPunct="1">
              <a:lnSpc>
                <a:spcPts val="16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43688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Describe the technical architecture specifically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0775" name="TextBox 7"/>
          <p:cNvSpPr txBox="1">
            <a:spLocks noChangeArrowheads="1"/>
          </p:cNvSpPr>
          <p:nvPr/>
        </p:nvSpPr>
        <p:spPr bwMode="auto">
          <a:xfrm>
            <a:off x="914400" y="4597400"/>
            <a:ext cx="8229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Your organisation‟s hardware and software systems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6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Examine human resource issues in-depth</a:t>
            </a:r>
          </a:p>
          <a:p>
            <a:pPr eaLnBrk="1" hangingPunct="1">
              <a:lnSpc>
                <a:spcPts val="19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9" name="Picture 8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1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546100" y="215900"/>
            <a:ext cx="85979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E-B</a:t>
            </a:r>
            <a:r>
              <a:rPr lang="en-CA" sz="232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USINESS ARCHITECTURE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6195" name="TextBox 3"/>
          <p:cNvSpPr txBox="1">
            <a:spLocks noChangeArrowheads="1"/>
          </p:cNvSpPr>
          <p:nvPr/>
        </p:nvSpPr>
        <p:spPr bwMode="auto">
          <a:xfrm>
            <a:off x="800100" y="863600"/>
            <a:ext cx="8343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Architecture is ―an art and science of designing buildings and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structures‖.</a:t>
            </a:r>
          </a:p>
          <a:p>
            <a:pPr eaLnBrk="1" hangingPunct="1">
              <a:lnSpc>
                <a:spcPts val="18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0100" y="1524000"/>
            <a:ext cx="83439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Blueprint helps the builder to be sure that every element of the home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fits together properly.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12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546100" y="6985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ARCHITECTURE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435100"/>
            <a:ext cx="86868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An architecture (in the information technology context) is simply a guiding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framework, or blueprint for delivering the applications and information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1866900"/>
            <a:ext cx="8420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required by an organisation 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(Slyke &amp; Belanger, 2003).</a:t>
            </a:r>
          </a:p>
          <a:p>
            <a:pPr eaLnBrk="1" fontAlgn="auto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1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2286000"/>
            <a:ext cx="83312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For instance making a digital video of product demonstration require: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8246" name="TextBox 6"/>
          <p:cNvSpPr txBox="1">
            <a:spLocks noChangeArrowheads="1"/>
          </p:cNvSpPr>
          <p:nvPr/>
        </p:nvSpPr>
        <p:spPr bwMode="auto">
          <a:xfrm>
            <a:off x="1092200" y="2540000"/>
            <a:ext cx="805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CA" sz="900">
                <a:solidFill>
                  <a:srgbClr val="FDC3AD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Choosing a digital media server that is compatible with other component of overall e-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business environment.</a:t>
            </a:r>
          </a:p>
          <a:p>
            <a:pPr eaLnBrk="1" hangingPunct="1">
              <a:lnSpc>
                <a:spcPts val="15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2921000"/>
            <a:ext cx="8051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This should be done by consulting the e-business architecture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8248" name="TextBox 8"/>
          <p:cNvSpPr txBox="1">
            <a:spLocks noChangeArrowheads="1"/>
          </p:cNvSpPr>
          <p:nvPr/>
        </p:nvSpPr>
        <p:spPr bwMode="auto">
          <a:xfrm>
            <a:off x="457200" y="3429000"/>
            <a:ext cx="868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14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An E-business architecture is a blueprint that is used to guide the delivery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of applications and data related to an organisation‘s E-business activities</a:t>
            </a:r>
          </a:p>
          <a:p>
            <a:pPr eaLnBrk="1" hangingPunct="1">
              <a:lnSpc>
                <a:spcPts val="17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8249" name="TextBox 9"/>
          <p:cNvSpPr txBox="1">
            <a:spLocks noChangeArrowheads="1"/>
          </p:cNvSpPr>
          <p:nvPr/>
        </p:nvSpPr>
        <p:spPr bwMode="auto">
          <a:xfrm>
            <a:off x="723900" y="3860800"/>
            <a:ext cx="8420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13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(Slyke &amp; Belanger, 2003).</a:t>
            </a:r>
          </a:p>
          <a:p>
            <a:pPr eaLnBrk="1" hangingPunct="1">
              <a:lnSpc>
                <a:spcPts val="1213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4508500"/>
            <a:ext cx="86868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An E-business architecture is a conceptual framework for the organisation of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5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3900" y="4775200"/>
            <a:ext cx="8420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E-business infrastructure and applications 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(Turban et al., 2002).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0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12800" y="5245100"/>
            <a:ext cx="6802438" cy="9810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 plan for the structure and integration of resources and applications</a:t>
            </a:r>
            <a:r>
              <a:rPr lang="en-CA" sz="158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8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Defines how the various components of the environment fit together</a:t>
            </a:r>
            <a:r>
              <a:rPr lang="en-CA" sz="158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8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 dirty="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Most organisations have IT architecture in place to: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5981700"/>
            <a:ext cx="8051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Help and guide IT decisions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6223000"/>
            <a:ext cx="8051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Act as a blueprint as in case of building a house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9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"/>
          <p:cNvSpPr txBox="1"/>
          <p:nvPr/>
        </p:nvSpPr>
        <p:spPr>
          <a:xfrm>
            <a:off x="546100" y="190500"/>
            <a:ext cx="5915632" cy="7001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D</a:t>
            </a:r>
            <a:r>
              <a:rPr lang="en-CA" sz="160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EVELOPING AN</a:t>
            </a:r>
            <a:r>
              <a:rPr lang="en-CA" sz="200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E-</a:t>
            </a:r>
            <a:r>
              <a:rPr lang="en-CA" sz="160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ARCHITECTURE</a:t>
            </a:r>
            <a:r>
              <a:rPr lang="en-CA" sz="200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- </a:t>
            </a:r>
            <a:r>
              <a:rPr lang="en-CA" sz="2000" b="1" dirty="0" smtClean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</a:t>
            </a:r>
            <a:endParaRPr lang="en-CA" sz="2000" b="1" dirty="0">
              <a:solidFill>
                <a:srgbClr val="565F6C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635000"/>
            <a:ext cx="85979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3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SIMPLIFIED THREE LAYERED APPROACH</a:t>
            </a:r>
            <a:r>
              <a:rPr lang="en-CA" sz="12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(S</a:t>
            </a:r>
            <a:r>
              <a:rPr lang="en-CA" sz="96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LYKE</a:t>
            </a:r>
            <a:r>
              <a:rPr lang="en-CA" sz="12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&amp;</a:t>
            </a:r>
          </a:p>
          <a:p>
            <a:pPr eaLnBrk="1" fontAlgn="auto" hangingPunct="1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4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914400"/>
            <a:ext cx="85979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</a:t>
            </a:r>
            <a:r>
              <a:rPr lang="en-CA" sz="96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ELANGER</a:t>
            </a:r>
            <a:r>
              <a:rPr lang="en-CA" sz="12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, 2003)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485900"/>
            <a:ext cx="8686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Information layer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1752600"/>
            <a:ext cx="83312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Comprises of guidelines that direct informatio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creation, distribution and access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2095500"/>
            <a:ext cx="29718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Involves information modelling,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48400" y="2120900"/>
            <a:ext cx="1447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Infrastructure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2311400"/>
            <a:ext cx="81407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standardisation, control, and ownership</a:t>
            </a:r>
          </a:p>
          <a:p>
            <a:pPr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2489200"/>
            <a:ext cx="80518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Building data models and business rules (UML)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2882900"/>
            <a:ext cx="24257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Applications layer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42100" y="2882900"/>
            <a:ext cx="12065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Application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800" y="3162300"/>
            <a:ext cx="83312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84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Describes the environment in which the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applications will operate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2800" y="3543300"/>
            <a:ext cx="83312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Describes applications that will implement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business logic required by the organisation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2800" y="3898900"/>
            <a:ext cx="8331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Includes business and web applications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2200" y="4114800"/>
            <a:ext cx="80518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Business applications</a:t>
            </a:r>
          </a:p>
          <a:p>
            <a:pPr eaLnBrk="1" fontAlgn="auto" hangingPunct="1">
              <a:lnSpc>
                <a:spcPts val="13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71600" y="4292600"/>
            <a:ext cx="77724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15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E.g. SCM systems and  CRM systems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92200" y="4470400"/>
            <a:ext cx="15621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Web applications</a:t>
            </a:r>
          </a:p>
          <a:p>
            <a:pPr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61200" y="4394200"/>
            <a:ext cx="1257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Information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71600" y="4686300"/>
            <a:ext cx="77724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815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E.g.. Web server and content management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software</a:t>
            </a: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5181600"/>
            <a:ext cx="8686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Infrastructure layer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2800" y="5448300"/>
            <a:ext cx="83312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Describes the hardware, networks, and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operating systems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92200" y="5803900"/>
            <a:ext cx="80518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Hardware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288" name="TextBox 24"/>
          <p:cNvSpPr txBox="1">
            <a:spLocks noChangeArrowheads="1"/>
          </p:cNvSpPr>
          <p:nvPr/>
        </p:nvSpPr>
        <p:spPr bwMode="auto">
          <a:xfrm>
            <a:off x="1092200" y="5981700"/>
            <a:ext cx="8051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730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800">
                <a:solidFill>
                  <a:srgbClr val="BCC9E9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Servers, PC‘s, Network devices, etc.</a:t>
            </a:r>
            <a:r>
              <a:rPr lang="en-CA" sz="11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100">
                <a:solidFill>
                  <a:srgbClr val="000000"/>
                </a:solidFill>
                <a:latin typeface="Times New Roman" charset="0"/>
              </a:rPr>
            </a:br>
            <a:r>
              <a:rPr lang="en-CA" sz="700">
                <a:solidFill>
                  <a:srgbClr val="FDC3AD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Operating systems</a:t>
            </a:r>
          </a:p>
          <a:p>
            <a:pPr eaLnBrk="1" hangingPunct="1">
              <a:lnSpc>
                <a:spcPts val="1400"/>
              </a:lnSpc>
            </a:pPr>
            <a:endParaRPr lang="en-CA" sz="1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71600" y="6350000"/>
            <a:ext cx="77724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15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Windows NT, Linux, and Mac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4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/>
          <p:nvPr/>
        </p:nvSpPr>
        <p:spPr>
          <a:xfrm>
            <a:off x="546100" y="4191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LECTRONIC BUSINESS ARCHITECTURE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73500" y="1473200"/>
            <a:ext cx="1778000" cy="533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 dirty="0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Information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25600" y="1828800"/>
            <a:ext cx="40132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13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Data models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25600" y="2070100"/>
            <a:ext cx="40132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-Discovery tools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25600" y="2260600"/>
            <a:ext cx="40132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-Information security specification</a:t>
            </a:r>
          </a:p>
          <a:p>
            <a:pPr eaLnBrk="1" fontAlgn="auto" hangingPunct="1">
              <a:lnSpc>
                <a:spcPts val="13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13200" y="3009900"/>
            <a:ext cx="1517650" cy="423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Applications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3200" y="3276600"/>
            <a:ext cx="4165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- SCM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22400" y="3556000"/>
            <a:ext cx="42164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- ERM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2400" y="3822700"/>
            <a:ext cx="42164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-CRM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9500" y="4025900"/>
            <a:ext cx="45593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- Groupware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35400" y="5003800"/>
            <a:ext cx="2189163" cy="5000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b="1" dirty="0">
                <a:solidFill>
                  <a:srgbClr val="FFFFFF"/>
                </a:solidFill>
                <a:latin typeface="Abadi MT Condensed Extra Bold"/>
                <a:ea typeface="+mn-ea"/>
                <a:cs typeface="Abadi MT Condensed Extra Bold"/>
              </a:rPr>
              <a:t>Infrastructure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>
              <a:solidFill>
                <a:srgbClr val="000000"/>
              </a:solidFill>
              <a:latin typeface="Abadi MT Condensed Extra Bold"/>
              <a:ea typeface="+mn-ea"/>
              <a:cs typeface="Abadi MT Condensed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3900" y="5321300"/>
            <a:ext cx="4914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946400" algn="l"/>
              </a:tabLst>
              <a:defRPr/>
            </a:pPr>
            <a:r>
              <a:rPr lang="en-CA" sz="15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 Network access devices	- Server hardware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3900" y="5600700"/>
            <a:ext cx="4914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933700" algn="l"/>
              </a:tabLst>
              <a:defRPr/>
            </a:pPr>
            <a:r>
              <a:rPr lang="en-CA" sz="1512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 Operating systems	- Security services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3900" y="5892800"/>
            <a:ext cx="4914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 Other components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65800" y="1828800"/>
            <a:ext cx="32639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 Business rules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740400" y="2070100"/>
            <a:ext cx="32893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 Access rules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88100" y="3225800"/>
            <a:ext cx="2641600" cy="825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- Application server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- Web application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- Other application</a:t>
            </a:r>
          </a:p>
          <a:p>
            <a:pPr eaLnBrk="1" fontAlgn="auto" hangingPunct="1">
              <a:lnSpc>
                <a:spcPts val="21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905500" y="5321300"/>
            <a:ext cx="3124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 Network hardware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18200" y="5600700"/>
            <a:ext cx="31115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2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- Development tools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88100" y="6426200"/>
            <a:ext cx="26416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(Slyke &amp; Belanger, 2003)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59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6985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NFORMATION LAYER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Information layer represents: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0828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Organisation of the data used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400300"/>
            <a:ext cx="8229600" cy="1219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Individual data models for each application</a:t>
            </a:r>
            <a:r>
              <a:rPr lang="en-CA" sz="20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Connection between applications</a:t>
            </a:r>
            <a:r>
              <a:rPr lang="en-CA" sz="208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8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Data-oriented business rules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606800"/>
            <a:ext cx="82296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Specifications for various data warehouses and data</a:t>
            </a:r>
            <a: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marts associated with e-business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4305300"/>
            <a:ext cx="82296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Information discovery tools (data mining software,</a:t>
            </a:r>
            <a: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data retrieval software, and search technology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5029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Information security  specifications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2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/>
          <p:nvPr/>
        </p:nvSpPr>
        <p:spPr>
          <a:xfrm>
            <a:off x="546100" y="482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PPLICATION LAYER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1066800"/>
            <a:ext cx="88773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Business application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35000" y="1460500"/>
            <a:ext cx="6870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7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Supply chain management systems</a:t>
            </a:r>
          </a:p>
          <a:p>
            <a:pPr eaLnBrk="1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90600" y="1752600"/>
            <a:ext cx="65151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Help to manage the involved activities in producing and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supplying a product/service to the end user.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5000" y="2298700"/>
            <a:ext cx="6870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7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Customer relationship management systems</a:t>
            </a:r>
          </a:p>
          <a:p>
            <a:pPr eaLnBrk="1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0600" y="2552700"/>
            <a:ext cx="65151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Help to organise customer information</a:t>
            </a:r>
            <a:r>
              <a:rPr lang="en-CA" sz="16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Increase customer satisfaction</a:t>
            </a:r>
          </a:p>
          <a:p>
            <a:pPr eaLnBrk="1" fontAlgn="auto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149600"/>
            <a:ext cx="62357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Increase profit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6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67500" y="3378200"/>
            <a:ext cx="838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55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MRP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5000" y="3530600"/>
            <a:ext cx="6870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7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Enterprise resource management systems</a:t>
            </a:r>
          </a:p>
          <a:p>
            <a:pPr eaLnBrk="1" fontAlgn="auto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2347" name="TextBox 11"/>
          <p:cNvSpPr txBox="1">
            <a:spLocks noChangeArrowheads="1"/>
          </p:cNvSpPr>
          <p:nvPr/>
        </p:nvSpPr>
        <p:spPr bwMode="auto">
          <a:xfrm>
            <a:off x="990600" y="3771900"/>
            <a:ext cx="651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0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Help to connect various aspects of organisation‘s oper</a:t>
            </a:r>
            <a:r>
              <a:rPr lang="en-CA" sz="17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700">
                <a:solidFill>
                  <a:srgbClr val="000000"/>
                </a:solidFill>
                <a:latin typeface="Times New Roman" charset="0"/>
              </a:rPr>
            </a:b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replacing separate, disconnected applications with a single</a:t>
            </a:r>
          </a:p>
          <a:p>
            <a:pPr eaLnBrk="1" hangingPunct="1">
              <a:lnSpc>
                <a:spcPts val="1838"/>
              </a:lnSpc>
            </a:pPr>
            <a:endParaRPr lang="en-CA" sz="17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1100" y="4229100"/>
            <a:ext cx="63246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multi-mode application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10400" y="4432300"/>
            <a:ext cx="495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55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FRM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5000" y="4584700"/>
            <a:ext cx="6870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7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Groupware</a:t>
            </a:r>
          </a:p>
          <a:p>
            <a:pPr eaLnBrk="1" fontAlgn="auto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0600" y="4838700"/>
            <a:ext cx="65151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Help to facilitate communication and information sharin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among members of a group.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0000" y="5308600"/>
            <a:ext cx="62357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22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Messaging systems</a:t>
            </a:r>
            <a:r>
              <a:rPr lang="en-CA" sz="166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6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Shared calendars</a:t>
            </a:r>
          </a:p>
          <a:p>
            <a:pPr eaLnBrk="1" fontAlgn="auto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6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0000" y="5880100"/>
            <a:ext cx="62357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Shared discussion database</a:t>
            </a:r>
            <a:r>
              <a:rPr lang="en-CA" sz="167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7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Document management</a:t>
            </a:r>
          </a:p>
          <a:p>
            <a:pPr eaLnBrk="1" fontAlgn="auto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2354" name="TextBox 18"/>
          <p:cNvSpPr txBox="1">
            <a:spLocks noChangeArrowheads="1"/>
          </p:cNvSpPr>
          <p:nvPr/>
        </p:nvSpPr>
        <p:spPr bwMode="auto">
          <a:xfrm>
            <a:off x="7569200" y="2667000"/>
            <a:ext cx="1473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SCM</a:t>
            </a:r>
          </a:p>
          <a:p>
            <a:pPr eaLnBrk="1" hangingPunct="1">
              <a:lnSpc>
                <a:spcPts val="1725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2355" name="TextBox 19"/>
          <p:cNvSpPr txBox="1">
            <a:spLocks noChangeArrowheads="1"/>
          </p:cNvSpPr>
          <p:nvPr/>
        </p:nvSpPr>
        <p:spPr bwMode="auto">
          <a:xfrm>
            <a:off x="8458200" y="3314700"/>
            <a:ext cx="584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HRM</a:t>
            </a:r>
          </a:p>
          <a:p>
            <a:pPr eaLnBrk="1" hangingPunct="1">
              <a:lnSpc>
                <a:spcPts val="1725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2356" name="TextBox 20"/>
          <p:cNvSpPr txBox="1">
            <a:spLocks noChangeArrowheads="1"/>
          </p:cNvSpPr>
          <p:nvPr/>
        </p:nvSpPr>
        <p:spPr bwMode="auto">
          <a:xfrm>
            <a:off x="7543800" y="3581400"/>
            <a:ext cx="149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ERP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2357" name="TextBox 21"/>
          <p:cNvSpPr txBox="1">
            <a:spLocks noChangeArrowheads="1"/>
          </p:cNvSpPr>
          <p:nvPr/>
        </p:nvSpPr>
        <p:spPr bwMode="auto">
          <a:xfrm>
            <a:off x="8115300" y="4381500"/>
            <a:ext cx="927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CRM</a:t>
            </a:r>
          </a:p>
          <a:p>
            <a:pPr eaLnBrk="1" hangingPunct="1">
              <a:lnSpc>
                <a:spcPts val="1725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3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-58926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1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1912</Words>
  <Application>Microsoft Macintosh PowerPoint</Application>
  <PresentationFormat>On-screen Show (4:3)</PresentationFormat>
  <Paragraphs>329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 c.  Kachaka</dc:creator>
  <cp:lastModifiedBy>collins  c.  Kachaka</cp:lastModifiedBy>
  <cp:revision>4</cp:revision>
  <dcterms:created xsi:type="dcterms:W3CDTF">2017-04-24T12:59:26Z</dcterms:created>
  <dcterms:modified xsi:type="dcterms:W3CDTF">2018-05-20T03:38:31Z</dcterms:modified>
</cp:coreProperties>
</file>