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668A-EB2A-8B41-B80B-F5D6498CD18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0384-393C-2D4A-9B43-519498BC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4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0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D1A4-DCFC-C442-8B1A-206E213EEE22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FC3F-6BE9-2D4D-89C9-6B2F0A9D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2006600" y="2171700"/>
            <a:ext cx="71374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>
                <a:tab pos="2311400" algn="l"/>
              </a:tabLst>
              <a:defRPr/>
            </a:pPr>
            <a:r>
              <a:rPr lang="en-CA" sz="30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 STRATEGY AND MODELS</a:t>
            </a:r>
            <a:r>
              <a:rPr lang="en-CA" sz="253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53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LECTURE</a:t>
            </a:r>
            <a:r>
              <a:rPr lang="en-CA" sz="30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 2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3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65400" y="3695700"/>
            <a:ext cx="5893019" cy="6395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rgbClr val="565F6C"/>
                </a:solidFill>
                <a:latin typeface="American Typewriter Condensed"/>
                <a:ea typeface="+mn-ea"/>
                <a:cs typeface="American Typewriter Condensed"/>
              </a:rPr>
              <a:t>E-Business Models and E-business Ladder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800" b="1" dirty="0">
              <a:solidFill>
                <a:srgbClr val="000000"/>
              </a:solidFill>
              <a:latin typeface="American Typewriter Condensed"/>
              <a:ea typeface="+mn-ea"/>
              <a:cs typeface="American Typewriter Condensed"/>
            </a:endParaRPr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5245100" y="6248400"/>
            <a:ext cx="4572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63"/>
              </a:lnSpc>
            </a:pPr>
            <a:r>
              <a:rPr lang="en-CA" sz="11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© 2017</a:t>
            </a:r>
          </a:p>
          <a:p>
            <a:pPr eaLnBrk="1" hangingPunct="1">
              <a:lnSpc>
                <a:spcPts val="1263"/>
              </a:lnSpc>
            </a:pPr>
            <a:endParaRPr lang="en-CA" sz="1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2484438" y="4508500"/>
            <a:ext cx="5883270" cy="2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1100" b="1" dirty="0">
                <a:solidFill>
                  <a:srgbClr val="565F6C"/>
                </a:solidFill>
                <a:latin typeface="American Typewriter Condensed"/>
                <a:cs typeface="American Typewriter Condensed"/>
              </a:rPr>
              <a:t>DR. Collins  C.  Kachaka  BSc, MSc, DBA (Cybersecurity),  CCNA, CWNA, MCP,  CEH, CHFI, ITIL, PCI DSS</a:t>
            </a:r>
          </a:p>
          <a:p>
            <a:pPr eaLnBrk="1" hangingPunct="1">
              <a:lnSpc>
                <a:spcPts val="1038"/>
              </a:lnSpc>
            </a:pPr>
            <a:endParaRPr lang="en-CA" sz="1100" b="1" dirty="0">
              <a:solidFill>
                <a:srgbClr val="000000"/>
              </a:solidFill>
              <a:latin typeface="American Typewriter Condensed"/>
              <a:cs typeface="American Typewriter Condensed"/>
            </a:endParaRPr>
          </a:p>
        </p:txBody>
      </p: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4559300" y="5816600"/>
            <a:ext cx="158591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Email :  collinschi@gmail.com</a:t>
            </a: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2775" name="Picture 12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774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</a:t>
            </a:r>
            <a:r>
              <a:rPr lang="en-CA" sz="24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OMPETITIVE ADVANTAGE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8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68413"/>
            <a:ext cx="8597900" cy="850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</a:tabLst>
              <a:defRPr/>
            </a:pPr>
            <a:r>
              <a:rPr lang="en-CA" sz="1403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Organisations achieve competitive advantage when they</a:t>
            </a:r>
            <a:r>
              <a:rPr lang="en-CA" sz="200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can produce a superior product and/or bring the product to</a:t>
            </a:r>
            <a:r>
              <a:rPr lang="en-CA" sz="200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 market at a lower price than most, or all, of their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989138"/>
            <a:ext cx="8331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competitors </a:t>
            </a:r>
            <a:r>
              <a:rPr lang="en-CA" sz="12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(Porter, 1985)</a:t>
            </a:r>
          </a:p>
          <a:p>
            <a:pPr eaLnBrk="1" fontAlgn="auto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00113" y="2205038"/>
            <a:ext cx="4838700" cy="10636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2900" indent="-342900"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"/>
              <a:defRPr/>
            </a:pPr>
            <a:endParaRPr lang="en-CA" sz="1810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ELEMENTS of  Competitive Advantage</a:t>
            </a:r>
          </a:p>
          <a:p>
            <a:pPr marL="342900" indent="-342900"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"/>
              <a:defRPr/>
            </a:pPr>
            <a:r>
              <a:rPr lang="en-CA" sz="18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Access to capital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048000"/>
            <a:ext cx="82296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Favourable terms with suppliers, transporters, or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sources of labour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35179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Loyal customers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784600"/>
            <a:ext cx="82296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Knowledgeable base and loyalty of employees</a:t>
            </a:r>
            <a:r>
              <a:rPr lang="en-CA" sz="17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Low cost labour resources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43434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Intellectual property - patents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4660900"/>
            <a:ext cx="82296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Asymmetries (financial, knowledge, information, and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power)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5080000"/>
            <a:ext cx="82296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09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Better products, faster, lower cost (Apple vs iTune)</a:t>
            </a:r>
            <a:r>
              <a:rPr lang="en-CA" sz="177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7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First mover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56261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Unfair competitive advantage</a:t>
            </a:r>
          </a:p>
          <a:p>
            <a:pPr eaLnBrk="1" fontAlgn="auto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" y="5956300"/>
            <a:ext cx="82296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Leveraging competitive advantage 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(Amazon.com and auction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arena )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1998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9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7620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ARKET STRATEGY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384300"/>
            <a:ext cx="8597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Market strategy is the plan that describes how you intend to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9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689100"/>
            <a:ext cx="8331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enter a new market, attract customers, and serve them profitably.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2260600"/>
            <a:ext cx="7874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Marketing mix 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(Kotler and Keller, 2005)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9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49400" y="25654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Product: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2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28800" y="2882900"/>
            <a:ext cx="7315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48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anything that can be offered to market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400" y="31496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Price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0" y="3429000"/>
            <a:ext cx="7594600" cy="660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27432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23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The amount of money charged to a product or service</a:t>
            </a:r>
            <a:r>
              <a:rPr lang="en-CA" sz="173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3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Promotion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3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28800" y="4076700"/>
            <a:ext cx="73152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948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Activities that communicate the product or service and its merits to target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customers and persuade them to buy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9400" y="46736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Place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28800" y="4978400"/>
            <a:ext cx="7315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48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Activities that make the product or service available to target customers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57531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Examples (FreshDirect, AOL, Yahoo)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3022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1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546100" y="774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RGANISATIONAL DEVELOPMENT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341438"/>
            <a:ext cx="8597900" cy="800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7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3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Organisational development describes how the</a:t>
            </a:r>
            <a:r>
              <a:rPr lang="en-CA" sz="230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0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30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company will organise the work that needs to be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06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1188" y="2133600"/>
            <a:ext cx="83312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3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accomplished</a:t>
            </a:r>
          </a:p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0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2852738"/>
            <a:ext cx="7874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Start-ups - single entrepreneur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9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7913" y="3141663"/>
            <a:ext cx="6015037" cy="28511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2900" indent="-342900" eaLnBrk="1" fontAlgn="auto" hangingPunct="1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¢"/>
              <a:defRPr/>
            </a:pP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Organisational Structures</a:t>
            </a:r>
          </a:p>
          <a:p>
            <a:pPr marL="342900" indent="-342900" eaLnBrk="1" fontAlgn="auto" hangingPunct="1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¢"/>
              <a:defRPr/>
            </a:pP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Expansion -Teams and organisational structure</a:t>
            </a:r>
            <a:r>
              <a:rPr lang="en-CA" sz="197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97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Functional departments</a:t>
            </a:r>
          </a:p>
          <a:p>
            <a:pPr eaLnBrk="1" fontAlgn="auto" hangingPunct="1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5321300"/>
            <a:ext cx="7874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Recruitment and training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6057900"/>
            <a:ext cx="7874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Continuous employee learning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4041" name="Picture 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5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ANAGEMENT TEAM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700" y="1663700"/>
            <a:ext cx="88773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Management team are the employees of the organisation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responsible for developing and implementing the business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2324100"/>
            <a:ext cx="8610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model</a:t>
            </a:r>
          </a:p>
          <a:p>
            <a:pPr eaLnBrk="1" fontAlgn="auto" hangingPunct="1">
              <a:lnSpc>
                <a:spcPts val="25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990600" y="30988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lang="en-CA" sz="12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20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A Strong management team……….. has</a:t>
            </a:r>
          </a:p>
          <a:p>
            <a:pPr eaLnBrk="1" hangingPunct="1">
              <a:lnSpc>
                <a:spcPts val="2300"/>
              </a:lnSpc>
            </a:pPr>
            <a:endParaRPr lang="en-CA" sz="1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3390900"/>
            <a:ext cx="7874000" cy="673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Ability to give a model instant credibility to outside investors</a:t>
            </a:r>
            <a:r>
              <a:rPr lang="en-CA" sz="17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Market specific knowledge and experience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4038600"/>
            <a:ext cx="7874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Strategic expertise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064" name="TextBox 8"/>
          <p:cNvSpPr txBox="1">
            <a:spLocks noChangeArrowheads="1"/>
          </p:cNvSpPr>
          <p:nvPr/>
        </p:nvSpPr>
        <p:spPr bwMode="auto">
          <a:xfrm>
            <a:off x="990600" y="46736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lang="en-CA" sz="12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20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A Strong management team……….can</a:t>
            </a:r>
          </a:p>
          <a:p>
            <a:pPr eaLnBrk="1" hangingPunct="1">
              <a:lnSpc>
                <a:spcPts val="2300"/>
              </a:lnSpc>
            </a:pPr>
            <a:endParaRPr lang="en-CA" sz="1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5003800"/>
            <a:ext cx="7874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Develop viable business models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5308600"/>
            <a:ext cx="7874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Modify and redefine business model accordingly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5613400"/>
            <a:ext cx="7874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Apply their expertise to changing business environment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5068" name="Picture 12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5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MODELS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43100" y="1663700"/>
            <a:ext cx="2514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E-shops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62100" y="2184400"/>
            <a:ext cx="2895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E-procurement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55800" y="2692400"/>
            <a:ext cx="2501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E-malls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90700" y="3213100"/>
            <a:ext cx="2667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E-auctions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3721100"/>
            <a:ext cx="31877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Virtual communities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0" y="4241800"/>
            <a:ext cx="3378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Collaboration platforms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0600" y="4762500"/>
            <a:ext cx="3467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8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Third-party marketplaces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4900" y="5270500"/>
            <a:ext cx="3352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Value-chain integrators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74700" y="5778500"/>
            <a:ext cx="3683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Value-chain service providers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1500" y="6197600"/>
            <a:ext cx="38862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1041400" algn="l"/>
              </a:tabLst>
              <a:defRPr/>
            </a:pP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Information brokerage, Trust and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	other services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093" name="TextBox 13"/>
          <p:cNvSpPr txBox="1">
            <a:spLocks noChangeArrowheads="1"/>
          </p:cNvSpPr>
          <p:nvPr/>
        </p:nvSpPr>
        <p:spPr bwMode="auto">
          <a:xfrm>
            <a:off x="4559300" y="1701800"/>
            <a:ext cx="4483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•</a:t>
            </a: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Dabs.com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094" name="TextBox 14"/>
          <p:cNvSpPr txBox="1">
            <a:spLocks noChangeArrowheads="1"/>
          </p:cNvSpPr>
          <p:nvPr/>
        </p:nvSpPr>
        <p:spPr bwMode="auto">
          <a:xfrm>
            <a:off x="4559300" y="2222500"/>
            <a:ext cx="4483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•</a:t>
            </a: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Click2procure.com</a:t>
            </a:r>
            <a:r>
              <a:rPr lang="en-CA" sz="10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(Siemens)</a:t>
            </a:r>
          </a:p>
          <a:p>
            <a:pPr eaLnBrk="1" hangingPunct="1">
              <a:lnSpc>
                <a:spcPts val="1375"/>
              </a:lnSpc>
            </a:pPr>
            <a:endParaRPr lang="en-CA" sz="1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095" name="TextBox 15"/>
          <p:cNvSpPr txBox="1">
            <a:spLocks noChangeArrowheads="1"/>
          </p:cNvSpPr>
          <p:nvPr/>
        </p:nvSpPr>
        <p:spPr bwMode="auto">
          <a:xfrm>
            <a:off x="4559300" y="2730500"/>
            <a:ext cx="4483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•</a:t>
            </a: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Emall.com, msn shopping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096" name="TextBox 16"/>
          <p:cNvSpPr txBox="1">
            <a:spLocks noChangeArrowheads="1"/>
          </p:cNvSpPr>
          <p:nvPr/>
        </p:nvSpPr>
        <p:spPr bwMode="auto">
          <a:xfrm>
            <a:off x="4559300" y="3238500"/>
            <a:ext cx="4483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•</a:t>
            </a: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Ebay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097" name="TextBox 17"/>
          <p:cNvSpPr txBox="1">
            <a:spLocks noChangeArrowheads="1"/>
          </p:cNvSpPr>
          <p:nvPr/>
        </p:nvSpPr>
        <p:spPr bwMode="auto">
          <a:xfrm>
            <a:off x="4559300" y="3759200"/>
            <a:ext cx="4483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•</a:t>
            </a: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Knowledgeboard.com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098" name="TextBox 18"/>
          <p:cNvSpPr txBox="1">
            <a:spLocks noChangeArrowheads="1"/>
          </p:cNvSpPr>
          <p:nvPr/>
        </p:nvSpPr>
        <p:spPr bwMode="auto">
          <a:xfrm>
            <a:off x="4559300" y="4267200"/>
            <a:ext cx="4483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•</a:t>
            </a: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Yahoo Groups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099" name="TextBox 19"/>
          <p:cNvSpPr txBox="1">
            <a:spLocks noChangeArrowheads="1"/>
          </p:cNvSpPr>
          <p:nvPr/>
        </p:nvSpPr>
        <p:spPr bwMode="auto">
          <a:xfrm>
            <a:off x="4559300" y="4711700"/>
            <a:ext cx="4483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CA" sz="1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•</a:t>
            </a: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Moneysupermarket.com, Alibaba.com,</a:t>
            </a:r>
            <a:r>
              <a:rPr lang="en-CA" sz="12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 charset="0"/>
              </a:rPr>
            </a:b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	Freemarkets.com</a:t>
            </a:r>
          </a:p>
          <a:p>
            <a:pPr eaLnBrk="1" hangingPunct="1">
              <a:lnSpc>
                <a:spcPts val="1300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100" name="TextBox 20"/>
          <p:cNvSpPr txBox="1">
            <a:spLocks noChangeArrowheads="1"/>
          </p:cNvSpPr>
          <p:nvPr/>
        </p:nvSpPr>
        <p:spPr bwMode="auto">
          <a:xfrm>
            <a:off x="4559300" y="5295900"/>
            <a:ext cx="4483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•</a:t>
            </a: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Paypal, Worldpay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101" name="TextBox 21"/>
          <p:cNvSpPr txBox="1">
            <a:spLocks noChangeArrowheads="1"/>
          </p:cNvSpPr>
          <p:nvPr/>
        </p:nvSpPr>
        <p:spPr bwMode="auto">
          <a:xfrm>
            <a:off x="4559300" y="5803900"/>
            <a:ext cx="4483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•</a:t>
            </a: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FedEx, UPS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102" name="TextBox 22"/>
          <p:cNvSpPr txBox="1">
            <a:spLocks noChangeArrowheads="1"/>
          </p:cNvSpPr>
          <p:nvPr/>
        </p:nvSpPr>
        <p:spPr bwMode="auto">
          <a:xfrm>
            <a:off x="4559300" y="6324600"/>
            <a:ext cx="4483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•</a:t>
            </a:r>
            <a:r>
              <a:rPr lang="en-CA" sz="11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Gartner, IDC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6103" name="Picture 2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444500"/>
            <a:ext cx="85979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AJOR CATEGORIES OF E</a:t>
            </a: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-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MODELS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177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There are many e-business models, and more are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812800" y="2260600"/>
            <a:ext cx="8331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being invented every day. It is difficult to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categorise them because of :</a:t>
            </a:r>
          </a:p>
          <a:p>
            <a:pPr eaLnBrk="1" hangingPunct="1">
              <a:lnSpc>
                <a:spcPts val="2300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3200400"/>
            <a:ext cx="82296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Fundamental similarities (E-distributors vs E-tailer)</a:t>
            </a:r>
            <a:r>
              <a:rPr lang="en-CA" sz="208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8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21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Distinguishable by their market focus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898900"/>
            <a:ext cx="8229600" cy="1219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Involved technology (M-commerce vs e-tail)</a:t>
            </a:r>
            <a:r>
              <a:rPr lang="en-CA" sz="20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Multiple business models (Ebay)</a:t>
            </a:r>
          </a:p>
          <a:p>
            <a:pPr eaLnBrk="1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5486400"/>
            <a:ext cx="8597900" cy="939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However, our approach is to categorise business models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according to the different e-business sectors (B2B,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B2C,C2C,etc).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7112" name="Picture 8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05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"/>
          <p:cNvSpPr txBox="1"/>
          <p:nvPr/>
        </p:nvSpPr>
        <p:spPr>
          <a:xfrm>
            <a:off x="558800" y="698500"/>
            <a:ext cx="85852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AJOR</a:t>
            </a: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B2C 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MODELS</a:t>
            </a:r>
          </a:p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4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6400" y="1524000"/>
            <a:ext cx="3937000" cy="469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368300" algn="l"/>
              </a:tabLst>
              <a:defRPr/>
            </a:pPr>
            <a:r>
              <a:rPr lang="en-CA" sz="9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Portal</a:t>
            </a:r>
            <a:r>
              <a:rPr lang="en-CA" sz="127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7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	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  General</a:t>
            </a:r>
          </a:p>
          <a:p>
            <a:pPr eaLnBrk="1" fontAlgn="auto" hangingPunct="1">
              <a:lnSpc>
                <a:spcPts val="15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1955800"/>
            <a:ext cx="3200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Content and content search, service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news, email, chat, music download,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1320800" y="2247900"/>
            <a:ext cx="3022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video streaming, Calendars, etc.</a:t>
            </a:r>
            <a:r>
              <a:rPr lang="en-CA" sz="12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 charset="0"/>
              </a:rPr>
            </a:b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(AOL)</a:t>
            </a:r>
          </a:p>
          <a:p>
            <a:pPr eaLnBrk="1" hangingPunct="1">
              <a:lnSpc>
                <a:spcPts val="1150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700" y="2540000"/>
            <a:ext cx="35687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Specialised (Sailnet, SWP)</a:t>
            </a:r>
            <a:r>
              <a:rPr lang="en-CA" sz="12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4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Search (google, ask.com)</a:t>
            </a:r>
          </a:p>
          <a:p>
            <a:pPr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6400" y="3175000"/>
            <a:ext cx="39370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E-tailer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6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4700" y="3390900"/>
            <a:ext cx="35687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Virtual merchant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43000" y="3619500"/>
            <a:ext cx="3200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Online store or E-shop (Amazon,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virtual farmers market)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4700" y="4102100"/>
            <a:ext cx="35687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Bricks- and- click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3000" y="4305300"/>
            <a:ext cx="32004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Online and physical store (Tesco)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74700" y="4673600"/>
            <a:ext cx="3568700" cy="444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368300" algn="l"/>
              </a:tabLs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Catalogue merchant</a:t>
            </a:r>
            <a:r>
              <a:rPr lang="en-CA" sz="118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18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 Online version of direct mail</a:t>
            </a:r>
          </a:p>
          <a:p>
            <a:pPr eaLnBrk="1" fontAlgn="auto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141" name="TextBox 13"/>
          <p:cNvSpPr txBox="1">
            <a:spLocks noChangeArrowheads="1"/>
          </p:cNvSpPr>
          <p:nvPr/>
        </p:nvSpPr>
        <p:spPr bwMode="auto">
          <a:xfrm>
            <a:off x="1320800" y="5041900"/>
            <a:ext cx="3022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catalogue (LLBean.com)</a:t>
            </a:r>
          </a:p>
          <a:p>
            <a:pPr eaLnBrk="1" hangingPunct="1">
              <a:lnSpc>
                <a:spcPts val="1088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74700" y="5372100"/>
            <a:ext cx="35687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Manufacturer direct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43000" y="5600700"/>
            <a:ext cx="3200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Manufacturer sell directly to customer</a:t>
            </a:r>
            <a:r>
              <a:rPr lang="en-CA" sz="12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(Dell, Sony)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45000" y="1524000"/>
            <a:ext cx="45847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Transaction broker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13300" y="1752600"/>
            <a:ext cx="4216400" cy="419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Online sales processors such as stock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brokers and travel agents (e-trade,</a:t>
            </a:r>
          </a:p>
          <a:p>
            <a:pPr eaLnBrk="1" fontAlgn="auto" hangingPunct="1">
              <a:lnSpc>
                <a:spcPts val="12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80000" y="2070100"/>
            <a:ext cx="39497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travelocity, orbitz)</a:t>
            </a:r>
          </a:p>
          <a:p>
            <a:pPr eaLnBrk="1" fontAlgn="auto" hangingPunct="1">
              <a:lnSpc>
                <a:spcPts val="12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45000" y="2463800"/>
            <a:ext cx="45847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Market creator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813300" y="2705100"/>
            <a:ext cx="4216400" cy="419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Brings buyers and sellers together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(ebay, priceline)</a:t>
            </a:r>
          </a:p>
          <a:p>
            <a:pPr eaLnBrk="1" fontAlgn="auto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45000" y="3263900"/>
            <a:ext cx="45847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Service provider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813300" y="3479800"/>
            <a:ext cx="42164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Selling services (xdrive, myCFO)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445000" y="3911600"/>
            <a:ext cx="45847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Community provider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813300" y="4152900"/>
            <a:ext cx="4216400" cy="419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Social networks (Myspace, Facebook,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about.com)</a:t>
            </a:r>
          </a:p>
          <a:p>
            <a:pPr eaLnBrk="1" fontAlgn="auto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45000" y="4711700"/>
            <a:ext cx="45847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Content provider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813300" y="4953000"/>
            <a:ext cx="4216400" cy="419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Information and news (CNN,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Sportline, wall street journal)</a:t>
            </a:r>
          </a:p>
          <a:p>
            <a:pPr eaLnBrk="1" fontAlgn="auto" hangingPunct="1">
              <a:lnSpc>
                <a:spcPts val="12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8155" name="Picture 27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3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/>
          <p:nvPr/>
        </p:nvSpPr>
        <p:spPr>
          <a:xfrm>
            <a:off x="546100" y="520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AJOR</a:t>
            </a: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B2B B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USINESS MODELS</a:t>
            </a:r>
          </a:p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3208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E-distributor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16764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Supply maintenance, Repair, Operation goods, Indirect inputs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(grainger.com, partstore.com)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2352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E-procurement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2590800"/>
            <a:ext cx="78740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Creating a digital market where sellers and buyers transact for indirect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inputs (ariba, HUBWOO)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31623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Exchanges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6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5179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Independently owned vertical digital marketplace for direct inputs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(farms.com, foodtrader)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40767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Industry consortium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44450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Industry-owned vertical digital market open to select suppliers (elemica,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quadrem)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50038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Single firm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000" y="53594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Company-owned network to coordinate supply chain with a limited set of</a:t>
            </a: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partners (wal-mart, proctor &amp; gamble)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" y="59182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Industry wide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000" y="62865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Industry-owned network to set standards, coordinate supply and logistics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for industry ( agentrics)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9167" name="Picture 15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7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558800" y="279400"/>
            <a:ext cx="8585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450"/>
              </a:lnSpc>
            </a:pP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C2C, P2P, AND M-COMMERCE</a:t>
            </a:r>
          </a:p>
          <a:p>
            <a:pPr eaLnBrk="1" hangingPunct="1">
              <a:lnSpc>
                <a:spcPts val="3450"/>
              </a:lnSpc>
            </a:pPr>
            <a:endParaRPr lang="en-CA" sz="3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2900" y="1689100"/>
            <a:ext cx="88011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Customer to customer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2120900"/>
            <a:ext cx="84455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Connects customers to customers (ebay, half.com)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2900" y="2895600"/>
            <a:ext cx="88011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Peer to peer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4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3314700"/>
            <a:ext cx="84455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Technology enabling consumer to share files and services</a:t>
            </a:r>
            <a: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via the web, without a common server (Kazaa, cloudmark)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2900" y="4483100"/>
            <a:ext cx="88011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M-commerce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4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8500" y="4902200"/>
            <a:ext cx="84455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Extending business application using wireless technology</a:t>
            </a:r>
            <a: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(ebay anywhere, paypal mobile, aol moviefone)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0185" name="Picture 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2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2"/>
          <p:cNvSpPr txBox="1"/>
          <p:nvPr/>
        </p:nvSpPr>
        <p:spPr>
          <a:xfrm>
            <a:off x="546100" y="6985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ISCO E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ADOPTION LADDER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0" y="1739900"/>
            <a:ext cx="2286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transformed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" y="2006600"/>
            <a:ext cx="90551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 Bold Italic"/>
                <a:ea typeface="+mn-ea"/>
                <a:cs typeface="Century Schoolbook Bold Italic"/>
              </a:rPr>
              <a:t>Business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69100" y="2108200"/>
            <a:ext cx="2374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organisations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" y="2247900"/>
            <a:ext cx="90551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 Bold Italic"/>
                <a:ea typeface="+mn-ea"/>
                <a:cs typeface="Century Schoolbook Bold Italic"/>
              </a:rPr>
              <a:t>benefits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7251700" y="2501900"/>
            <a:ext cx="1892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-open systems</a:t>
            </a:r>
          </a:p>
          <a:p>
            <a:pPr eaLnBrk="1" hangingPunct="1">
              <a:lnSpc>
                <a:spcPts val="10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26100" y="2565400"/>
            <a:ext cx="1549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e-business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1209" name="TextBox 9"/>
          <p:cNvSpPr txBox="1">
            <a:spLocks noChangeArrowheads="1"/>
          </p:cNvSpPr>
          <p:nvPr/>
        </p:nvSpPr>
        <p:spPr bwMode="auto">
          <a:xfrm>
            <a:off x="7251700" y="2641600"/>
            <a:ext cx="1155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of information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51700" y="2819400"/>
            <a:ext cx="1168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for customers,</a:t>
            </a:r>
          </a:p>
          <a:p>
            <a:pPr eaLnBrk="1" fontAlgn="auto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1211" name="TextBox 11"/>
          <p:cNvSpPr txBox="1">
            <a:spLocks noChangeArrowheads="1"/>
          </p:cNvSpPr>
          <p:nvPr/>
        </p:nvSpPr>
        <p:spPr bwMode="auto">
          <a:xfrm>
            <a:off x="5880100" y="3035300"/>
            <a:ext cx="850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-integrate</a:t>
            </a:r>
          </a:p>
          <a:p>
            <a:pPr eaLnBrk="1" hangingPunct="1">
              <a:lnSpc>
                <a:spcPts val="1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51212" name="TextBox 12"/>
          <p:cNvSpPr txBox="1">
            <a:spLocks noChangeArrowheads="1"/>
          </p:cNvSpPr>
          <p:nvPr/>
        </p:nvSpPr>
        <p:spPr bwMode="auto">
          <a:xfrm>
            <a:off x="7251700" y="3009900"/>
            <a:ext cx="11176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suppliers and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140200" y="3136900"/>
            <a:ext cx="17653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e-commerce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1214" name="TextBox 14"/>
          <p:cNvSpPr txBox="1">
            <a:spLocks noChangeArrowheads="1"/>
          </p:cNvSpPr>
          <p:nvPr/>
        </p:nvSpPr>
        <p:spPr bwMode="auto">
          <a:xfrm>
            <a:off x="5880100" y="3213100"/>
            <a:ext cx="12573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supply chain so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51215" name="TextBox 15"/>
          <p:cNvSpPr txBox="1">
            <a:spLocks noChangeArrowheads="1"/>
          </p:cNvSpPr>
          <p:nvPr/>
        </p:nvSpPr>
        <p:spPr bwMode="auto">
          <a:xfrm>
            <a:off x="7251700" y="3187700"/>
            <a:ext cx="825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partners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51216" name="TextBox 16"/>
          <p:cNvSpPr txBox="1">
            <a:spLocks noChangeArrowheads="1"/>
          </p:cNvSpPr>
          <p:nvPr/>
        </p:nvSpPr>
        <p:spPr bwMode="auto">
          <a:xfrm>
            <a:off x="5880100" y="3403600"/>
            <a:ext cx="10668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manufacture</a:t>
            </a:r>
          </a:p>
          <a:p>
            <a:pPr eaLnBrk="1" hangingPunct="1">
              <a:lnSpc>
                <a:spcPts val="1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51217" name="TextBox 17"/>
          <p:cNvSpPr txBox="1">
            <a:spLocks noChangeArrowheads="1"/>
          </p:cNvSpPr>
          <p:nvPr/>
        </p:nvSpPr>
        <p:spPr bwMode="auto">
          <a:xfrm>
            <a:off x="4508500" y="3606800"/>
            <a:ext cx="1257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2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-order and pay</a:t>
            </a:r>
          </a:p>
          <a:p>
            <a:pPr eaLnBrk="1" hangingPunct="1">
              <a:lnSpc>
                <a:spcPts val="132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51218" name="TextBox 18"/>
          <p:cNvSpPr txBox="1">
            <a:spLocks noChangeArrowheads="1"/>
          </p:cNvSpPr>
          <p:nvPr/>
        </p:nvSpPr>
        <p:spPr bwMode="auto">
          <a:xfrm>
            <a:off x="5880100" y="3581400"/>
            <a:ext cx="1041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and delivery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51219" name="TextBox 19"/>
          <p:cNvSpPr txBox="1">
            <a:spLocks noChangeArrowheads="1"/>
          </p:cNvSpPr>
          <p:nvPr/>
        </p:nvSpPr>
        <p:spPr bwMode="auto">
          <a:xfrm>
            <a:off x="7251700" y="3556000"/>
            <a:ext cx="11938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- new business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51220" name="TextBox 20"/>
          <p:cNvSpPr txBox="1">
            <a:spLocks noChangeArrowheads="1"/>
          </p:cNvSpPr>
          <p:nvPr/>
        </p:nvSpPr>
        <p:spPr bwMode="auto">
          <a:xfrm>
            <a:off x="5880100" y="3771900"/>
            <a:ext cx="736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become</a:t>
            </a:r>
          </a:p>
          <a:p>
            <a:pPr eaLnBrk="1" hangingPunct="1">
              <a:lnSpc>
                <a:spcPts val="1200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51221" name="TextBox 21"/>
          <p:cNvSpPr txBox="1">
            <a:spLocks noChangeArrowheads="1"/>
          </p:cNvSpPr>
          <p:nvPr/>
        </p:nvSpPr>
        <p:spPr bwMode="auto">
          <a:xfrm>
            <a:off x="7251700" y="3733800"/>
            <a:ext cx="1155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models based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98800" y="3721100"/>
            <a:ext cx="11938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website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1223" name="TextBox 23"/>
          <p:cNvSpPr txBox="1">
            <a:spLocks noChangeArrowheads="1"/>
          </p:cNvSpPr>
          <p:nvPr/>
        </p:nvSpPr>
        <p:spPr bwMode="auto">
          <a:xfrm>
            <a:off x="4508500" y="3797300"/>
            <a:ext cx="1358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online, reducing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51224" name="TextBox 24"/>
          <p:cNvSpPr txBox="1">
            <a:spLocks noChangeArrowheads="1"/>
          </p:cNvSpPr>
          <p:nvPr/>
        </p:nvSpPr>
        <p:spPr bwMode="auto">
          <a:xfrm>
            <a:off x="3213100" y="4191000"/>
            <a:ext cx="1193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-place in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790700" y="4368800"/>
            <a:ext cx="261620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422400" algn="l"/>
              </a:tabLst>
              <a:defRPr/>
            </a:pPr>
            <a:r>
              <a:rPr lang="en-CA" sz="201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e-mail</a:t>
            </a:r>
            <a:r>
              <a:rPr lang="en-CA" sz="12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worldwide</a:t>
            </a:r>
          </a:p>
          <a:p>
            <a:pPr eaLnBrk="1" fontAlgn="auto" hangingPunct="1">
              <a:lnSpc>
                <a:spcPts val="16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26" name="TextBox 26"/>
          <p:cNvSpPr txBox="1">
            <a:spLocks noChangeArrowheads="1"/>
          </p:cNvSpPr>
          <p:nvPr/>
        </p:nvSpPr>
        <p:spPr bwMode="auto">
          <a:xfrm>
            <a:off x="3213100" y="4584700"/>
            <a:ext cx="1193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market</a:t>
            </a:r>
          </a:p>
          <a:p>
            <a:pPr eaLnBrk="1" hangingPunct="1">
              <a:lnSpc>
                <a:spcPts val="1163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27" name="TextBox 27"/>
          <p:cNvSpPr txBox="1">
            <a:spLocks noChangeArrowheads="1"/>
          </p:cNvSpPr>
          <p:nvPr/>
        </p:nvSpPr>
        <p:spPr bwMode="auto">
          <a:xfrm>
            <a:off x="1346200" y="4775200"/>
            <a:ext cx="3060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- efficient internal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28" name="TextBox 28"/>
          <p:cNvSpPr txBox="1">
            <a:spLocks noChangeArrowheads="1"/>
          </p:cNvSpPr>
          <p:nvPr/>
        </p:nvSpPr>
        <p:spPr bwMode="auto">
          <a:xfrm>
            <a:off x="1346200" y="4953000"/>
            <a:ext cx="3060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and external	- window on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29" name="TextBox 29"/>
          <p:cNvSpPr txBox="1">
            <a:spLocks noChangeArrowheads="1"/>
          </p:cNvSpPr>
          <p:nvPr/>
        </p:nvSpPr>
        <p:spPr bwMode="auto">
          <a:xfrm>
            <a:off x="1346200" y="5130800"/>
            <a:ext cx="3060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communications	worldwide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30" name="TextBox 30"/>
          <p:cNvSpPr txBox="1">
            <a:spLocks noChangeArrowheads="1"/>
          </p:cNvSpPr>
          <p:nvPr/>
        </p:nvSpPr>
        <p:spPr bwMode="auto">
          <a:xfrm>
            <a:off x="3213100" y="5308600"/>
            <a:ext cx="1193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suppliers</a:t>
            </a:r>
          </a:p>
          <a:p>
            <a:pPr eaLnBrk="1" hangingPunct="1">
              <a:lnSpc>
                <a:spcPts val="1188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31" name="TextBox 31"/>
          <p:cNvSpPr txBox="1">
            <a:spLocks noChangeArrowheads="1"/>
          </p:cNvSpPr>
          <p:nvPr/>
        </p:nvSpPr>
        <p:spPr bwMode="auto">
          <a:xfrm>
            <a:off x="4508500" y="4013200"/>
            <a:ext cx="4533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transaction	seamless	on</a:t>
            </a:r>
          </a:p>
          <a:p>
            <a:pPr eaLnBrk="1" hangingPunct="1">
              <a:lnSpc>
                <a:spcPts val="10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32" name="TextBox 32"/>
          <p:cNvSpPr txBox="1">
            <a:spLocks noChangeArrowheads="1"/>
          </p:cNvSpPr>
          <p:nvPr/>
        </p:nvSpPr>
        <p:spPr bwMode="auto">
          <a:xfrm>
            <a:off x="4508500" y="4203700"/>
            <a:ext cx="4533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costs	interworking</a:t>
            </a:r>
          </a:p>
          <a:p>
            <a:pPr eaLnBrk="1" hangingPunct="1">
              <a:lnSpc>
                <a:spcPts val="10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880100" y="4356100"/>
            <a:ext cx="3162300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r>
              <a:rPr lang="en-CA" sz="12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- minimise	between</a:t>
            </a:r>
          </a:p>
          <a:p>
            <a:pPr eaLnBrk="1" fontAlgn="auto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34" name="TextBox 34"/>
          <p:cNvSpPr txBox="1">
            <a:spLocks noChangeArrowheads="1"/>
          </p:cNvSpPr>
          <p:nvPr/>
        </p:nvSpPr>
        <p:spPr bwMode="auto">
          <a:xfrm>
            <a:off x="4508500" y="4559300"/>
            <a:ext cx="4533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- maximise	waste at every	organisations</a:t>
            </a:r>
          </a:p>
          <a:p>
            <a:pPr eaLnBrk="1" hangingPunct="1">
              <a:lnSpc>
                <a:spcPts val="10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35" name="TextBox 35"/>
          <p:cNvSpPr txBox="1">
            <a:spLocks noChangeArrowheads="1"/>
          </p:cNvSpPr>
          <p:nvPr/>
        </p:nvSpPr>
        <p:spPr bwMode="auto">
          <a:xfrm>
            <a:off x="4508500" y="4711700"/>
            <a:ext cx="4533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accessibility and	stage of the	and individuals</a:t>
            </a:r>
            <a:r>
              <a:rPr lang="en-CA" sz="12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 charset="0"/>
              </a:rPr>
            </a:b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speed	supply chain</a:t>
            </a:r>
          </a:p>
          <a:p>
            <a:pPr eaLnBrk="1" hangingPunct="1">
              <a:lnSpc>
                <a:spcPts val="1388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854200" y="5486400"/>
            <a:ext cx="7289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 Bold Italic"/>
                <a:ea typeface="+mn-ea"/>
                <a:cs typeface="Century Schoolbook Bold Italic"/>
              </a:rPr>
              <a:t>Extent of organisational change &amp; sophistication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93700" y="6083300"/>
            <a:ext cx="87503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Cisco  e-Adoption Ladder (DTI, 2000)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93700" y="6413500"/>
            <a:ext cx="87503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( 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Adapted from Cisco led Information Age Partnership study on e-commerce in small business)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39" name="Picture 3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6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I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NTRODUCTION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510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Successful e-commerce firms have</a:t>
            </a:r>
          </a:p>
          <a:p>
            <a:pPr eaLnBrk="1" fontAlgn="auto" hangingPunct="1">
              <a:lnSpc>
                <a:spcPts val="3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2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146300"/>
            <a:ext cx="83312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business models that are able to :</a:t>
            </a:r>
          </a:p>
          <a:p>
            <a:pPr eaLnBrk="1" fontAlgn="auto" hangingPunct="1">
              <a:lnSpc>
                <a:spcPts val="3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2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060700"/>
            <a:ext cx="8597900" cy="952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Leverage the unique qualities of the web</a:t>
            </a:r>
            <a:r>
              <a:rPr lang="en-CA" sz="238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8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Provide real value to customers</a:t>
            </a: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949700"/>
            <a:ext cx="8597900" cy="952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Develop highly effective and efficient operation</a:t>
            </a:r>
            <a:r>
              <a:rPr lang="en-CA" sz="237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7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Avoid legal and social confusions</a:t>
            </a: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9149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Provide profitable business results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3800" name="Picture 8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16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800" y="406400"/>
            <a:ext cx="85852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565F6C"/>
                </a:solidFill>
                <a:latin typeface="Century Schoolbook Italic"/>
                <a:ea typeface="+mn-ea"/>
                <a:cs typeface="Century Schoolbook Italic"/>
              </a:rPr>
              <a:t>E-</a:t>
            </a:r>
            <a:r>
              <a:rPr lang="en-CA" sz="1763">
                <a:solidFill>
                  <a:srgbClr val="565F6C"/>
                </a:solidFill>
                <a:latin typeface="Century Schoolbook Italic"/>
                <a:ea typeface="+mn-ea"/>
                <a:cs typeface="Century Schoolbook Italic"/>
              </a:rPr>
              <a:t>BUSINESS STATUS OF ENTERPRISES</a:t>
            </a:r>
            <a:r>
              <a:rPr lang="en-CA" sz="1403">
                <a:solidFill>
                  <a:srgbClr val="565F6C"/>
                </a:solidFill>
                <a:latin typeface="Century Schoolbook Italic"/>
                <a:ea typeface="+mn-ea"/>
                <a:cs typeface="Century Schoolbook Italic"/>
              </a:rPr>
              <a:t> (T</a:t>
            </a:r>
            <a:r>
              <a:rPr lang="en-CA" sz="1115">
                <a:solidFill>
                  <a:srgbClr val="565F6C"/>
                </a:solidFill>
                <a:latin typeface="Century Schoolbook Italic"/>
                <a:ea typeface="+mn-ea"/>
                <a:cs typeface="Century Schoolbook Italic"/>
              </a:rPr>
              <a:t>IMMERS</a:t>
            </a:r>
            <a:r>
              <a:rPr lang="en-CA" sz="1403">
                <a:solidFill>
                  <a:srgbClr val="565F6C"/>
                </a:solidFill>
                <a:latin typeface="Century Schoolbook Italic"/>
                <a:ea typeface="+mn-ea"/>
                <a:cs typeface="Century Schoolbook Italic"/>
              </a:rPr>
              <a:t>, 1999)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2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2227" name="Picture 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1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600" y="304800"/>
            <a:ext cx="86614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PWC  </a:t>
            </a:r>
            <a:r>
              <a:rPr lang="en-CA" sz="217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</a:t>
            </a:r>
            <a:r>
              <a:rPr lang="en-CA" sz="27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-</a:t>
            </a:r>
            <a:r>
              <a:rPr lang="en-CA" sz="217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COMMERCE LEVELS</a:t>
            </a:r>
            <a:r>
              <a:rPr lang="en-CA" sz="2198">
                <a:solidFill>
                  <a:srgbClr val="565F6C"/>
                </a:solidFill>
                <a:latin typeface="Century Schoolbook Italic"/>
                <a:ea typeface="+mn-ea"/>
                <a:cs typeface="Century Schoolbook Italic"/>
              </a:rPr>
              <a:t> (PWC, 1999)</a:t>
            </a:r>
          </a:p>
          <a:p>
            <a:pPr eaLnBrk="1" fontAlgn="auto" hangingPunct="1">
              <a:lnSpc>
                <a:spcPts val="25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2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3251" name="Picture 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49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58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546100" y="1409700"/>
            <a:ext cx="85979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8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E-mail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2095500"/>
            <a:ext cx="8229600" cy="901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  <a:tab pos="2667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The starting point on the ladder is to use e-mail in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speeding up the information flows and business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communications with customers, employees and the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associate organisations.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3175000"/>
            <a:ext cx="82296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Using email simply needs an Internet connection and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involves reasonably low setup costs.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873500"/>
            <a:ext cx="85979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8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Online buying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4584700"/>
            <a:ext cx="82296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</a:tabLst>
              <a:defRPr/>
            </a:pPr>
            <a:r>
              <a:rPr lang="en-CA" sz="159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0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The next plausible step is to search and buy products on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the Internet from a wide spectrum of suppliers thereby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achieving cost, time and quality benefits.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5562600"/>
            <a:ext cx="82296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9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Online buying sometimes may require knowledge of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using search engine technologies for finding required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81100" y="5994400"/>
            <a:ext cx="7962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products and suppliers.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5305" name="Picture 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31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558800" y="558800"/>
            <a:ext cx="85852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914" b="1">
                <a:solidFill>
                  <a:srgbClr val="675A00"/>
                </a:solidFill>
                <a:latin typeface="Century Schoolbook Bold"/>
                <a:ea typeface="+mn-ea"/>
                <a:cs typeface="Century Schoolbook Bold"/>
              </a:rPr>
              <a:t>O</a:t>
            </a:r>
            <a:r>
              <a:rPr lang="en-CA" sz="2325" b="1">
                <a:solidFill>
                  <a:srgbClr val="675A00"/>
                </a:solidFill>
                <a:latin typeface="Century Schoolbook Bold"/>
                <a:ea typeface="+mn-ea"/>
                <a:cs typeface="Century Schoolbook Bold"/>
              </a:rPr>
              <a:t>NLINE</a:t>
            </a:r>
            <a:r>
              <a:rPr lang="en-CA" sz="2914" b="1">
                <a:solidFill>
                  <a:srgbClr val="675A00"/>
                </a:solidFill>
                <a:latin typeface="Century Schoolbook Bold"/>
                <a:ea typeface="+mn-ea"/>
                <a:cs typeface="Century Schoolbook Bold"/>
              </a:rPr>
              <a:t> B</a:t>
            </a:r>
            <a:r>
              <a:rPr lang="en-CA" sz="2325" b="1">
                <a:solidFill>
                  <a:srgbClr val="675A00"/>
                </a:solidFill>
                <a:latin typeface="Century Schoolbook Bold"/>
                <a:ea typeface="+mn-ea"/>
                <a:cs typeface="Century Schoolbook Bold"/>
              </a:rPr>
              <a:t>ANKING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4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600" y="1689100"/>
            <a:ext cx="81534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6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96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 Online banking provides many benefits to businesses</a:t>
            </a:r>
            <a:r>
              <a:rPr lang="en-CA" sz="21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8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such as:</a:t>
            </a:r>
          </a:p>
          <a:p>
            <a:pPr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58900" y="2184400"/>
            <a:ext cx="7785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 Saving time</a:t>
            </a:r>
          </a:p>
          <a:p>
            <a:pPr eaLnBrk="1" fontAlgn="auto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5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58900" y="2425700"/>
            <a:ext cx="77851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 Reduce costs and other resources</a:t>
            </a:r>
            <a:r>
              <a:rPr lang="en-CA" sz="16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 Easy to monitor transactions</a:t>
            </a:r>
            <a:r>
              <a:rPr lang="en-CA" sz="166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6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 Easy to manage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6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58900" y="3111500"/>
            <a:ext cx="7785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 Convenient access</a:t>
            </a:r>
          </a:p>
          <a:p>
            <a:pPr eaLnBrk="1" fontAlgn="auto" hangingPunct="1">
              <a:lnSpc>
                <a:spcPts val="18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6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0600" y="3695700"/>
            <a:ext cx="8153400" cy="850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6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96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 Reaching this stage of the ladder requires some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knowledge on web security for performing online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banking transactions.</a:t>
            </a:r>
          </a:p>
          <a:p>
            <a:pPr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0600" y="4711700"/>
            <a:ext cx="8153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6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96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 Forrester (2001) suggests that banks can win online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5003800"/>
            <a:ext cx="7874000" cy="1320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SME relationships, by adding services like counselling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and accounting connectivity to today's banking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platforms. This will further enable businesses to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streamline their business accounting and cut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675A00"/>
                </a:solidFill>
                <a:latin typeface="Century Schoolbook"/>
                <a:ea typeface="+mn-ea"/>
                <a:cs typeface="Century Schoolbook"/>
              </a:rPr>
              <a:t>administration costs.</a:t>
            </a:r>
          </a:p>
          <a:p>
            <a:pPr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6330" name="Picture 10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48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/>
          <p:nvPr/>
        </p:nvSpPr>
        <p:spPr>
          <a:xfrm>
            <a:off x="546100" y="4953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6" b="1">
                <a:solidFill>
                  <a:srgbClr val="E75C00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568" b="1">
                <a:solidFill>
                  <a:srgbClr val="E75C00"/>
                </a:solidFill>
                <a:latin typeface="Century Schoolbook Bold"/>
                <a:ea typeface="+mn-ea"/>
                <a:cs typeface="Century Schoolbook Bold"/>
              </a:rPr>
              <a:t>MARKETING</a:t>
            </a:r>
          </a:p>
          <a:p>
            <a:pPr eaLnBrk="1" fontAlgn="auto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82700"/>
            <a:ext cx="85979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</a:tabLs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E-marketing can be a significant step in utilising Internet for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	strategic advantage and business growth. E-marketing may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	involve:</a:t>
            </a:r>
          </a:p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9050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 Market research</a:t>
            </a:r>
          </a:p>
          <a:p>
            <a:pPr eaLnBrk="1" fontAlgn="auto" hangingPunct="1">
              <a:lnSpc>
                <a:spcPts val="17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1336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 Product promotion</a:t>
            </a:r>
          </a:p>
          <a:p>
            <a:pPr eaLnBrk="1" fontAlgn="auto" hangingPunct="1">
              <a:lnSpc>
                <a:spcPts val="16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349500"/>
            <a:ext cx="82296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 Viral marketing or virtual marketing</a:t>
            </a:r>
            <a:r>
              <a:rPr lang="en-CA" sz="15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 Online advertising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28067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 Customer service, etc.</a:t>
            </a:r>
          </a:p>
          <a:p>
            <a:pPr eaLnBrk="1" fontAlgn="auto" hangingPunct="1">
              <a:lnSpc>
                <a:spcPts val="15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32893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Depending on the e-marketing strategy and its extent of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800" y="3543300"/>
            <a:ext cx="83312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implementation, organisations often require knowledge on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web technologies and their applications in business.</a:t>
            </a:r>
          </a:p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4305300"/>
            <a:ext cx="85979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33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8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Effective utilization of e-marketing can facilitate businesses in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	reaching:</a:t>
            </a:r>
          </a:p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4737100"/>
            <a:ext cx="82296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 Wider market</a:t>
            </a:r>
            <a:r>
              <a:rPr lang="en-CA" sz="156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6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 Segments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51689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 Speed up promotional communications</a:t>
            </a:r>
          </a:p>
          <a:p>
            <a:pPr eaLnBrk="1" fontAlgn="auto" hangingPunct="1">
              <a:lnSpc>
                <a:spcPts val="17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" y="53975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 Provide significant marketing benefits at low costs.</a:t>
            </a:r>
          </a:p>
          <a:p>
            <a:pPr eaLnBrk="1" fontAlgn="auto" hangingPunct="1">
              <a:lnSpc>
                <a:spcPts val="16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46100" y="5943600"/>
            <a:ext cx="85979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</a:tabLs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 The ability to respond electronically to the customer problems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	and demands  instantaneously can help businesses in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9A3C00"/>
                </a:solidFill>
                <a:latin typeface="Century Schoolbook"/>
                <a:ea typeface="+mn-ea"/>
                <a:cs typeface="Century Schoolbook"/>
              </a:rPr>
              <a:t>	retaining customers and achieving competitive advantage.</a:t>
            </a:r>
          </a:p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7359" name="Picture 15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757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58800" y="558800"/>
            <a:ext cx="85852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914" b="1">
                <a:solidFill>
                  <a:srgbClr val="3668C4"/>
                </a:solidFill>
                <a:latin typeface="Century Schoolbook Bold"/>
                <a:ea typeface="+mn-ea"/>
                <a:cs typeface="Century Schoolbook Bold"/>
              </a:rPr>
              <a:t>B</a:t>
            </a:r>
            <a:r>
              <a:rPr lang="en-CA" sz="2325" b="1">
                <a:solidFill>
                  <a:srgbClr val="3668C4"/>
                </a:solidFill>
                <a:latin typeface="Century Schoolbook Bold"/>
                <a:ea typeface="+mn-ea"/>
                <a:cs typeface="Century Schoolbook Bold"/>
              </a:rPr>
              <a:t>ASIC</a:t>
            </a:r>
            <a:r>
              <a:rPr lang="en-CA" sz="2914" b="1">
                <a:solidFill>
                  <a:srgbClr val="3668C4"/>
                </a:solidFill>
                <a:latin typeface="Century Schoolbook Bold"/>
                <a:ea typeface="+mn-ea"/>
                <a:cs typeface="Century Schoolbook Bold"/>
              </a:rPr>
              <a:t> W</a:t>
            </a:r>
            <a:r>
              <a:rPr lang="en-CA" sz="2325" b="1">
                <a:solidFill>
                  <a:srgbClr val="3668C4"/>
                </a:solidFill>
                <a:latin typeface="Century Schoolbook Bold"/>
                <a:ea typeface="+mn-ea"/>
                <a:cs typeface="Century Schoolbook Bold"/>
              </a:rPr>
              <a:t>EBSITE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600" y="1828800"/>
            <a:ext cx="8661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234583"/>
                </a:solidFill>
                <a:latin typeface="Century Schoolbook"/>
                <a:ea typeface="+mn-ea"/>
                <a:cs typeface="Century Schoolbook"/>
              </a:rPr>
              <a:t> Developing a website for business can be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749300" y="2146300"/>
            <a:ext cx="839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63"/>
              </a:lnSpc>
            </a:pPr>
            <a:r>
              <a:rPr lang="en-CA">
                <a:solidFill>
                  <a:srgbClr val="234583"/>
                </a:solidFill>
                <a:latin typeface="Century Schoolbook" charset="0"/>
                <a:cs typeface="Century Schoolbook" charset="0"/>
              </a:rPr>
              <a:t>considered as the first earnest step towards e-</a:t>
            </a:r>
          </a:p>
          <a:p>
            <a:pPr eaLnBrk="1" hangingPunct="1"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749300" y="2413000"/>
            <a:ext cx="839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63"/>
              </a:lnSpc>
            </a:pPr>
            <a:r>
              <a:rPr lang="en-CA">
                <a:solidFill>
                  <a:srgbClr val="234583"/>
                </a:solidFill>
                <a:latin typeface="Century Schoolbook" charset="0"/>
                <a:cs typeface="Century Schoolbook" charset="0"/>
              </a:rPr>
              <a:t>business, enabling organisations infinitely to</a:t>
            </a:r>
          </a:p>
          <a:p>
            <a:pPr eaLnBrk="1" hangingPunct="1"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749300" y="2667000"/>
            <a:ext cx="839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63"/>
              </a:lnSpc>
            </a:pPr>
            <a:r>
              <a:rPr lang="en-CA">
                <a:solidFill>
                  <a:srgbClr val="234583"/>
                </a:solidFill>
                <a:latin typeface="Century Schoolbook" charset="0"/>
                <a:cs typeface="Century Schoolbook" charset="0"/>
              </a:rPr>
              <a:t>reveal their presence to wider markets across the</a:t>
            </a:r>
          </a:p>
          <a:p>
            <a:pPr eaLnBrk="1" hangingPunct="1"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9300" y="2921000"/>
            <a:ext cx="83947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234583"/>
                </a:solidFill>
                <a:latin typeface="Century Schoolbook"/>
                <a:ea typeface="+mn-ea"/>
                <a:cs typeface="Century Schoolbook"/>
              </a:rPr>
              <a:t>globe.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2600" y="3581400"/>
            <a:ext cx="8661400" cy="939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234583"/>
                </a:solidFill>
                <a:latin typeface="Century Schoolbook"/>
                <a:ea typeface="+mn-ea"/>
                <a:cs typeface="Century Schoolbook"/>
              </a:rPr>
              <a:t> Today most of the websites are seen as a natural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234583"/>
                </a:solidFill>
                <a:latin typeface="Century Schoolbook"/>
                <a:ea typeface="+mn-ea"/>
                <a:cs typeface="Century Schoolbook"/>
              </a:rPr>
              <a:t>extension for businesses, with the potential of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234583"/>
                </a:solidFill>
                <a:latin typeface="Century Schoolbook"/>
                <a:ea typeface="+mn-ea"/>
                <a:cs typeface="Century Schoolbook"/>
              </a:rPr>
              <a:t>attracting prospective customers and business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9300" y="4356100"/>
            <a:ext cx="83947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234583"/>
                </a:solidFill>
                <a:latin typeface="Century Schoolbook"/>
                <a:ea typeface="+mn-ea"/>
                <a:cs typeface="Century Schoolbook"/>
              </a:rPr>
              <a:t>partners.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2600" y="5016500"/>
            <a:ext cx="8661400" cy="1193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234583"/>
                </a:solidFill>
                <a:latin typeface="Century Schoolbook"/>
                <a:ea typeface="+mn-ea"/>
                <a:cs typeface="Century Schoolbook"/>
              </a:rPr>
              <a:t> Depending on the functionality and e-business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234583"/>
                </a:solidFill>
                <a:latin typeface="Century Schoolbook"/>
                <a:ea typeface="+mn-ea"/>
                <a:cs typeface="Century Schoolbook"/>
              </a:rPr>
              <a:t>strategy, business websites can involve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234583"/>
                </a:solidFill>
                <a:latin typeface="Century Schoolbook"/>
                <a:ea typeface="+mn-ea"/>
                <a:cs typeface="Century Schoolbook"/>
              </a:rPr>
              <a:t>significant investments on the technologies,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234583"/>
                </a:solidFill>
                <a:latin typeface="Century Schoolbook"/>
                <a:ea typeface="+mn-ea"/>
                <a:cs typeface="Century Schoolbook"/>
              </a:rPr>
              <a:t>people and knowledge.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8379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96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4953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1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6" b="1">
                <a:solidFill>
                  <a:srgbClr val="D0A809"/>
                </a:solidFill>
                <a:latin typeface="Century Schoolbook Bold"/>
                <a:ea typeface="+mn-ea"/>
                <a:cs typeface="Century Schoolbook Bold"/>
              </a:rPr>
              <a:t>W</a:t>
            </a:r>
            <a:r>
              <a:rPr lang="en-CA" sz="2568" b="1">
                <a:solidFill>
                  <a:srgbClr val="D0A809"/>
                </a:solidFill>
                <a:latin typeface="Century Schoolbook Bold"/>
                <a:ea typeface="+mn-ea"/>
                <a:cs typeface="Century Schoolbook Bold"/>
              </a:rPr>
              <a:t>EB</a:t>
            </a:r>
            <a:r>
              <a:rPr lang="en-CA" sz="3216" b="1">
                <a:solidFill>
                  <a:srgbClr val="D0A809"/>
                </a:solidFill>
                <a:latin typeface="Century Schoolbook Bold"/>
                <a:ea typeface="+mn-ea"/>
                <a:cs typeface="Century Schoolbook Bold"/>
              </a:rPr>
              <a:t> C</a:t>
            </a:r>
            <a:r>
              <a:rPr lang="en-CA" sz="2568" b="1">
                <a:solidFill>
                  <a:srgbClr val="D0A809"/>
                </a:solidFill>
                <a:latin typeface="Century Schoolbook Bold"/>
                <a:ea typeface="+mn-ea"/>
                <a:cs typeface="Century Schoolbook Bold"/>
              </a:rPr>
              <a:t>ATALOGUE</a:t>
            </a:r>
          </a:p>
          <a:p>
            <a:pPr eaLnBrk="1" fontAlgn="auto" hangingPunct="1">
              <a:lnSpc>
                <a:spcPts val="31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0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319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 A web catalogue in its simplest form provides information</a:t>
            </a:r>
            <a: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6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	on products and services of an organisation along with the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714500"/>
            <a:ext cx="8331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contact information on the website.</a:t>
            </a:r>
          </a:p>
          <a:p>
            <a:pPr eaLnBrk="1" fontAlgn="auto" hangingPunct="1">
              <a:lnSpc>
                <a:spcPts val="19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349500"/>
            <a:ext cx="8597900" cy="850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 Some of the advanced websites use latest multimedia and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	other web technologies to provide interactive product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	demonstrations.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4798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 They can enable users to design, customise and view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	products.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356100"/>
            <a:ext cx="85979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 An effective web catalogue can assist businesses to attract</a:t>
            </a:r>
            <a: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6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	potential customers and can significantly improve the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4864100"/>
            <a:ext cx="8331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brand image.</a:t>
            </a:r>
          </a:p>
          <a:p>
            <a:pPr eaLnBrk="1" fontAlgn="auto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5486400"/>
            <a:ext cx="85979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 Prominent examples can be seen in apparel and automobile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	industries, which include highly interactive websites of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2800" y="5981700"/>
            <a:ext cx="8331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6">
                <a:solidFill>
                  <a:srgbClr val="896F07"/>
                </a:solidFill>
                <a:latin typeface="Century Schoolbook"/>
                <a:ea typeface="+mn-ea"/>
                <a:cs typeface="Century Schoolbook"/>
              </a:rPr>
              <a:t>Nike, Mercedes-Benz and  Opel.</a:t>
            </a:r>
          </a:p>
          <a:p>
            <a:pPr eaLnBrk="1" fontAlgn="auto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9403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32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546100" y="4699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6" b="1">
                <a:solidFill>
                  <a:srgbClr val="92D050"/>
                </a:solidFill>
                <a:latin typeface="Century Schoolbook Bold"/>
                <a:ea typeface="+mn-ea"/>
                <a:cs typeface="Century Schoolbook Bold"/>
              </a:rPr>
              <a:t>E-S</a:t>
            </a:r>
            <a:r>
              <a:rPr lang="en-CA" sz="2568" b="1">
                <a:solidFill>
                  <a:srgbClr val="92D050"/>
                </a:solidFill>
                <a:latin typeface="Century Schoolbook Bold"/>
                <a:ea typeface="+mn-ea"/>
                <a:cs typeface="Century Schoolbook Bold"/>
              </a:rPr>
              <a:t>HOP</a:t>
            </a:r>
          </a:p>
          <a:p>
            <a:pPr eaLnBrk="1" fontAlgn="auto" hangingPunct="1">
              <a:lnSpc>
                <a:spcPts val="33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8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0500" y="1435100"/>
            <a:ext cx="89535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Establishing an e-shop can be an extension to an existing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high street shop or it can be the only sales channel for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9900" y="2032000"/>
            <a:ext cx="86741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some businesses.</a:t>
            </a:r>
          </a:p>
          <a:p>
            <a:pPr eaLnBrk="1" fontAlgn="auto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0500" y="2717800"/>
            <a:ext cx="89535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E-shops are seen as a low cost route for presenting and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469900" y="3060700"/>
            <a:ext cx="867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CA">
                <a:solidFill>
                  <a:srgbClr val="660000"/>
                </a:solidFill>
                <a:latin typeface="Century Schoolbook" charset="0"/>
                <a:cs typeface="Century Schoolbook" charset="0"/>
              </a:rPr>
              <a:t>selling products globally. They often provide low prices to</a:t>
            </a:r>
          </a:p>
          <a:p>
            <a:pPr eaLnBrk="1" hangingPunct="1">
              <a:lnSpc>
                <a:spcPts val="2200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9900" y="3352800"/>
            <a:ext cx="86741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the customers compared to bricks and mortar outlets.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0500" y="4089400"/>
            <a:ext cx="8953500" cy="1028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Building an e-shop requires significant investments and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collaboration with online payment authorising agencies to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provide security and customer confidence.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0500" y="5410200"/>
            <a:ext cx="89535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This step further involves managing the complexity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arising from the changed business processes.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0426" name="Picture 10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743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/>
          <p:nvPr/>
        </p:nvSpPr>
        <p:spPr>
          <a:xfrm>
            <a:off x="546100" y="419100"/>
            <a:ext cx="8597900" cy="977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4" b="1">
                <a:solidFill>
                  <a:srgbClr val="9D279D"/>
                </a:solidFill>
                <a:latin typeface="Century Schoolbook Bold"/>
                <a:ea typeface="+mn-ea"/>
                <a:cs typeface="Century Schoolbook Bold"/>
              </a:rPr>
              <a:t>C</a:t>
            </a:r>
            <a:r>
              <a:rPr lang="en-CA" sz="2565" b="1">
                <a:solidFill>
                  <a:srgbClr val="9D279D"/>
                </a:solidFill>
                <a:latin typeface="Century Schoolbook Bold"/>
                <a:ea typeface="+mn-ea"/>
                <a:cs typeface="Century Schoolbook Bold"/>
              </a:rPr>
              <a:t>USTOMER</a:t>
            </a:r>
            <a:r>
              <a:rPr lang="en-CA" sz="3214" b="1">
                <a:solidFill>
                  <a:srgbClr val="9D279D"/>
                </a:solidFill>
                <a:latin typeface="Century Schoolbook Bold"/>
                <a:ea typeface="+mn-ea"/>
                <a:cs typeface="Century Schoolbook Bold"/>
              </a:rPr>
              <a:t> R</a:t>
            </a:r>
            <a:r>
              <a:rPr lang="en-CA" sz="2565" b="1">
                <a:solidFill>
                  <a:srgbClr val="9D279D"/>
                </a:solidFill>
                <a:latin typeface="Century Schoolbook Bold"/>
                <a:ea typeface="+mn-ea"/>
                <a:cs typeface="Century Schoolbook Bold"/>
              </a:rPr>
              <a:t>ELATIONSHIP</a:t>
            </a:r>
            <a:r>
              <a:rPr lang="en-CA" sz="283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83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3214" b="1">
                <a:solidFill>
                  <a:srgbClr val="9D279D"/>
                </a:solidFill>
                <a:latin typeface="Century Schoolbook Bold"/>
                <a:ea typeface="+mn-ea"/>
                <a:cs typeface="Century Schoolbook Bold"/>
              </a:rPr>
              <a:t>M</a:t>
            </a:r>
            <a:r>
              <a:rPr lang="en-CA" sz="2565" b="1">
                <a:solidFill>
                  <a:srgbClr val="9D279D"/>
                </a:solidFill>
                <a:latin typeface="Century Schoolbook Bold"/>
                <a:ea typeface="+mn-ea"/>
                <a:cs typeface="Century Schoolbook Bold"/>
              </a:rPr>
              <a:t>ANAGEMENT</a:t>
            </a:r>
            <a:r>
              <a:rPr lang="en-CA" sz="3214" b="1">
                <a:solidFill>
                  <a:srgbClr val="9D279D"/>
                </a:solidFill>
                <a:latin typeface="Century Schoolbook Bold"/>
                <a:ea typeface="+mn-ea"/>
                <a:cs typeface="Century Schoolbook Bold"/>
              </a:rPr>
              <a:t> (CRM)</a:t>
            </a:r>
          </a:p>
          <a:p>
            <a:pPr eaLnBrk="1" fontAlgn="auto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83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914400" y="158750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3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700">
                <a:solidFill>
                  <a:srgbClr val="660066"/>
                </a:solidFill>
                <a:latin typeface="Century Schoolbook" charset="0"/>
                <a:cs typeface="Century Schoolbook" charset="0"/>
              </a:rPr>
              <a:t>  Siebel (2004) defines CRM as ―an integrated approach to</a:t>
            </a:r>
          </a:p>
          <a:p>
            <a:pPr eaLnBrk="1" hangingPunct="1">
              <a:lnSpc>
                <a:spcPts val="2075"/>
              </a:lnSpc>
            </a:pPr>
            <a:endParaRPr lang="en-CA" sz="17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1100" y="1854200"/>
            <a:ext cx="7962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9">
                <a:solidFill>
                  <a:srgbClr val="660066"/>
                </a:solidFill>
                <a:latin typeface="Century Schoolbook"/>
                <a:ea typeface="+mn-ea"/>
                <a:cs typeface="Century Schoolbook"/>
              </a:rPr>
              <a:t>identifying, acquiring, and retaining customers. By enabling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1100" y="2082800"/>
            <a:ext cx="7962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12">
                <a:solidFill>
                  <a:srgbClr val="660066"/>
                </a:solidFill>
                <a:latin typeface="Century Schoolbook"/>
                <a:ea typeface="+mn-ea"/>
                <a:cs typeface="Century Schoolbook"/>
              </a:rPr>
              <a:t>organisations to manage and coordinate customer interactions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1181100" y="2286000"/>
            <a:ext cx="7962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25"/>
              </a:lnSpc>
            </a:pPr>
            <a:r>
              <a:rPr lang="en-CA" sz="1700">
                <a:solidFill>
                  <a:srgbClr val="660066"/>
                </a:solidFill>
                <a:latin typeface="Century Schoolbook" charset="0"/>
                <a:cs typeface="Century Schoolbook" charset="0"/>
              </a:rPr>
              <a:t>across multiple channels, departments, lines of business, and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700">
                <a:solidFill>
                  <a:srgbClr val="660066"/>
                </a:solidFill>
                <a:latin typeface="Century Schoolbook" charset="0"/>
                <a:cs typeface="Century Schoolbook" charset="0"/>
              </a:rPr>
              <a:t>geographies. CRM helps organisations maximise the value of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700">
                <a:solidFill>
                  <a:srgbClr val="660066"/>
                </a:solidFill>
                <a:latin typeface="Century Schoolbook" charset="0"/>
                <a:cs typeface="Century Schoolbook" charset="0"/>
              </a:rPr>
              <a:t>every customer interaction and drive superior corporate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700">
                <a:solidFill>
                  <a:srgbClr val="660066"/>
                </a:solidFill>
                <a:latin typeface="Century Schoolbook" charset="0"/>
                <a:cs typeface="Century Schoolbook" charset="0"/>
              </a:rPr>
              <a:t>performance‖.</a:t>
            </a:r>
          </a:p>
          <a:p>
            <a:pPr eaLnBrk="1" hangingPunct="1">
              <a:lnSpc>
                <a:spcPts val="172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34544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6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9">
                <a:solidFill>
                  <a:srgbClr val="660066"/>
                </a:solidFill>
                <a:latin typeface="Century Schoolbook"/>
                <a:ea typeface="+mn-ea"/>
                <a:cs typeface="Century Schoolbook"/>
              </a:rPr>
              <a:t>  CRM involves: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721100"/>
            <a:ext cx="78740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660066"/>
                </a:solidFill>
                <a:latin typeface="Century Schoolbook"/>
                <a:ea typeface="+mn-ea"/>
                <a:cs typeface="Century Schoolbook"/>
              </a:rPr>
              <a:t> Utilising advanced database technologies</a:t>
            </a:r>
            <a:r>
              <a:rPr lang="en-CA" sz="14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660066"/>
                </a:solidFill>
                <a:latin typeface="Century Schoolbook"/>
                <a:ea typeface="+mn-ea"/>
                <a:cs typeface="Century Schoolbook"/>
              </a:rPr>
              <a:t> Establishing business processes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449" name="TextBox 9"/>
          <p:cNvSpPr txBox="1">
            <a:spLocks noChangeArrowheads="1"/>
          </p:cNvSpPr>
          <p:nvPr/>
        </p:nvSpPr>
        <p:spPr bwMode="auto">
          <a:xfrm>
            <a:off x="1270000" y="4229100"/>
            <a:ext cx="787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9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500">
                <a:solidFill>
                  <a:srgbClr val="660066"/>
                </a:solidFill>
                <a:latin typeface="Century Schoolbook" charset="0"/>
                <a:cs typeface="Century Schoolbook" charset="0"/>
              </a:rPr>
              <a:t> Preparing people and systems to manage profitable customer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660066"/>
                </a:solidFill>
                <a:latin typeface="Century Schoolbook" charset="0"/>
                <a:cs typeface="Century Schoolbook" charset="0"/>
              </a:rPr>
              <a:t>relationships.</a:t>
            </a:r>
          </a:p>
          <a:p>
            <a:pPr eaLnBrk="1" hangingPunct="1">
              <a:lnSpc>
                <a:spcPts val="14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4914900"/>
            <a:ext cx="82296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660066"/>
                </a:solidFill>
                <a:latin typeface="Century Schoolbook"/>
                <a:ea typeface="+mn-ea"/>
                <a:cs typeface="Century Schoolbook"/>
              </a:rPr>
              <a:t>  We can find many online retailers using web integrated CRM</a:t>
            </a:r>
            <a: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02">
                <a:solidFill>
                  <a:srgbClr val="660066"/>
                </a:solidFill>
                <a:latin typeface="Century Schoolbook"/>
                <a:ea typeface="+mn-ea"/>
                <a:cs typeface="Century Schoolbook"/>
              </a:rPr>
              <a:t>	systems in customer profiling and in developing customised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451" name="TextBox 11"/>
          <p:cNvSpPr txBox="1">
            <a:spLocks noChangeArrowheads="1"/>
          </p:cNvSpPr>
          <p:nvPr/>
        </p:nvSpPr>
        <p:spPr bwMode="auto">
          <a:xfrm>
            <a:off x="1181100" y="5359400"/>
            <a:ext cx="796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CA" sz="1800">
                <a:solidFill>
                  <a:srgbClr val="660066"/>
                </a:solidFill>
                <a:latin typeface="Century Schoolbook" charset="0"/>
                <a:cs typeface="Century Schoolbook" charset="0"/>
              </a:rPr>
              <a:t>promotional offers on an individual basis (Amazon.com,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66"/>
                </a:solidFill>
                <a:latin typeface="Century Schoolbook" charset="0"/>
                <a:cs typeface="Century Schoolbook" charset="0"/>
              </a:rPr>
              <a:t>Dabs.com and Ocado.com)</a:t>
            </a:r>
          </a:p>
          <a:p>
            <a:pPr eaLnBrk="1" hangingPunct="1">
              <a:lnSpc>
                <a:spcPts val="17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60833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660066"/>
                </a:solidFill>
                <a:latin typeface="Century Schoolbook"/>
                <a:ea typeface="+mn-ea"/>
                <a:cs typeface="Century Schoolbook"/>
              </a:rPr>
              <a:t>  Customised promotional offers provides promotions to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9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453" name="TextBox 13"/>
          <p:cNvSpPr txBox="1">
            <a:spLocks noChangeArrowheads="1"/>
          </p:cNvSpPr>
          <p:nvPr/>
        </p:nvSpPr>
        <p:spPr bwMode="auto">
          <a:xfrm>
            <a:off x="1181100" y="6350000"/>
            <a:ext cx="796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625"/>
              </a:lnSpc>
            </a:pPr>
            <a:r>
              <a:rPr lang="en-CA" sz="1800">
                <a:solidFill>
                  <a:srgbClr val="660066"/>
                </a:solidFill>
                <a:latin typeface="Century Schoolbook" charset="0"/>
                <a:cs typeface="Century Schoolbook" charset="0"/>
              </a:rPr>
              <a:t>customers based on their purchase history, which helps these</a:t>
            </a:r>
          </a:p>
          <a:p>
            <a:pPr eaLnBrk="1" hangingPunct="1">
              <a:lnSpc>
                <a:spcPts val="162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1100" y="6565900"/>
            <a:ext cx="7962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660066"/>
                </a:solidFill>
                <a:latin typeface="Century Schoolbook"/>
                <a:ea typeface="+mn-ea"/>
                <a:cs typeface="Century Schoolbook"/>
              </a:rPr>
              <a:t>companies in retaining and building a profitable customer base.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55" name="Picture 15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1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100" y="3149600"/>
            <a:ext cx="85979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4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What is a business model??</a:t>
            </a:r>
          </a:p>
          <a:p>
            <a:pPr eaLnBrk="1" fontAlgn="auto" hangingPunct="1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44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819" name="Picture 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36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520700"/>
            <a:ext cx="85979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916" b="1">
                <a:solidFill>
                  <a:srgbClr val="50ADAD"/>
                </a:solidFill>
                <a:latin typeface="Century Schoolbook Bold"/>
                <a:ea typeface="+mn-ea"/>
                <a:cs typeface="Century Schoolbook Bold"/>
              </a:rPr>
              <a:t>B</a:t>
            </a:r>
            <a:r>
              <a:rPr lang="en-CA" sz="2328" b="1">
                <a:solidFill>
                  <a:srgbClr val="50ADAD"/>
                </a:solidFill>
                <a:latin typeface="Century Schoolbook Bold"/>
                <a:ea typeface="+mn-ea"/>
                <a:cs typeface="Century Schoolbook Bold"/>
              </a:rPr>
              <a:t>USINESS</a:t>
            </a:r>
            <a:r>
              <a:rPr lang="en-CA" sz="2916" b="1">
                <a:solidFill>
                  <a:srgbClr val="50ADAD"/>
                </a:solidFill>
                <a:latin typeface="Century Schoolbook Bold"/>
                <a:ea typeface="+mn-ea"/>
                <a:cs typeface="Century Schoolbook Bold"/>
              </a:rPr>
              <a:t> P</a:t>
            </a:r>
            <a:r>
              <a:rPr lang="en-CA" sz="2328" b="1">
                <a:solidFill>
                  <a:srgbClr val="50ADAD"/>
                </a:solidFill>
                <a:latin typeface="Century Schoolbook Bold"/>
                <a:ea typeface="+mn-ea"/>
                <a:cs typeface="Century Schoolbook Bold"/>
              </a:rPr>
              <a:t>ROCESS</a:t>
            </a:r>
            <a:r>
              <a:rPr lang="en-CA" sz="2916" b="1">
                <a:solidFill>
                  <a:srgbClr val="50ADAD"/>
                </a:solidFill>
                <a:latin typeface="Century Schoolbook Bold"/>
                <a:ea typeface="+mn-ea"/>
                <a:cs typeface="Century Schoolbook Bold"/>
              </a:rPr>
              <a:t> I</a:t>
            </a:r>
            <a:r>
              <a:rPr lang="en-CA" sz="2328" b="1">
                <a:solidFill>
                  <a:srgbClr val="50ADAD"/>
                </a:solidFill>
                <a:latin typeface="Century Schoolbook Bold"/>
                <a:ea typeface="+mn-ea"/>
                <a:cs typeface="Century Schoolbook Bold"/>
              </a:rPr>
              <a:t>NNOVATION</a:t>
            </a:r>
            <a:r>
              <a:rPr lang="en-CA" sz="2916" b="1">
                <a:solidFill>
                  <a:srgbClr val="50ADAD"/>
                </a:solidFill>
                <a:latin typeface="Century Schoolbook Bold"/>
                <a:ea typeface="+mn-ea"/>
                <a:cs typeface="Century Schoolbook Bold"/>
              </a:rPr>
              <a:t> (BPI)</a:t>
            </a:r>
          </a:p>
          <a:p>
            <a:pPr eaLnBrk="1" fontAlgn="auto" hangingPunct="1">
              <a:lnSpc>
                <a:spcPts val="33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1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63600" y="1676400"/>
            <a:ext cx="82804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2A5D5C"/>
                </a:solidFill>
                <a:latin typeface="Century Schoolbook"/>
                <a:ea typeface="+mn-ea"/>
                <a:cs typeface="Century Schoolbook"/>
              </a:rPr>
              <a:t>BPI involves introducing new business processes and re-engineering existing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2A5D5C"/>
                </a:solidFill>
                <a:latin typeface="Century Schoolbook"/>
                <a:ea typeface="+mn-ea"/>
                <a:cs typeface="Century Schoolbook"/>
              </a:rPr>
              <a:t>processes by exploring and employing ICTs to improve performance.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863600" y="2413000"/>
            <a:ext cx="8280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CA" sz="1500">
                <a:solidFill>
                  <a:srgbClr val="2A5D5C"/>
                </a:solidFill>
                <a:latin typeface="Century Schoolbook" charset="0"/>
                <a:cs typeface="Century Schoolbook" charset="0"/>
              </a:rPr>
              <a:t>Teng</a:t>
            </a:r>
            <a:r>
              <a:rPr lang="en-CA" sz="1500">
                <a:solidFill>
                  <a:srgbClr val="2A5D5C"/>
                </a:solidFill>
                <a:latin typeface="Century Schoolbook Italic" charset="0"/>
                <a:cs typeface="Century Schoolbook Italic" charset="0"/>
              </a:rPr>
              <a:t> et al</a:t>
            </a:r>
            <a:r>
              <a:rPr lang="en-CA" sz="1500">
                <a:solidFill>
                  <a:srgbClr val="2A5D5C"/>
                </a:solidFill>
                <a:latin typeface="Century Schoolbook" charset="0"/>
                <a:cs typeface="Century Schoolbook" charset="0"/>
              </a:rPr>
              <a:t>. (1994) define Business Process Re-engineering (BPR) as ―the critical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2A5D5C"/>
                </a:solidFill>
                <a:latin typeface="Century Schoolbook" charset="0"/>
                <a:cs typeface="Century Schoolbook" charset="0"/>
              </a:rPr>
              <a:t>analysis and radical redesign of existing business processes to achieve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2A5D5C"/>
                </a:solidFill>
                <a:latin typeface="Century Schoolbook" charset="0"/>
                <a:cs typeface="Century Schoolbook" charset="0"/>
              </a:rPr>
              <a:t>breakthrough improvements in performance measures‖.</a:t>
            </a:r>
          </a:p>
          <a:p>
            <a:pPr eaLnBrk="1" hangingPunct="1">
              <a:lnSpc>
                <a:spcPts val="19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63600" y="3390900"/>
            <a:ext cx="82804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2A5D5C"/>
                </a:solidFill>
                <a:latin typeface="Century Schoolbook"/>
                <a:ea typeface="+mn-ea"/>
                <a:cs typeface="Century Schoolbook"/>
              </a:rPr>
              <a:t>This ability of organisations to continuously improve business processes through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2A5D5C"/>
                </a:solidFill>
                <a:latin typeface="Century Schoolbook"/>
                <a:ea typeface="+mn-ea"/>
                <a:cs typeface="Century Schoolbook"/>
              </a:rPr>
              <a:t>redesign and innovation can tremendously improve productivity, profitability,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3600" y="3886200"/>
            <a:ext cx="82804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2A5D5C"/>
                </a:solidFill>
                <a:latin typeface="Century Schoolbook"/>
                <a:ea typeface="+mn-ea"/>
                <a:cs typeface="Century Schoolbook"/>
              </a:rPr>
              <a:t>responsiveness, and customer satisfaction.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3600" y="4368800"/>
            <a:ext cx="82804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2A5D5C"/>
                </a:solidFill>
                <a:latin typeface="Century Schoolbook"/>
                <a:ea typeface="+mn-ea"/>
                <a:cs typeface="Century Schoolbook"/>
              </a:rPr>
              <a:t>In pacesetting organisations, fast and efficient processes have become a primary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2A5D5C"/>
                </a:solidFill>
                <a:latin typeface="Century Schoolbook"/>
                <a:ea typeface="+mn-ea"/>
                <a:cs typeface="Century Schoolbook"/>
              </a:rPr>
              <a:t>vehicle to leverage intellectual capital and competitive performance.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472" name="TextBox 8"/>
          <p:cNvSpPr txBox="1">
            <a:spLocks noChangeArrowheads="1"/>
          </p:cNvSpPr>
          <p:nvPr/>
        </p:nvSpPr>
        <p:spPr bwMode="auto">
          <a:xfrm>
            <a:off x="863600" y="5105400"/>
            <a:ext cx="8280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38"/>
              </a:lnSpc>
            </a:pPr>
            <a:r>
              <a:rPr lang="en-CA" sz="1500">
                <a:solidFill>
                  <a:srgbClr val="2A5D5C"/>
                </a:solidFill>
                <a:latin typeface="Century Schoolbook" charset="0"/>
                <a:cs typeface="Century Schoolbook" charset="0"/>
              </a:rPr>
              <a:t>Reaching this step on the ―BiG e-business Ladder‖ involves gaining significant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3600" y="5346700"/>
            <a:ext cx="82804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2A5D5C"/>
                </a:solidFill>
                <a:latin typeface="Century Schoolbook"/>
                <a:ea typeface="+mn-ea"/>
                <a:cs typeface="Century Schoolbook"/>
              </a:rPr>
              <a:t>knowledge on BPR, operations and knowledge management. It further needs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3600" y="5588000"/>
            <a:ext cx="82804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2A5D5C"/>
                </a:solidFill>
                <a:latin typeface="Century Schoolbook"/>
                <a:ea typeface="+mn-ea"/>
                <a:cs typeface="Century Schoolbook"/>
              </a:rPr>
              <a:t>skills and investments to make use of pertinent Information and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2A5D5C"/>
                </a:solidFill>
                <a:latin typeface="Century Schoolbook"/>
                <a:ea typeface="+mn-ea"/>
                <a:cs typeface="Century Schoolbook"/>
              </a:rPr>
              <a:t>Communication Technologies (ICTs).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2475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482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546100" y="520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12" b="1">
                <a:solidFill>
                  <a:srgbClr val="DB461F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412" b="1">
                <a:solidFill>
                  <a:srgbClr val="DB461F"/>
                </a:solidFill>
                <a:latin typeface="Century Schoolbook Bold"/>
                <a:ea typeface="+mn-ea"/>
                <a:cs typeface="Century Schoolbook Bold"/>
              </a:rPr>
              <a:t>PROCUREMENT</a:t>
            </a:r>
          </a:p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9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1536700"/>
            <a:ext cx="85852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 E-procurement is the use of the Internet by buyers and sellers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	to access and exchange large amounts of data for B2B e-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5500" y="2006600"/>
            <a:ext cx="83185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commerce transactions </a:t>
            </a:r>
            <a:r>
              <a:rPr lang="en-CA" sz="1103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(CIO 2003).</a:t>
            </a:r>
          </a:p>
          <a:p>
            <a:pPr eaLnBrk="1" fontAlgn="auto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3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558800" y="2616200"/>
            <a:ext cx="858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800">
                <a:solidFill>
                  <a:srgbClr val="A40020"/>
                </a:solidFill>
                <a:latin typeface="Century Schoolbook" charset="0"/>
                <a:cs typeface="Century Schoolbook" charset="0"/>
              </a:rPr>
              <a:t> Reaching the e-procurement step on the ―BiG e-business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A40020"/>
                </a:solidFill>
                <a:latin typeface="Century Schoolbook" charset="0"/>
                <a:cs typeface="Century Schoolbook" charset="0"/>
              </a:rPr>
              <a:t>	Ladder‖, involves:</a:t>
            </a:r>
          </a:p>
          <a:p>
            <a:pPr eaLnBrk="1" hangingPunct="1">
              <a:lnSpc>
                <a:spcPts val="18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086100"/>
            <a:ext cx="82296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8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  Establishing processes</a:t>
            </a:r>
            <a:r>
              <a:rPr lang="en-CA" sz="157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7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  Infrastructure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35814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  Systems for online procurement of materials.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8800" y="4191000"/>
            <a:ext cx="8585200" cy="1270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  <a:tab pos="266700" algn="l"/>
                <a:tab pos="266700" algn="l"/>
              </a:tabLs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 E-procurement helps businesses to negotiate with a wider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	range of suppliers across the globe as opposed to the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	traditional form of procurement where they had to make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	contractual agreements locking the businesses with specific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	suppliers.</a:t>
            </a:r>
          </a:p>
          <a:p>
            <a:pPr eaLnBrk="1" fontAlgn="auto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800" y="5689600"/>
            <a:ext cx="8585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 Research shows that businesses can reduce their total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5500" y="5981700"/>
            <a:ext cx="83185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8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purchasing budget by up to 8.5 percent through e-procurement</a:t>
            </a:r>
          </a:p>
          <a:p>
            <a:pPr eaLnBrk="1" fontAlgn="auto" hangingPunct="1">
              <a:lnSpc>
                <a:spcPts val="17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25500" y="6197600"/>
            <a:ext cx="83185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3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(CIO 2003).</a:t>
            </a:r>
          </a:p>
          <a:p>
            <a:pPr eaLnBrk="1" fontAlgn="auto" hangingPunct="1">
              <a:lnSpc>
                <a:spcPts val="10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3500" name="Picture 12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48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482600" y="673100"/>
            <a:ext cx="86614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S</a:t>
            </a:r>
            <a:r>
              <a:rPr lang="en-CA" sz="2565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UPPLY</a:t>
            </a:r>
            <a:r>
              <a:rPr lang="en-CA" sz="32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C</a:t>
            </a:r>
            <a:r>
              <a:rPr lang="en-CA" sz="2565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HAIN</a:t>
            </a:r>
            <a:r>
              <a:rPr lang="en-CA" sz="32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I</a:t>
            </a:r>
            <a:r>
              <a:rPr lang="en-CA" sz="2565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NTEGRATION</a:t>
            </a:r>
            <a:r>
              <a:rPr lang="en-CA" sz="32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(SCI)</a:t>
            </a:r>
          </a:p>
          <a:p>
            <a:pPr eaLnBrk="1" fontAlgn="auto" hangingPunct="1">
              <a:lnSpc>
                <a:spcPts val="3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587500"/>
            <a:ext cx="8597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9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SCI is a complex, advanced and extended form of e-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879600"/>
            <a:ext cx="8331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procurement, which also encompasses sell-side logistics.</a:t>
            </a:r>
          </a:p>
          <a:p>
            <a:pPr eaLnBrk="1" fontAlgn="auto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546100" y="2832100"/>
            <a:ext cx="8597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CA" sz="13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Commission on Engineering and Technical Systems </a:t>
            </a:r>
            <a:r>
              <a:rPr lang="en-CA" sz="13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(CETS</a:t>
            </a:r>
            <a:r>
              <a:rPr lang="en-CA" sz="19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900">
                <a:solidFill>
                  <a:srgbClr val="000000"/>
                </a:solidFill>
                <a:latin typeface="Times New Roman" charset="0"/>
              </a:rPr>
            </a:br>
            <a:r>
              <a:rPr lang="en-CA" sz="13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2000)</a:t>
            </a:r>
            <a:r>
              <a:rPr lang="en-CA" sz="1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 defines an integrated supply chain as ―an association</a:t>
            </a:r>
            <a:r>
              <a:rPr lang="en-CA" sz="20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 charset="0"/>
              </a:rPr>
            </a:br>
            <a:r>
              <a:rPr lang="en-CA" sz="1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of customers and suppliers who, using management</a:t>
            </a:r>
          </a:p>
          <a:p>
            <a:pPr eaLnBrk="1" hangingPunct="1">
              <a:lnSpc>
                <a:spcPts val="1900"/>
              </a:lnSpc>
            </a:pPr>
            <a:endParaRPr lang="en-CA" sz="2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3568700"/>
            <a:ext cx="8331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techniques, work together to optimise their collective</a:t>
            </a:r>
          </a:p>
          <a:p>
            <a:pPr eaLnBrk="1" fontAlgn="auto" hangingPunct="1">
              <a:lnSpc>
                <a:spcPts val="18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812800" y="3810000"/>
            <a:ext cx="833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CA" sz="1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performance in the creation, distribution, and support of an</a:t>
            </a:r>
            <a:r>
              <a:rPr lang="en-CA" sz="20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 charset="0"/>
              </a:rPr>
            </a:br>
            <a:r>
              <a:rPr lang="en-CA" sz="1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end product‖.</a:t>
            </a:r>
          </a:p>
          <a:p>
            <a:pPr eaLnBrk="1" hangingPunct="1">
              <a:lnSpc>
                <a:spcPts val="1900"/>
              </a:lnSpc>
            </a:pPr>
            <a:endParaRPr lang="en-CA" sz="2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4520" name="TextBox 8"/>
          <p:cNvSpPr txBox="1">
            <a:spLocks noChangeArrowheads="1"/>
          </p:cNvSpPr>
          <p:nvPr/>
        </p:nvSpPr>
        <p:spPr bwMode="auto">
          <a:xfrm>
            <a:off x="546100" y="5016500"/>
            <a:ext cx="8597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25"/>
              </a:lnSpc>
            </a:pPr>
            <a:r>
              <a:rPr lang="en-CA" sz="13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SCI involves integrating an organisation‘s systems with</a:t>
            </a:r>
            <a:r>
              <a:rPr lang="en-CA" sz="20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 charset="0"/>
              </a:rPr>
            </a:br>
            <a:r>
              <a:rPr lang="en-CA" sz="1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supplier/partner‘s business systems. Reaching this step</a:t>
            </a:r>
            <a:r>
              <a:rPr lang="en-CA" sz="20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 charset="0"/>
              </a:rPr>
            </a:br>
            <a:r>
              <a:rPr lang="en-CA" sz="1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requires further capital and knowledge investments and</a:t>
            </a:r>
            <a:r>
              <a:rPr lang="en-CA" sz="20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 charset="0"/>
              </a:rPr>
            </a:br>
            <a:r>
              <a:rPr lang="en-CA" sz="1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provides many operational benefits by enhancing the</a:t>
            </a:r>
            <a:r>
              <a:rPr lang="en-CA" sz="20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 charset="0"/>
              </a:rPr>
            </a:br>
            <a:r>
              <a:rPr lang="en-CA" sz="1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visibility of information across the supply chain spectrum.</a:t>
            </a:r>
          </a:p>
          <a:p>
            <a:pPr eaLnBrk="1" hangingPunct="1">
              <a:lnSpc>
                <a:spcPts val="1925"/>
              </a:lnSpc>
            </a:pPr>
            <a:endParaRPr lang="en-CA" sz="20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4521" name="Picture 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798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4318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6" b="1">
                <a:solidFill>
                  <a:srgbClr val="F09E91"/>
                </a:solidFill>
                <a:latin typeface="Century Schoolbook Bold"/>
                <a:ea typeface="+mn-ea"/>
                <a:cs typeface="Century Schoolbook Bold"/>
              </a:rPr>
              <a:t>V</a:t>
            </a:r>
            <a:r>
              <a:rPr lang="en-CA" sz="2568" b="1">
                <a:solidFill>
                  <a:srgbClr val="F09E91"/>
                </a:solidFill>
                <a:latin typeface="Century Schoolbook Bold"/>
                <a:ea typeface="+mn-ea"/>
                <a:cs typeface="Century Schoolbook Bold"/>
              </a:rPr>
              <a:t>ALUE</a:t>
            </a:r>
            <a:r>
              <a:rPr lang="en-CA" sz="3216" b="1">
                <a:solidFill>
                  <a:srgbClr val="F09E91"/>
                </a:solidFill>
                <a:latin typeface="Century Schoolbook Bold"/>
                <a:ea typeface="+mn-ea"/>
                <a:cs typeface="Century Schoolbook Bold"/>
              </a:rPr>
              <a:t> C</a:t>
            </a:r>
            <a:r>
              <a:rPr lang="en-CA" sz="2568" b="1">
                <a:solidFill>
                  <a:srgbClr val="F09E91"/>
                </a:solidFill>
                <a:latin typeface="Century Schoolbook Bold"/>
                <a:ea typeface="+mn-ea"/>
                <a:cs typeface="Century Schoolbook Bold"/>
              </a:rPr>
              <a:t>HAIN</a:t>
            </a:r>
            <a:r>
              <a:rPr lang="en-CA" sz="3216" b="1">
                <a:solidFill>
                  <a:srgbClr val="F09E91"/>
                </a:solidFill>
                <a:latin typeface="Century Schoolbook Bold"/>
                <a:ea typeface="+mn-ea"/>
                <a:cs typeface="Century Schoolbook Bold"/>
              </a:rPr>
              <a:t> I</a:t>
            </a:r>
            <a:r>
              <a:rPr lang="en-CA" sz="2568" b="1">
                <a:solidFill>
                  <a:srgbClr val="F09E91"/>
                </a:solidFill>
                <a:latin typeface="Century Schoolbook Bold"/>
                <a:ea typeface="+mn-ea"/>
                <a:cs typeface="Century Schoolbook Bold"/>
              </a:rPr>
              <a:t>NTEGRATION</a:t>
            </a:r>
            <a:r>
              <a:rPr lang="en-CA" sz="3216" b="1">
                <a:solidFill>
                  <a:srgbClr val="F09E91"/>
                </a:solidFill>
                <a:latin typeface="Century Schoolbook Bold"/>
                <a:ea typeface="+mn-ea"/>
                <a:cs typeface="Century Schoolbook Bold"/>
              </a:rPr>
              <a:t> (VCI)</a:t>
            </a:r>
          </a:p>
          <a:p>
            <a:pPr eaLnBrk="1" fontAlgn="auto" hangingPunct="1">
              <a:lnSpc>
                <a:spcPts val="3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8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12900"/>
            <a:ext cx="85979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Value Chain Integration encompasses activities starting from,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	determination of customer needs through product/service</a:t>
            </a:r>
          </a:p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019300"/>
            <a:ext cx="8331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8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development, production/operations and distribution, including</a:t>
            </a:r>
          </a:p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2247900"/>
            <a:ext cx="8331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first, second, and third-tier suppliers </a:t>
            </a:r>
            <a:r>
              <a:rPr lang="en-CA" sz="1103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(Handfield and Nichols 2002).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781300"/>
            <a:ext cx="85979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At each stage, several functional divisions of an organisation or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	numerous organisations, add value to the product/service.</a:t>
            </a:r>
          </a:p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4925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8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Apart from automobile industry examples of VCI can be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3746500"/>
            <a:ext cx="83312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commonly seen in IT industry, wherein many organisations add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value at various stages of developing large scale IT systems.</a:t>
            </a:r>
          </a:p>
          <a:p>
            <a:pPr eaLnBrk="1" fontAlgn="auto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44577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Individual organisations may involve at phases such as: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47244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 Systems research</a:t>
            </a:r>
          </a:p>
          <a:p>
            <a:pPr eaLnBrk="1" fontAlgn="auto" hangingPunct="1">
              <a:lnSpc>
                <a:spcPts val="17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49530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 Analysis</a:t>
            </a:r>
          </a:p>
          <a:p>
            <a:pPr eaLnBrk="1" fontAlgn="auto" hangingPunct="1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5168900"/>
            <a:ext cx="82296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 Development</a:t>
            </a:r>
            <a:r>
              <a:rPr lang="en-CA" sz="157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7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 Integration</a:t>
            </a:r>
            <a:r>
              <a:rPr lang="en-CA" sz="156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6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 Testing</a:t>
            </a:r>
          </a:p>
          <a:p>
            <a:pPr eaLnBrk="1" fontAlgn="auto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" y="5829300"/>
            <a:ext cx="82296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 Implementation</a:t>
            </a:r>
            <a:r>
              <a:rPr lang="en-CA" sz="15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85200F"/>
                </a:solidFill>
                <a:latin typeface="Century Schoolbook"/>
                <a:ea typeface="+mn-ea"/>
                <a:cs typeface="Century Schoolbook"/>
              </a:rPr>
              <a:t>  Training.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5550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215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5080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6" b="1">
                <a:solidFill>
                  <a:srgbClr val="E9092D"/>
                </a:solidFill>
                <a:latin typeface="Century Schoolbook Bold"/>
                <a:ea typeface="+mn-ea"/>
                <a:cs typeface="Century Schoolbook Bold"/>
              </a:rPr>
              <a:t>E</a:t>
            </a:r>
            <a:r>
              <a:rPr lang="en-CA" sz="2568" b="1">
                <a:solidFill>
                  <a:srgbClr val="E9092D"/>
                </a:solidFill>
                <a:latin typeface="Century Schoolbook Bold"/>
                <a:ea typeface="+mn-ea"/>
                <a:cs typeface="Century Schoolbook Bold"/>
              </a:rPr>
              <a:t>NTERPRISE PORTAL</a:t>
            </a:r>
          </a:p>
          <a:p>
            <a:pPr eaLnBrk="1" fontAlgn="auto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1498600"/>
            <a:ext cx="858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 Enterprise Information Portals (EIPs) are the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825500" y="1816100"/>
            <a:ext cx="831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63"/>
              </a:lnSpc>
            </a:pPr>
            <a:r>
              <a:rPr lang="en-CA">
                <a:solidFill>
                  <a:srgbClr val="A40020"/>
                </a:solidFill>
                <a:latin typeface="Century Schoolbook" charset="0"/>
                <a:cs typeface="Century Schoolbook" charset="0"/>
              </a:rPr>
              <a:t>applications that enable companies to unlock</a:t>
            </a:r>
          </a:p>
          <a:p>
            <a:pPr eaLnBrk="1" hangingPunct="1"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825500" y="2070100"/>
            <a:ext cx="831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63"/>
              </a:lnSpc>
            </a:pPr>
            <a:r>
              <a:rPr lang="en-CA">
                <a:solidFill>
                  <a:srgbClr val="A40020"/>
                </a:solidFill>
                <a:latin typeface="Century Schoolbook" charset="0"/>
                <a:cs typeface="Century Schoolbook" charset="0"/>
              </a:rPr>
              <a:t>internally and externally stored information, and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A40020"/>
                </a:solidFill>
                <a:latin typeface="Century Schoolbook" charset="0"/>
                <a:cs typeface="Century Schoolbook" charset="0"/>
              </a:rPr>
              <a:t>provide users a single gateway to personalised</a:t>
            </a:r>
          </a:p>
          <a:p>
            <a:pPr eaLnBrk="1" hangingPunct="1"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5500" y="2590800"/>
            <a:ext cx="83185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information needed to make informed business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825500" y="2921000"/>
            <a:ext cx="831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>
                <a:solidFill>
                  <a:srgbClr val="A40020"/>
                </a:solidFill>
                <a:latin typeface="Century Schoolbook" charset="0"/>
                <a:cs typeface="Century Schoolbook" charset="0"/>
              </a:rPr>
              <a:t>decisions‖. </a:t>
            </a:r>
            <a:r>
              <a:rPr lang="en-CA" sz="1200">
                <a:solidFill>
                  <a:srgbClr val="A40020"/>
                </a:solidFill>
                <a:latin typeface="Century Schoolbook" charset="0"/>
                <a:cs typeface="Century Schoolbook" charset="0"/>
              </a:rPr>
              <a:t>(Shylakes and Tylman, 1998)</a:t>
            </a:r>
          </a:p>
          <a:p>
            <a:pPr eaLnBrk="1" hangingPunct="1">
              <a:lnSpc>
                <a:spcPts val="14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8800" y="3505200"/>
            <a:ext cx="8585200" cy="685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 Establishing an enterprise portal and its effective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utilisation involves a high degree of complexity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5500" y="4013200"/>
            <a:ext cx="83185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and demands organisations to make significant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825500" y="4279900"/>
            <a:ext cx="831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63"/>
              </a:lnSpc>
            </a:pPr>
            <a:r>
              <a:rPr lang="en-CA">
                <a:solidFill>
                  <a:srgbClr val="A40020"/>
                </a:solidFill>
                <a:latin typeface="Century Schoolbook" charset="0"/>
                <a:cs typeface="Century Schoolbook" charset="0"/>
              </a:rPr>
              <a:t>investments and introduce change management.</a:t>
            </a:r>
          </a:p>
          <a:p>
            <a:pPr eaLnBrk="1" hangingPunct="1"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8800" y="4876800"/>
            <a:ext cx="858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 These portals are commonly seen in large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572" name="TextBox 12"/>
          <p:cNvSpPr txBox="1">
            <a:spLocks noChangeArrowheads="1"/>
          </p:cNvSpPr>
          <p:nvPr/>
        </p:nvSpPr>
        <p:spPr bwMode="auto">
          <a:xfrm>
            <a:off x="825500" y="5194300"/>
            <a:ext cx="831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63"/>
              </a:lnSpc>
            </a:pPr>
            <a:r>
              <a:rPr lang="en-CA">
                <a:solidFill>
                  <a:srgbClr val="A40020"/>
                </a:solidFill>
                <a:latin typeface="Century Schoolbook" charset="0"/>
                <a:cs typeface="Century Schoolbook" charset="0"/>
              </a:rPr>
              <a:t>corporations with a geographically distributed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A40020"/>
                </a:solidFill>
                <a:latin typeface="Century Schoolbook" charset="0"/>
                <a:cs typeface="Century Schoolbook" charset="0"/>
              </a:rPr>
              <a:t>workforce, supporting them in collaborative</a:t>
            </a:r>
          </a:p>
          <a:p>
            <a:pPr eaLnBrk="1" hangingPunct="1"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5500" y="5702300"/>
            <a:ext cx="83185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A40020"/>
                </a:solidFill>
                <a:latin typeface="Century Schoolbook"/>
                <a:ea typeface="+mn-ea"/>
                <a:cs typeface="Century Schoolbook"/>
              </a:rPr>
              <a:t>problem solving and product development.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6574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51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4953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6" b="1">
                <a:solidFill>
                  <a:srgbClr val="41C51D"/>
                </a:solidFill>
                <a:latin typeface="Century Schoolbook Bold"/>
                <a:ea typeface="+mn-ea"/>
                <a:cs typeface="Century Schoolbook Bold"/>
              </a:rPr>
              <a:t>C</a:t>
            </a:r>
            <a:r>
              <a:rPr lang="en-CA" sz="2568" b="1">
                <a:solidFill>
                  <a:srgbClr val="41C51D"/>
                </a:solidFill>
                <a:latin typeface="Century Schoolbook Bold"/>
                <a:ea typeface="+mn-ea"/>
                <a:cs typeface="Century Schoolbook Bold"/>
              </a:rPr>
              <a:t>OLLABORATIVE</a:t>
            </a:r>
            <a:r>
              <a:rPr lang="en-CA" sz="3216" b="1">
                <a:solidFill>
                  <a:srgbClr val="41C51D"/>
                </a:solidFill>
                <a:latin typeface="Century Schoolbook Bold"/>
                <a:ea typeface="+mn-ea"/>
                <a:cs typeface="Century Schoolbook Bold"/>
              </a:rPr>
              <a:t> N</a:t>
            </a:r>
            <a:r>
              <a:rPr lang="en-CA" sz="2568" b="1">
                <a:solidFill>
                  <a:srgbClr val="41C51D"/>
                </a:solidFill>
                <a:latin typeface="Century Schoolbook Bold"/>
                <a:ea typeface="+mn-ea"/>
                <a:cs typeface="Century Schoolbook Bold"/>
              </a:rPr>
              <a:t>ETWORK</a:t>
            </a:r>
          </a:p>
          <a:p>
            <a:pPr eaLnBrk="1" fontAlgn="auto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5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3335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 Collaborative networks involve virtual platforms, where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574800"/>
            <a:ext cx="83312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organisations with shared objectives cooperate with each other to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solve problems, share expertise and develop innovative products.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3114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 These platforms provide a set of tools and an information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2552700"/>
            <a:ext cx="8331200" cy="723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environment for collaboration between enterprises and individuals.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They can focus on specific functions, such as collaborative design and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engineering, or on providing project support with a virtual team of</a:t>
            </a:r>
          </a:p>
          <a:p>
            <a:pPr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3187700"/>
            <a:ext cx="8331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consultants </a:t>
            </a:r>
            <a:r>
              <a:rPr lang="en-CA" sz="120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(Timmers 1998)</a:t>
            </a: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.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4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3746500"/>
            <a:ext cx="8597900" cy="939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3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  <a:tab pos="266700" algn="l"/>
              </a:tabLs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 Establishing collaborative networks requires extensive knowledge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	amalgamation from various organisations. These networks can be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	seen in automotive design &amp; manufacturing, large-scale software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	systems development, infrastructure development etc.</a:t>
            </a:r>
          </a:p>
          <a:p>
            <a:pPr eaLnBrk="1" fontAlgn="auto" hangingPunct="1">
              <a:lnSpc>
                <a:spcPts val="16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49022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 World Health Organization recently established a collaborative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2800" y="5156200"/>
            <a:ext cx="8331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network of clinicians for SARS diagnosis and treatment. Within this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2800" y="5346700"/>
            <a:ext cx="8331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network, individual hospitals throughout the world exchanged and</a:t>
            </a:r>
          </a:p>
          <a:p>
            <a:pPr eaLnBrk="1" fontAlgn="auto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12800" y="5562600"/>
            <a:ext cx="8331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reviewed the diagnostic analyses, treatment results and case</a:t>
            </a:r>
          </a:p>
          <a:p>
            <a:pPr eaLnBrk="1" fontAlgn="auto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800" y="5753100"/>
            <a:ext cx="83312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management approaches, resulting in effective treatment and control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of the disease.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7598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7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S</a:t>
            </a: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UGGESTED ADDITIONAL READINGS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552700"/>
            <a:ext cx="81407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Century Schoolbook"/>
                <a:ea typeface="+mn-ea"/>
                <a:cs typeface="Century Schoolbook"/>
              </a:rPr>
              <a:t>1.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Timmers, P (1999) Electronic commerce: Strategies and models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1536700" y="2832100"/>
            <a:ext cx="760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for business-to-business trading, John Wiley.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200400"/>
            <a:ext cx="4191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Century Schoolbook"/>
                <a:ea typeface="+mn-ea"/>
                <a:cs typeface="Century Schoolbook"/>
              </a:rPr>
              <a:t>2.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8614" name="TextBox 6"/>
          <p:cNvSpPr txBox="1">
            <a:spLocks noChangeArrowheads="1"/>
          </p:cNvSpPr>
          <p:nvPr/>
        </p:nvSpPr>
        <p:spPr bwMode="auto">
          <a:xfrm>
            <a:off x="1536700" y="3149600"/>
            <a:ext cx="661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Lawrence et al (1998) Internet commerce: Digital models for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68615" name="TextBox 7"/>
          <p:cNvSpPr txBox="1">
            <a:spLocks noChangeArrowheads="1"/>
          </p:cNvSpPr>
          <p:nvPr/>
        </p:nvSpPr>
        <p:spPr bwMode="auto">
          <a:xfrm>
            <a:off x="1536700" y="3429000"/>
            <a:ext cx="252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5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business, John Wiley</a:t>
            </a:r>
          </a:p>
          <a:p>
            <a:pPr eaLnBrk="1" hangingPunct="1">
              <a:lnSpc>
                <a:spcPts val="1750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3759200"/>
            <a:ext cx="81407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Century Schoolbook"/>
                <a:ea typeface="+mn-ea"/>
                <a:cs typeface="Century Schoolbook"/>
              </a:rPr>
              <a:t>3.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Laudon K.C. and Traver. K.C., 2008, e-commerce business.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617" name="TextBox 9"/>
          <p:cNvSpPr txBox="1">
            <a:spLocks noChangeArrowheads="1"/>
          </p:cNvSpPr>
          <p:nvPr/>
        </p:nvSpPr>
        <p:spPr bwMode="auto">
          <a:xfrm>
            <a:off x="1536700" y="4038600"/>
            <a:ext cx="760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technology. society., Pearson international edition.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8618" name="TextBox 10"/>
          <p:cNvSpPr txBox="1">
            <a:spLocks noChangeArrowheads="1"/>
          </p:cNvSpPr>
          <p:nvPr/>
        </p:nvSpPr>
        <p:spPr bwMode="auto">
          <a:xfrm>
            <a:off x="1003300" y="4368800"/>
            <a:ext cx="8140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400">
                <a:solidFill>
                  <a:srgbClr val="FD8537"/>
                </a:solidFill>
                <a:latin typeface="Century Schoolbook" charset="0"/>
                <a:cs typeface="Century Schoolbook" charset="0"/>
              </a:rPr>
              <a:t>4.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Oliver S., Kandadi KR., Kiran M. and Chinta AC (2004), ―The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8619" name="TextBox 11"/>
          <p:cNvSpPr txBox="1">
            <a:spLocks noChangeArrowheads="1"/>
          </p:cNvSpPr>
          <p:nvPr/>
        </p:nvSpPr>
        <p:spPr bwMode="auto">
          <a:xfrm>
            <a:off x="1536700" y="4648200"/>
            <a:ext cx="760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impact of broadband on Small and Medium Enterprises‖,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8620" name="TextBox 12"/>
          <p:cNvSpPr txBox="1">
            <a:spLocks noChangeArrowheads="1"/>
          </p:cNvSpPr>
          <p:nvPr/>
        </p:nvSpPr>
        <p:spPr bwMode="auto">
          <a:xfrm>
            <a:off x="1536700" y="4914900"/>
            <a:ext cx="760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 Italic" charset="0"/>
                <a:cs typeface="Century Schoolbook Italic" charset="0"/>
              </a:rPr>
              <a:t>Proceedings of the Ninth annual conference of The UK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8621" name="TextBox 13"/>
          <p:cNvSpPr txBox="1">
            <a:spLocks noChangeArrowheads="1"/>
          </p:cNvSpPr>
          <p:nvPr/>
        </p:nvSpPr>
        <p:spPr bwMode="auto">
          <a:xfrm>
            <a:off x="1536700" y="5181600"/>
            <a:ext cx="7607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 Italic" charset="0"/>
                <a:cs typeface="Century Schoolbook Italic" charset="0"/>
              </a:rPr>
              <a:t>Association of Information Systems 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(UKAIS), Glasgow, United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Kingdom, 5th -7th May 2004.</a:t>
            </a:r>
          </a:p>
          <a:p>
            <a:pPr eaLnBrk="1" hangingPunct="1">
              <a:lnSpc>
                <a:spcPts val="21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8622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157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520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A</a:t>
            </a:r>
            <a:r>
              <a:rPr lang="en-CA" sz="24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CTIVITY</a:t>
            </a:r>
            <a:r>
              <a:rPr lang="en-CA" sz="30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 &amp; </a:t>
            </a:r>
            <a:r>
              <a:rPr lang="en-CA" sz="24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DISCUSSION</a:t>
            </a:r>
          </a:p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3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9685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Select an organisation (e.g. your company)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22225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Find existing and possible e-business models</a:t>
            </a:r>
          </a:p>
          <a:p>
            <a:pPr eaLnBrk="1" fontAlgn="auto" hangingPunct="1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24511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00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Identify new business models - if any (not covered in class)</a:t>
            </a:r>
          </a:p>
          <a:p>
            <a:pPr eaLnBrk="1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187700"/>
            <a:ext cx="82296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0">
                <a:solidFill>
                  <a:srgbClr val="000000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Describe the ingredients of one of the identified business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models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35941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Value proposition</a:t>
            </a:r>
          </a:p>
          <a:p>
            <a:pPr eaLnBrk="1" fontAlgn="auto" hangingPunct="1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8227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Revenue model</a:t>
            </a:r>
          </a:p>
          <a:p>
            <a:pPr eaLnBrk="1" fontAlgn="auto" hangingPunct="1">
              <a:lnSpc>
                <a:spcPts val="16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5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40386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Market opportunity</a:t>
            </a:r>
          </a:p>
          <a:p>
            <a:pPr eaLnBrk="1" fontAlgn="auto" hangingPunct="1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4254500"/>
            <a:ext cx="78740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Competitive environment</a:t>
            </a:r>
            <a:r>
              <a:rPr lang="en-CA" sz="155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5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Market strategy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5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4699000"/>
            <a:ext cx="78740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Organisational development</a:t>
            </a:r>
            <a:r>
              <a:rPr lang="en-CA" sz="155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5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Management team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5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55626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Plot the selected organisation on the BiG e-business ladder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9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58547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00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Describe the complexities and challenges involved in reaching each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step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9646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7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546100" y="533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USINESS MODEL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4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192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6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 business model is defined as the organisation of product,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498600"/>
            <a:ext cx="83312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service and information flows, and the sources of revenues and</a:t>
            </a:r>
            <a:r>
              <a:rPr lang="en-CA" sz="201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1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benefits to suppliers and customers </a:t>
            </a:r>
            <a:r>
              <a:rPr lang="en-CA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Timmers</a:t>
            </a:r>
            <a:r>
              <a:rPr lang="en-CA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, 1999)</a:t>
            </a:r>
          </a:p>
          <a:p>
            <a:pPr eaLnBrk="1" fontAlgn="auto" hangingPunct="1">
              <a:lnSpc>
                <a:spcPts val="18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1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286000"/>
            <a:ext cx="85979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9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6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 business model is a method of doing business by which a</a:t>
            </a:r>
            <a:r>
              <a:rPr lang="en-CA" sz="202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2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company can generate revenue to sustain itself  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(Turban et al.,</a:t>
            </a:r>
          </a:p>
          <a:p>
            <a:pPr eaLnBrk="1" fontAlgn="auto" hangingPunct="1">
              <a:lnSpc>
                <a:spcPts val="18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2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2743200"/>
            <a:ext cx="8331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2002)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914400" y="32385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38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Simply……A business model is a set of planned activities designed to result in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a profit in a market place</a:t>
            </a:r>
          </a:p>
          <a:p>
            <a:pPr eaLnBrk="1" hangingPunct="1">
              <a:lnSpc>
                <a:spcPts val="14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8100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Business model is at the centre of a business plan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4076700"/>
            <a:ext cx="7208838" cy="1312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6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8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 business model always takes into account the competitive environment</a:t>
            </a:r>
            <a:r>
              <a:rPr lang="en-CA" sz="159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</a:t>
            </a:r>
            <a:r>
              <a:rPr lang="en-CA" sz="1596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E-business enables creation of new business models</a:t>
            </a: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5168900"/>
            <a:ext cx="8229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An e-business model aims to use and leverage the unique qualities of the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internet and world wide web (Timmers, 1998)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57277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6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8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E-business models range from simple to very complex types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3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6210300"/>
            <a:ext cx="8229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84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Providing an all inclusive listing of e-Business models is a never-ending task as</a:t>
            </a:r>
            <a:r>
              <a:rPr lang="en-CA" sz="159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new business models emerge rapidly (</a:t>
            </a:r>
            <a:r>
              <a:rPr lang="en-CA" sz="1596" dirty="0" err="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Slyke</a:t>
            </a:r>
            <a:r>
              <a:rPr lang="en-CA" sz="15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and Belanger, 2003)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5853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14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558800" y="355600"/>
            <a:ext cx="85852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K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EY ELEMENTS OF A BUSINESS MODEL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1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2900" y="908050"/>
            <a:ext cx="88011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Developing a successful business model requires</a:t>
            </a:r>
            <a:r>
              <a:rPr lang="en-CA" sz="240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2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addressing: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7300" y="2184400"/>
            <a:ext cx="7886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 dirty="0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1- Value proposition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7300" y="2768600"/>
            <a:ext cx="7886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2- Revenue model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7300" y="3352800"/>
            <a:ext cx="7886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3- Market opportunity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57300" y="3683000"/>
            <a:ext cx="7886700" cy="1689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4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4- Competitive environment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5- Competitive advantage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6- Market strategy</a:t>
            </a:r>
          </a:p>
          <a:p>
            <a:pPr eaLnBrk="1" fontAlgn="auto" hangingPunct="1">
              <a:lnSpc>
                <a:spcPts val="46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7300" y="5448300"/>
            <a:ext cx="7886700" cy="1104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7- Organisational development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8- Management team</a:t>
            </a:r>
          </a:p>
          <a:p>
            <a:pPr eaLnBrk="1" fontAlgn="auto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6873" name="Picture 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11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546100" y="6731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V</a:t>
            </a:r>
            <a:r>
              <a:rPr lang="en-CA" sz="2565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ALUE PROPOSITION</a:t>
            </a:r>
          </a:p>
          <a:p>
            <a:pPr eaLnBrk="1" fontAlgn="auto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9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546100" y="1384300"/>
            <a:ext cx="69770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63"/>
              </a:lnSpc>
            </a:pP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Defines how a company‘s products and services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fulfil the needs of customers. </a:t>
            </a:r>
          </a:p>
          <a:p>
            <a:pPr eaLnBrk="1" hangingPunct="1"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1336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Often developed by considering the market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812800" y="2451100"/>
            <a:ext cx="833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50"/>
              </a:lnSpc>
            </a:pP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condition. 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(Fresh direct, Starbuck‘s)</a:t>
            </a:r>
          </a:p>
          <a:p>
            <a:pPr eaLnBrk="1" hangingPunct="1">
              <a:lnSpc>
                <a:spcPts val="1850"/>
              </a:lnSpc>
            </a:pPr>
            <a:endParaRPr lang="en-CA" sz="2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914400" y="2895600"/>
            <a:ext cx="822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13"/>
              </a:lnSpc>
            </a:pP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Answer‘s the questions</a:t>
            </a:r>
          </a:p>
          <a:p>
            <a:pPr eaLnBrk="1" hangingPunct="1">
              <a:lnSpc>
                <a:spcPts val="2413"/>
              </a:lnSpc>
            </a:pPr>
            <a:endParaRPr lang="en-CA" sz="2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3378200"/>
            <a:ext cx="78740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Why customers choose the company?</a:t>
            </a:r>
            <a:r>
              <a:rPr lang="en-CA" sz="185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5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Needs satisfaction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5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400" y="38481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Value provision</a:t>
            </a:r>
          </a:p>
          <a:p>
            <a:pPr eaLnBrk="1" fontAlgn="auto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5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1270000" y="4292600"/>
            <a:ext cx="787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CA" sz="11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What the company provides that others don‘t </a:t>
            </a:r>
            <a:r>
              <a:rPr lang="en-CA" sz="17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?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100">
                <a:solidFill>
                  <a:srgbClr val="FDC3AD"/>
                </a:solidFill>
                <a:latin typeface="Wingdings" charset="0"/>
                <a:cs typeface="Wingdings" charset="0"/>
              </a:rPr>
              <a:t>	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 Personalisation/ Customisation</a:t>
            </a:r>
          </a:p>
          <a:p>
            <a:pPr eaLnBrk="1" hangingPunct="1">
              <a:lnSpc>
                <a:spcPts val="19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49400" y="4762500"/>
            <a:ext cx="75946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Cost reduction/ Low price</a:t>
            </a:r>
            <a:r>
              <a:rPr lang="en-CA" sz="18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42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Service delivery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28800" y="5219700"/>
            <a:ext cx="731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Facilitation of transactions</a:t>
            </a:r>
            <a:r>
              <a:rPr lang="en-CA" sz="14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Managing product delivery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5740400"/>
            <a:ext cx="82296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Amazon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(selection, convenience, personalisation),</a:t>
            </a:r>
            <a:r>
              <a:rPr lang="en-CA" sz="151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1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Kozmo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(product range, delivery)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1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7901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19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"/>
          <p:cNvSpPr txBox="1"/>
          <p:nvPr/>
        </p:nvSpPr>
        <p:spPr>
          <a:xfrm>
            <a:off x="546100" y="5207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R</a:t>
            </a:r>
            <a:r>
              <a:rPr lang="en-CA" sz="2565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EVENUE MODEL</a:t>
            </a:r>
          </a:p>
          <a:p>
            <a:pPr eaLnBrk="1" fontAlgn="auto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0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2900" y="1016000"/>
            <a:ext cx="88011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An organisation's revenue model describes how it will earn revenue,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generate profits, and generate a superior return on investment.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2900" y="1765300"/>
            <a:ext cx="8801100" cy="723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Profit alone are not sufficient to make a company successful. 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(Porter, 1985)</a:t>
            </a:r>
            <a:r>
              <a:rPr lang="en-CA" sz="20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	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Generating profit is not enough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2413000"/>
            <a:ext cx="84455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ROI need to exceed alternative investments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2768600"/>
            <a:ext cx="80772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The returns are greater than the company could obtain elsewhere.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(saving account, real estate)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2900" y="3238500"/>
            <a:ext cx="88011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7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3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E-Business revenue models</a:t>
            </a:r>
          </a:p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2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7500" y="3937000"/>
            <a:ext cx="28956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Advertising model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7500" y="4292600"/>
            <a:ext cx="28956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96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Offer content, service/product,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forum for advertisement and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receive fee</a:t>
            </a:r>
          </a:p>
          <a:p>
            <a:pPr eaLnBrk="1" fontAlgn="auto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922" name="TextBox 10"/>
          <p:cNvSpPr txBox="1">
            <a:spLocks noChangeArrowheads="1"/>
          </p:cNvSpPr>
          <p:nvPr/>
        </p:nvSpPr>
        <p:spPr bwMode="auto">
          <a:xfrm>
            <a:off x="317500" y="4902200"/>
            <a:ext cx="2895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en-CA" sz="9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•Google.co.uk, yahoo.co.uk</a:t>
            </a:r>
          </a:p>
          <a:p>
            <a:pPr eaLnBrk="1" hangingPunct="1">
              <a:lnSpc>
                <a:spcPts val="1150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14700" y="3975100"/>
            <a:ext cx="2743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Subscription model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314700" y="4330700"/>
            <a:ext cx="2743200" cy="673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Offer high-value-added,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premium that are not readily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available elsewhere.</a:t>
            </a:r>
          </a:p>
          <a:p>
            <a:pPr eaLnBrk="1" fontAlgn="auto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925" name="TextBox 13"/>
          <p:cNvSpPr txBox="1">
            <a:spLocks noChangeArrowheads="1"/>
          </p:cNvSpPr>
          <p:nvPr/>
        </p:nvSpPr>
        <p:spPr bwMode="auto">
          <a:xfrm>
            <a:off x="3352800" y="4978400"/>
            <a:ext cx="2705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Y! music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59500" y="3924300"/>
            <a:ext cx="2870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2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Transaction fee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159500" y="4191000"/>
            <a:ext cx="2870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model</a:t>
            </a:r>
          </a:p>
          <a:p>
            <a:pPr eaLnBrk="1" fontAlgn="auto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159500" y="4533900"/>
            <a:ext cx="28702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Receive a fee for enabling or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executing a transaction</a:t>
            </a:r>
          </a:p>
          <a:p>
            <a:pPr eaLnBrk="1" fontAlgn="auto" hangingPunct="1">
              <a:lnSpc>
                <a:spcPts val="15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59500" y="4978400"/>
            <a:ext cx="28702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ebay.com, confused.com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97000" y="5486400"/>
            <a:ext cx="3302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Sales revenue model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97000" y="5854700"/>
            <a:ext cx="33020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Gain revenue by selling products,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information or services</a:t>
            </a:r>
          </a:p>
          <a:p>
            <a:pPr eaLnBrk="1" fontAlgn="auto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932" name="TextBox 20"/>
          <p:cNvSpPr txBox="1">
            <a:spLocks noChangeArrowheads="1"/>
          </p:cNvSpPr>
          <p:nvPr/>
        </p:nvSpPr>
        <p:spPr bwMode="auto">
          <a:xfrm>
            <a:off x="1397000" y="6299200"/>
            <a:ext cx="3302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•amazon.com, LLBean.com, Gap.com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800600" y="5588000"/>
            <a:ext cx="42418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Affiliate revenue model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800600" y="5943600"/>
            <a:ext cx="42418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2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Receive fees for business referral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935" name="TextBox 23"/>
          <p:cNvSpPr txBox="1">
            <a:spLocks noChangeArrowheads="1"/>
          </p:cNvSpPr>
          <p:nvPr/>
        </p:nvSpPr>
        <p:spPr bwMode="auto">
          <a:xfrm>
            <a:off x="4800600" y="6172200"/>
            <a:ext cx="4241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Epinions, Mypoint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8936" name="Picture 2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85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/>
          <p:cNvSpPr txBox="1"/>
          <p:nvPr/>
        </p:nvSpPr>
        <p:spPr>
          <a:xfrm>
            <a:off x="611188" y="333375"/>
            <a:ext cx="5899150" cy="723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ARKET OPPORTUNITY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3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23850" y="1773238"/>
            <a:ext cx="83312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3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800">
                <a:solidFill>
                  <a:srgbClr val="660000"/>
                </a:solidFill>
                <a:latin typeface="Century Schoolbook" charset="0"/>
                <a:cs typeface="Century Schoolbook" charset="0"/>
              </a:rPr>
              <a:t> The company‘s intended marketspace and the overall potential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Century Schoolbook" charset="0"/>
                <a:cs typeface="Century Schoolbook" charset="0"/>
              </a:rPr>
              <a:t>	financial opportunities available to the firm. What opportunity do you see??</a:t>
            </a:r>
          </a:p>
          <a:p>
            <a:pPr eaLnBrk="1" hangingPunct="1">
              <a:lnSpc>
                <a:spcPts val="18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35000" y="2349500"/>
            <a:ext cx="8509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8" dirty="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 It is divided into smaller market niches</a:t>
            </a:r>
            <a:r>
              <a:rPr lang="en-CA" sz="157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7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 dirty="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 Market size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3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5000" y="2781300"/>
            <a:ext cx="8509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 dirty="0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 Revenue potential in each segment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7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6013" y="3213100"/>
            <a:ext cx="5897562" cy="1000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en-CA" sz="217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Market space and Market opportunity in</a:t>
            </a:r>
            <a:r>
              <a:rPr lang="en-CA" sz="216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6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7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the software training market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266700" y="4203700"/>
            <a:ext cx="1866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500">
                <a:solidFill>
                  <a:srgbClr val="660000"/>
                </a:solidFill>
                <a:latin typeface="Century Schoolbook" charset="0"/>
                <a:cs typeface="Century Schoolbook" charset="0"/>
              </a:rPr>
              <a:t>Computer- based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660000"/>
                </a:solidFill>
                <a:latin typeface="Century Schoolbook" charset="0"/>
                <a:cs typeface="Century Schoolbook" charset="0"/>
              </a:rPr>
              <a:t>training $21 b</a:t>
            </a:r>
          </a:p>
          <a:p>
            <a:pPr eaLnBrk="1" hangingPunct="1">
              <a:lnSpc>
                <a:spcPts val="20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6700" y="5029200"/>
            <a:ext cx="1866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Instructor-le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6700" y="5270500"/>
            <a:ext cx="18669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training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$49 billion</a:t>
            </a:r>
          </a:p>
          <a:p>
            <a:pPr eaLnBrk="1" fontAlgn="auto" hangingPunct="1">
              <a:lnSpc>
                <a:spcPts val="21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6" name="TextBox 10"/>
          <p:cNvSpPr txBox="1">
            <a:spLocks noChangeArrowheads="1"/>
          </p:cNvSpPr>
          <p:nvPr/>
        </p:nvSpPr>
        <p:spPr bwMode="auto">
          <a:xfrm>
            <a:off x="3022600" y="4305300"/>
            <a:ext cx="295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10%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947" name="TextBox 11"/>
          <p:cNvSpPr txBox="1">
            <a:spLocks noChangeArrowheads="1"/>
          </p:cNvSpPr>
          <p:nvPr/>
        </p:nvSpPr>
        <p:spPr bwMode="auto">
          <a:xfrm>
            <a:off x="4140200" y="4572000"/>
            <a:ext cx="1841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31%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948" name="TextBox 12"/>
          <p:cNvSpPr txBox="1">
            <a:spLocks noChangeArrowheads="1"/>
          </p:cNvSpPr>
          <p:nvPr/>
        </p:nvSpPr>
        <p:spPr bwMode="auto">
          <a:xfrm>
            <a:off x="2235200" y="4826000"/>
            <a:ext cx="3746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25%</a:t>
            </a:r>
          </a:p>
          <a:p>
            <a:pPr eaLnBrk="1" hangingPunct="1">
              <a:lnSpc>
                <a:spcPts val="15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949" name="TextBox 13"/>
          <p:cNvSpPr txBox="1">
            <a:spLocks noChangeArrowheads="1"/>
          </p:cNvSpPr>
          <p:nvPr/>
        </p:nvSpPr>
        <p:spPr bwMode="auto">
          <a:xfrm>
            <a:off x="3556000" y="5588000"/>
            <a:ext cx="2425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34%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950" name="TextBox 14"/>
          <p:cNvSpPr txBox="1">
            <a:spLocks noChangeArrowheads="1"/>
          </p:cNvSpPr>
          <p:nvPr/>
        </p:nvSpPr>
        <p:spPr bwMode="auto">
          <a:xfrm>
            <a:off x="6083300" y="4102100"/>
            <a:ext cx="294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Small business $19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billion</a:t>
            </a:r>
          </a:p>
          <a:p>
            <a:pPr eaLnBrk="1" hangingPunct="1">
              <a:lnSpc>
                <a:spcPts val="2163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951" name="TextBox 15"/>
          <p:cNvSpPr txBox="1">
            <a:spLocks noChangeArrowheads="1"/>
          </p:cNvSpPr>
          <p:nvPr/>
        </p:nvSpPr>
        <p:spPr bwMode="auto">
          <a:xfrm>
            <a:off x="6083300" y="4749800"/>
            <a:ext cx="294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Furtune 500$30 billion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952" name="TextBox 16"/>
          <p:cNvSpPr txBox="1">
            <a:spLocks noChangeArrowheads="1"/>
          </p:cNvSpPr>
          <p:nvPr/>
        </p:nvSpPr>
        <p:spPr bwMode="auto">
          <a:xfrm>
            <a:off x="6083300" y="5384800"/>
            <a:ext cx="294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Small Business $6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billion</a:t>
            </a:r>
          </a:p>
          <a:p>
            <a:pPr eaLnBrk="1" hangingPunct="1">
              <a:lnSpc>
                <a:spcPts val="2163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953" name="TextBox 17"/>
          <p:cNvSpPr txBox="1">
            <a:spLocks noChangeArrowheads="1"/>
          </p:cNvSpPr>
          <p:nvPr/>
        </p:nvSpPr>
        <p:spPr bwMode="auto">
          <a:xfrm>
            <a:off x="6083300" y="6032500"/>
            <a:ext cx="294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Furtune 500$15 billion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468313" y="908050"/>
            <a:ext cx="799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Newly identified need, want, or demand trend that a firm can exploit because it is not being addressed by the competitors.</a:t>
            </a:r>
          </a:p>
        </p:txBody>
      </p:sp>
      <p:pic>
        <p:nvPicPr>
          <p:cNvPr id="39955" name="Picture 1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546100" y="6350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OMPETITIVE ENVIRONMENT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558800" y="1257300"/>
            <a:ext cx="858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lang="en-CA" sz="14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20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An organisation‘s competitive environment constitutes other</a:t>
            </a:r>
          </a:p>
          <a:p>
            <a:pPr eaLnBrk="1" hangingPunct="1">
              <a:lnSpc>
                <a:spcPts val="2300"/>
              </a:lnSpc>
            </a:pPr>
            <a:endParaRPr lang="en-CA" sz="1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5500" y="1536700"/>
            <a:ext cx="83185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organisations operating in the same market and selling similar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products and services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2700" y="2032000"/>
            <a:ext cx="78613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Number of competitors</a:t>
            </a:r>
            <a:r>
              <a:rPr lang="en-CA" sz="165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5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Large number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5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28800" y="2565400"/>
            <a:ext cx="73152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Saturated market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28800" y="2794000"/>
            <a:ext cx="73152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Difficult to become profitable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62100" y="3022600"/>
            <a:ext cx="7581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Small number or lack of competitors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28800" y="3276600"/>
            <a:ext cx="73152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Untapped market niche ripe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82700" y="3479800"/>
            <a:ext cx="7861300" cy="825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54864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Has been unsuccessful before</a:t>
            </a:r>
            <a:r>
              <a:rPr lang="en-CA" sz="16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785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1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Size of the competitors</a:t>
            </a:r>
            <a:r>
              <a:rPr lang="en-CA" sz="165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5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785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1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Market shares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5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2700" y="4267200"/>
            <a:ext cx="7861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7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1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Pricing and Profit margins</a:t>
            </a:r>
          </a:p>
          <a:p>
            <a:pPr eaLnBrk="1" fontAlgn="auto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4572000"/>
            <a:ext cx="177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2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93800" y="4521200"/>
            <a:ext cx="3379788" cy="8794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88900" algn="l"/>
              </a:tabLst>
              <a:defRPr/>
            </a:pP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Dimensions of competition</a:t>
            </a:r>
            <a:r>
              <a:rPr lang="en-CA" sz="1858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58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39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18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</a:t>
            </a:r>
            <a:r>
              <a:rPr lang="en-CA" sz="1896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Direct competition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58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" y="5143500"/>
            <a:ext cx="74676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96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Sell very similar products/services (Google vs MSN, Priceline vs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Travelocity)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82700" y="5549900"/>
            <a:ext cx="2820988" cy="5635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39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</a:t>
            </a:r>
            <a:r>
              <a:rPr lang="en-CA" sz="1896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Indirect competition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6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62100" y="5867400"/>
            <a:ext cx="74676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96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Different industries but their products can substitute for one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another(airline vs automobile, CNN vs ESPN)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77" name="Picture 17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7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2594</Words>
  <Application>Microsoft Macintosh PowerPoint</Application>
  <PresentationFormat>On-screen Show (4:3)</PresentationFormat>
  <Paragraphs>403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  c.  Kachaka</dc:creator>
  <cp:lastModifiedBy>collins  c.  Kachaka</cp:lastModifiedBy>
  <cp:revision>2</cp:revision>
  <cp:lastPrinted>2017-12-05T09:33:36Z</cp:lastPrinted>
  <dcterms:created xsi:type="dcterms:W3CDTF">2017-04-19T11:26:41Z</dcterms:created>
  <dcterms:modified xsi:type="dcterms:W3CDTF">2017-12-05T09:34:33Z</dcterms:modified>
</cp:coreProperties>
</file>