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69" r:id="rId16"/>
    <p:sldId id="270" r:id="rId17"/>
    <p:sldId id="271" r:id="rId18"/>
    <p:sldId id="278" r:id="rId19"/>
    <p:sldId id="279" r:id="rId20"/>
    <p:sldId id="280" r:id="rId21"/>
    <p:sldId id="272" r:id="rId22"/>
    <p:sldId id="273" r:id="rId23"/>
    <p:sldId id="274" r:id="rId24"/>
    <p:sldId id="275" r:id="rId25"/>
    <p:sldId id="27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3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9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5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0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06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8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287E-41CB-1C4D-8775-9BBBBCDE4E28}" type="datetimeFigureOut">
              <a:rPr lang="en-US" smtClean="0"/>
              <a:t>20/5/18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FCB9C-081F-CD40-8CE6-64A71C21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2006600" y="2171700"/>
            <a:ext cx="6518404" cy="137609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tabLst>
                <a:tab pos="2311400" algn="l"/>
              </a:tabLst>
              <a:defRPr/>
            </a:pP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E-</a:t>
            </a: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BUSINESS STRATEGY AND MODELS</a:t>
            </a:r>
            <a: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533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LECTURE</a:t>
            </a:r>
            <a:r>
              <a:rPr lang="en-CA" sz="301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	 </a:t>
            </a:r>
            <a:r>
              <a:rPr lang="en-CA" sz="3010" b="1" dirty="0">
                <a:solidFill>
                  <a:srgbClr val="565F6C"/>
                </a:solidFill>
                <a:latin typeface="Century Schoolbook Bold"/>
                <a:cs typeface="Century Schoolbook Bold"/>
              </a:rPr>
              <a:t>6</a:t>
            </a:r>
            <a:endParaRPr lang="en-CA" sz="3010" b="1" dirty="0">
              <a:solidFill>
                <a:srgbClr val="565F6C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33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87700" y="4030888"/>
            <a:ext cx="4102185" cy="67037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4000" b="1" dirty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M</a:t>
            </a:r>
            <a:r>
              <a:rPr lang="en-CA" sz="4000" b="1" dirty="0" smtClean="0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-COMMERCE</a:t>
            </a:r>
            <a:endParaRPr lang="en-CA" sz="4000" b="1" dirty="0">
              <a:solidFill>
                <a:srgbClr val="565F6C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4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209924" name="TextBox 10"/>
          <p:cNvSpPr txBox="1">
            <a:spLocks noChangeArrowheads="1"/>
          </p:cNvSpPr>
          <p:nvPr/>
        </p:nvSpPr>
        <p:spPr bwMode="auto">
          <a:xfrm>
            <a:off x="4559300" y="5816600"/>
            <a:ext cx="1585913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Email :  collinschi@gmail.com</a:t>
            </a: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09925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3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5588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P</a:t>
            </a: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OPULARITY OF MOBILE APPLICATIONS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18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66700" y="1460500"/>
            <a:ext cx="88773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Research by Wireless Intelligence (2008)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6700" y="1778000"/>
            <a:ext cx="88773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At the end of 2008, globally there were 4 billion subscriber connections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66700" y="2095500"/>
            <a:ext cx="88773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18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If there was one active subscription per person that would represent half the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planet's population.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66700" y="2654300"/>
            <a:ext cx="88773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1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Adaptation is low in developing countries such as India (21%) and China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(41%) showing the potential for future growth.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6700" y="3149600"/>
            <a:ext cx="8877300" cy="685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Even so, there are over half a billion mobile subscribers in China</a:t>
            </a:r>
            <a:r>
              <a:rPr lang="en-CA" sz="15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8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More than 1 billion mobile phones were sold in 2007</a:t>
            </a:r>
          </a:p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66700" y="3860800"/>
            <a:ext cx="88773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1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It took 12 years to get to 1 billion GSM connections and just 30 months to get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to 2 billion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66700" y="4356100"/>
            <a:ext cx="8877300" cy="673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GSM is used by over 3 billion people in more than 212 countries</a:t>
            </a:r>
            <a:r>
              <a:rPr lang="en-CA" sz="15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87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There are 1.2 million new GSM connections every day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66700" y="5029200"/>
            <a:ext cx="8877300" cy="901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118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Use of web by mobile in Japan is equal to that of traditional computer access.</a:t>
            </a:r>
            <a:r>
              <a:rPr lang="en-CA" sz="15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11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The 2009 global economic crisis has affected the mobile telephony market but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did not stop its growth. (6.0% below the previous year).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8123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22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Box 2"/>
          <p:cNvSpPr txBox="1"/>
          <p:nvPr/>
        </p:nvSpPr>
        <p:spPr>
          <a:xfrm>
            <a:off x="546100" y="393700"/>
            <a:ext cx="85979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K</a:t>
            </a: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EY</a:t>
            </a: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G</a:t>
            </a: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LOBAL</a:t>
            </a: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T</a:t>
            </a: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ELECOM</a:t>
            </a: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I</a:t>
            </a: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NDICATORS FOR THE</a:t>
            </a: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W</a:t>
            </a: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ORLD</a:t>
            </a:r>
            <a:r>
              <a:rPr lang="en-CA" sz="16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6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T</a:t>
            </a: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ELECOMMUNICATION</a:t>
            </a: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S</a:t>
            </a: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ERVICE</a:t>
            </a: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S</a:t>
            </a:r>
            <a:r>
              <a:rPr lang="en-CA" sz="1606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ECTOR IN</a:t>
            </a:r>
            <a:r>
              <a:rPr lang="en-CA" sz="2014" b="1">
                <a:solidFill>
                  <a:srgbClr val="565F6C"/>
                </a:solidFill>
                <a:latin typeface="Century Schoolbook Bold"/>
                <a:ea typeface="+mn-ea"/>
                <a:cs typeface="Century Schoolbook Bold"/>
              </a:rPr>
              <a:t> 2010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320800" y="1536700"/>
            <a:ext cx="13843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596900" algn="l"/>
              </a:tabLst>
              <a:defRPr/>
            </a:pPr>
            <a:r>
              <a:rPr lang="en-CA" sz="106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Global  Developed</a:t>
            </a:r>
            <a:r>
              <a:rPr lang="en-CA" sz="10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0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6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	nations</a:t>
            </a:r>
          </a:p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768600" y="1409700"/>
            <a:ext cx="254000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en-CA" sz="106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Developing	Arab</a:t>
            </a:r>
          </a:p>
          <a:p>
            <a:pPr eaLnBrk="1" fontAlgn="auto" hangingPunct="1">
              <a:lnSpc>
                <a:spcPts val="12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68600" y="1536700"/>
            <a:ext cx="2540000" cy="304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857122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1714500" algn="l"/>
              </a:tabLst>
              <a:defRPr/>
            </a:pPr>
            <a:r>
              <a:rPr lang="en-CA" sz="106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Africa</a:t>
            </a:r>
            <a:r>
              <a:rPr lang="en-CA" sz="10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0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6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nations	States</a:t>
            </a:r>
          </a:p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22900" y="1409700"/>
            <a:ext cx="3606800" cy="21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tabLst>
                <a:tab pos="2489200" algn="l"/>
              </a:tabLst>
              <a:defRPr/>
            </a:pPr>
            <a:r>
              <a:rPr lang="en-CA" sz="106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Asia &amp;	The</a:t>
            </a:r>
          </a:p>
          <a:p>
            <a:pPr eaLnBrk="1" fontAlgn="auto" hangingPunct="1">
              <a:lnSpc>
                <a:spcPts val="120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22900" y="1536700"/>
            <a:ext cx="3606800" cy="304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indent="894333" eaLnBrk="1" fontAlgn="auto" hangingPunct="1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tabLst>
                <a:tab pos="1638300" algn="l"/>
                <a:tab pos="2489200" algn="l"/>
              </a:tabLst>
              <a:defRPr/>
            </a:pPr>
            <a:r>
              <a:rPr lang="en-CA" sz="106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CIS	Europe</a:t>
            </a:r>
            <a:r>
              <a:rPr lang="en-CA" sz="10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05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66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Pacific	Americas</a:t>
            </a:r>
          </a:p>
          <a:p>
            <a:pPr eaLnBrk="1" fontAlgn="auto" hangingPunct="1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0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03200" y="1981200"/>
            <a:ext cx="1016000" cy="368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Mobile cellular</a:t>
            </a:r>
            <a:r>
              <a:rPr lang="en-CA" sz="9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9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subscriptions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20800" y="2095500"/>
            <a:ext cx="482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5,282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917700" y="2095500"/>
            <a:ext cx="16002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850900" algn="l"/>
              </a:tabLs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1,436	3,846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632200" y="2095500"/>
            <a:ext cx="16764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850900" algn="l"/>
              </a:tabLs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333	282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422900" y="2095500"/>
            <a:ext cx="1524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889000" algn="l"/>
              </a:tabLs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2,649	364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61200" y="2095500"/>
            <a:ext cx="19685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850900" algn="l"/>
              </a:tabLs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741	880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3200" y="2692400"/>
            <a:ext cx="11303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Per 100 people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320800" y="26924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76.2%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917700" y="2692400"/>
            <a:ext cx="6096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116.1%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768600" y="26924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67.6%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632200" y="26924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41.4%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483100" y="26924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79.4%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422900" y="26924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67.8%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6311900" y="2692400"/>
            <a:ext cx="6096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131.5%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061200" y="2692400"/>
            <a:ext cx="6096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120.0%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912100" y="26924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94.1%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03200" y="3175000"/>
            <a:ext cx="1041400" cy="368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Fixed</a:t>
            </a:r>
            <a:r>
              <a:rPr lang="en-CA" sz="9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9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telephone lines</a:t>
            </a:r>
          </a:p>
          <a:p>
            <a:pPr eaLnBrk="1" fontAlgn="auto" hangingPunct="1">
              <a:lnSpc>
                <a:spcPts val="13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320800" y="3289300"/>
            <a:ext cx="4826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1,197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917700" y="3289300"/>
            <a:ext cx="16002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850900" algn="l"/>
              </a:tabLs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506	691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632200" y="3289300"/>
            <a:ext cx="16764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850900" algn="l"/>
              </a:tabLs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13	33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5422900" y="3289300"/>
            <a:ext cx="15240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889000" algn="l"/>
              </a:tabLs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549	74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7061200" y="3289300"/>
            <a:ext cx="19685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tabLst>
                <a:tab pos="850900" algn="l"/>
              </a:tabLs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249	262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03200" y="3886200"/>
            <a:ext cx="11303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Per 100 people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320800" y="38862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17.3%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917700" y="38862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40.9%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768600" y="38862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12.1%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632200" y="38862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1.6%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483100" y="38862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9.4%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5422900" y="38862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14.0%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6311900" y="38862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26.6%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7061200" y="38862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40.3%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912100" y="38862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28.1%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203200" y="4305300"/>
            <a:ext cx="89408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Mobile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03200" y="4470400"/>
            <a:ext cx="8763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broadband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320800" y="44704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940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1917700" y="44704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631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2768600" y="44704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309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3632200" y="4470400"/>
            <a:ext cx="3175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29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483100" y="4470400"/>
            <a:ext cx="3175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34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422900" y="44704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278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311900" y="4470400"/>
            <a:ext cx="3175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72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7061200" y="44704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286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912100" y="44704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226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203200" y="4660900"/>
            <a:ext cx="89408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subscriptions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9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203200" y="5067300"/>
            <a:ext cx="11303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Per 100 people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3" name="TextBox 53"/>
          <p:cNvSpPr txBox="1"/>
          <p:nvPr/>
        </p:nvSpPr>
        <p:spPr>
          <a:xfrm>
            <a:off x="1320800" y="50673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13.6%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917700" y="50673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51.1%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5" name="TextBox 55"/>
          <p:cNvSpPr txBox="1"/>
          <p:nvPr/>
        </p:nvSpPr>
        <p:spPr>
          <a:xfrm>
            <a:off x="2768600" y="50673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5.4%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3632200" y="50673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3.6%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4483100" y="50673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9.7%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5422900" y="50673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7.1%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6311900" y="50673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25.9%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0" name="TextBox 60"/>
          <p:cNvSpPr txBox="1"/>
          <p:nvPr/>
        </p:nvSpPr>
        <p:spPr>
          <a:xfrm>
            <a:off x="7061200" y="50673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46.3%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1" name="TextBox 61"/>
          <p:cNvSpPr txBox="1"/>
          <p:nvPr/>
        </p:nvSpPr>
        <p:spPr>
          <a:xfrm>
            <a:off x="7912100" y="50673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24.2%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2" name="TextBox 62"/>
          <p:cNvSpPr txBox="1"/>
          <p:nvPr/>
        </p:nvSpPr>
        <p:spPr>
          <a:xfrm>
            <a:off x="203200" y="5486400"/>
            <a:ext cx="5334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Fixed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203200" y="5664200"/>
            <a:ext cx="8763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broadband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1320800" y="56642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555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1917700" y="56642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304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2768600" y="56642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251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3632200" y="5664200"/>
            <a:ext cx="2413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8" name="TextBox 68"/>
          <p:cNvSpPr txBox="1"/>
          <p:nvPr/>
        </p:nvSpPr>
        <p:spPr>
          <a:xfrm>
            <a:off x="4483100" y="5664200"/>
            <a:ext cx="2413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8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9" name="TextBox 69"/>
          <p:cNvSpPr txBox="1"/>
          <p:nvPr/>
        </p:nvSpPr>
        <p:spPr>
          <a:xfrm>
            <a:off x="5422900" y="56642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223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6311900" y="5664200"/>
            <a:ext cx="3175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24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7061200" y="56642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148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7912100" y="5664200"/>
            <a:ext cx="3937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145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203200" y="5842000"/>
            <a:ext cx="10668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subscriptions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203200" y="6261100"/>
            <a:ext cx="11176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per 100 people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1320800" y="62611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8.0%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1917700" y="62611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24.6%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2768600" y="62611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4.4%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3632200" y="62611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0.2%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4483100" y="62611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2.3%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5422900" y="62611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5.7%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6311900" y="6261100"/>
            <a:ext cx="4572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8.7%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7061200" y="62611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23.9%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7912100" y="6261100"/>
            <a:ext cx="533400" cy="177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15.5%</a:t>
            </a:r>
          </a:p>
          <a:p>
            <a:pPr eaLnBrk="1" fontAlgn="auto" hangingPunct="1">
              <a:lnSpc>
                <a:spcPts val="115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pic>
        <p:nvPicPr>
          <p:cNvPr id="219220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73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2"/>
          <p:cNvSpPr txBox="1"/>
          <p:nvPr/>
        </p:nvSpPr>
        <p:spPr>
          <a:xfrm>
            <a:off x="558800" y="393700"/>
            <a:ext cx="8585200" cy="1028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914" b="1">
                <a:solidFill>
                  <a:srgbClr val="000000"/>
                </a:solidFill>
                <a:latin typeface="Calibri Bold"/>
                <a:ea typeface="+mn-ea"/>
                <a:cs typeface="Calibri Bold"/>
              </a:rPr>
              <a:t>Worldwide Mobile Terminal Sales to End Users</a:t>
            </a:r>
            <a:r>
              <a:rPr lang="en-CA" sz="29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9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914" b="1">
                <a:solidFill>
                  <a:srgbClr val="000000"/>
                </a:solidFill>
                <a:latin typeface="Calibri Bold"/>
                <a:ea typeface="+mn-ea"/>
                <a:cs typeface="Calibri Bold"/>
              </a:rPr>
              <a:t>in 2009 (Thousands of Units)</a:t>
            </a: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9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787900" y="1765300"/>
            <a:ext cx="5334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2009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962900" y="1765300"/>
            <a:ext cx="533400" cy="190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2008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59300" y="1968500"/>
            <a:ext cx="7747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Market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734300" y="1968500"/>
            <a:ext cx="774700" cy="203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Market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0700" y="2184400"/>
            <a:ext cx="9779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Company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755900" y="2184400"/>
            <a:ext cx="10287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2009 Sales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381500" y="2184400"/>
            <a:ext cx="9779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Share (%)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18200" y="2184400"/>
            <a:ext cx="10287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2008 Sales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56500" y="2184400"/>
            <a:ext cx="9779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10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Share (%)</a:t>
            </a:r>
          </a:p>
          <a:p>
            <a:pPr eaLnBrk="1" fontAlgn="auto" hangingPunct="1">
              <a:lnSpc>
                <a:spcPts val="138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20172" name="TextBox 12"/>
          <p:cNvSpPr txBox="1">
            <a:spLocks noChangeArrowheads="1"/>
          </p:cNvSpPr>
          <p:nvPr/>
        </p:nvSpPr>
        <p:spPr bwMode="auto">
          <a:xfrm>
            <a:off x="520700" y="2654300"/>
            <a:ext cx="64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Nokia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73" name="TextBox 13"/>
          <p:cNvSpPr txBox="1">
            <a:spLocks noChangeArrowheads="1"/>
          </p:cNvSpPr>
          <p:nvPr/>
        </p:nvSpPr>
        <p:spPr bwMode="auto">
          <a:xfrm>
            <a:off x="2870200" y="265430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440,881.6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74" name="TextBox 14"/>
          <p:cNvSpPr txBox="1">
            <a:spLocks noChangeArrowheads="1"/>
          </p:cNvSpPr>
          <p:nvPr/>
        </p:nvSpPr>
        <p:spPr bwMode="auto">
          <a:xfrm>
            <a:off x="4838700" y="2654300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36.4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75" name="TextBox 15"/>
          <p:cNvSpPr txBox="1">
            <a:spLocks noChangeArrowheads="1"/>
          </p:cNvSpPr>
          <p:nvPr/>
        </p:nvSpPr>
        <p:spPr bwMode="auto">
          <a:xfrm>
            <a:off x="6045200" y="265430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472,314.9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76" name="TextBox 16"/>
          <p:cNvSpPr txBox="1">
            <a:spLocks noChangeArrowheads="1"/>
          </p:cNvSpPr>
          <p:nvPr/>
        </p:nvSpPr>
        <p:spPr bwMode="auto">
          <a:xfrm>
            <a:off x="8013700" y="2654300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38.6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77" name="TextBox 17"/>
          <p:cNvSpPr txBox="1">
            <a:spLocks noChangeArrowheads="1"/>
          </p:cNvSpPr>
          <p:nvPr/>
        </p:nvSpPr>
        <p:spPr bwMode="auto">
          <a:xfrm>
            <a:off x="520700" y="3124200"/>
            <a:ext cx="876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Samsung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78" name="TextBox 18"/>
          <p:cNvSpPr txBox="1">
            <a:spLocks noChangeArrowheads="1"/>
          </p:cNvSpPr>
          <p:nvPr/>
        </p:nvSpPr>
        <p:spPr bwMode="auto">
          <a:xfrm>
            <a:off x="2870200" y="312420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235,772.0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79" name="TextBox 19"/>
          <p:cNvSpPr txBox="1">
            <a:spLocks noChangeArrowheads="1"/>
          </p:cNvSpPr>
          <p:nvPr/>
        </p:nvSpPr>
        <p:spPr bwMode="auto">
          <a:xfrm>
            <a:off x="4838700" y="3124200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19.5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0" name="TextBox 20"/>
          <p:cNvSpPr txBox="1">
            <a:spLocks noChangeArrowheads="1"/>
          </p:cNvSpPr>
          <p:nvPr/>
        </p:nvSpPr>
        <p:spPr bwMode="auto">
          <a:xfrm>
            <a:off x="6045200" y="312420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199,324.3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1" name="TextBox 21"/>
          <p:cNvSpPr txBox="1">
            <a:spLocks noChangeArrowheads="1"/>
          </p:cNvSpPr>
          <p:nvPr/>
        </p:nvSpPr>
        <p:spPr bwMode="auto">
          <a:xfrm>
            <a:off x="8013700" y="3124200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16.3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2" name="TextBox 22"/>
          <p:cNvSpPr txBox="1">
            <a:spLocks noChangeArrowheads="1"/>
          </p:cNvSpPr>
          <p:nvPr/>
        </p:nvSpPr>
        <p:spPr bwMode="auto">
          <a:xfrm>
            <a:off x="520700" y="3581400"/>
            <a:ext cx="444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LG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3" name="TextBox 23"/>
          <p:cNvSpPr txBox="1">
            <a:spLocks noChangeArrowheads="1"/>
          </p:cNvSpPr>
          <p:nvPr/>
        </p:nvSpPr>
        <p:spPr bwMode="auto">
          <a:xfrm>
            <a:off x="2870200" y="358140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122,055.3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4" name="TextBox 24"/>
          <p:cNvSpPr txBox="1">
            <a:spLocks noChangeArrowheads="1"/>
          </p:cNvSpPr>
          <p:nvPr/>
        </p:nvSpPr>
        <p:spPr bwMode="auto">
          <a:xfrm>
            <a:off x="4838700" y="3581400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10.1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5" name="TextBox 25"/>
          <p:cNvSpPr txBox="1">
            <a:spLocks noChangeArrowheads="1"/>
          </p:cNvSpPr>
          <p:nvPr/>
        </p:nvSpPr>
        <p:spPr bwMode="auto">
          <a:xfrm>
            <a:off x="6045200" y="358140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102,789.1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6" name="TextBox 26"/>
          <p:cNvSpPr txBox="1">
            <a:spLocks noChangeArrowheads="1"/>
          </p:cNvSpPr>
          <p:nvPr/>
        </p:nvSpPr>
        <p:spPr bwMode="auto">
          <a:xfrm>
            <a:off x="8102600" y="35814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8.4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7" name="TextBox 27"/>
          <p:cNvSpPr txBox="1">
            <a:spLocks noChangeArrowheads="1"/>
          </p:cNvSpPr>
          <p:nvPr/>
        </p:nvSpPr>
        <p:spPr bwMode="auto">
          <a:xfrm>
            <a:off x="520700" y="4051300"/>
            <a:ext cx="850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Motorola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8" name="TextBox 28"/>
          <p:cNvSpPr txBox="1">
            <a:spLocks noChangeArrowheads="1"/>
          </p:cNvSpPr>
          <p:nvPr/>
        </p:nvSpPr>
        <p:spPr bwMode="auto">
          <a:xfrm>
            <a:off x="2959100" y="4051300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58,475.2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89" name="TextBox 29"/>
          <p:cNvSpPr txBox="1">
            <a:spLocks noChangeArrowheads="1"/>
          </p:cNvSpPr>
          <p:nvPr/>
        </p:nvSpPr>
        <p:spPr bwMode="auto">
          <a:xfrm>
            <a:off x="4927600" y="40513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4.8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0" name="TextBox 30"/>
          <p:cNvSpPr txBox="1">
            <a:spLocks noChangeArrowheads="1"/>
          </p:cNvSpPr>
          <p:nvPr/>
        </p:nvSpPr>
        <p:spPr bwMode="auto">
          <a:xfrm>
            <a:off x="6045200" y="405130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106,522.4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1" name="TextBox 31"/>
          <p:cNvSpPr txBox="1">
            <a:spLocks noChangeArrowheads="1"/>
          </p:cNvSpPr>
          <p:nvPr/>
        </p:nvSpPr>
        <p:spPr bwMode="auto">
          <a:xfrm>
            <a:off x="8102600" y="40513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8.7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2" name="TextBox 32"/>
          <p:cNvSpPr txBox="1">
            <a:spLocks noChangeArrowheads="1"/>
          </p:cNvSpPr>
          <p:nvPr/>
        </p:nvSpPr>
        <p:spPr bwMode="auto">
          <a:xfrm>
            <a:off x="520700" y="4521200"/>
            <a:ext cx="1206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Sony Ericsson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3" name="TextBox 33"/>
          <p:cNvSpPr txBox="1">
            <a:spLocks noChangeArrowheads="1"/>
          </p:cNvSpPr>
          <p:nvPr/>
        </p:nvSpPr>
        <p:spPr bwMode="auto">
          <a:xfrm>
            <a:off x="2959100" y="4521200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54,873.4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4" name="TextBox 34"/>
          <p:cNvSpPr txBox="1">
            <a:spLocks noChangeArrowheads="1"/>
          </p:cNvSpPr>
          <p:nvPr/>
        </p:nvSpPr>
        <p:spPr bwMode="auto">
          <a:xfrm>
            <a:off x="4927600" y="45212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4.5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5" name="TextBox 35"/>
          <p:cNvSpPr txBox="1">
            <a:spLocks noChangeArrowheads="1"/>
          </p:cNvSpPr>
          <p:nvPr/>
        </p:nvSpPr>
        <p:spPr bwMode="auto">
          <a:xfrm>
            <a:off x="6134100" y="4521200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93,106.1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6" name="TextBox 36"/>
          <p:cNvSpPr txBox="1">
            <a:spLocks noChangeArrowheads="1"/>
          </p:cNvSpPr>
          <p:nvPr/>
        </p:nvSpPr>
        <p:spPr bwMode="auto">
          <a:xfrm>
            <a:off x="8102600" y="45212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7.6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7" name="TextBox 37"/>
          <p:cNvSpPr txBox="1">
            <a:spLocks noChangeArrowheads="1"/>
          </p:cNvSpPr>
          <p:nvPr/>
        </p:nvSpPr>
        <p:spPr bwMode="auto">
          <a:xfrm>
            <a:off x="520700" y="4991100"/>
            <a:ext cx="711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Others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8" name="TextBox 38"/>
          <p:cNvSpPr txBox="1">
            <a:spLocks noChangeArrowheads="1"/>
          </p:cNvSpPr>
          <p:nvPr/>
        </p:nvSpPr>
        <p:spPr bwMode="auto">
          <a:xfrm>
            <a:off x="2870200" y="499110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299,179.2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199" name="TextBox 39"/>
          <p:cNvSpPr txBox="1">
            <a:spLocks noChangeArrowheads="1"/>
          </p:cNvSpPr>
          <p:nvPr/>
        </p:nvSpPr>
        <p:spPr bwMode="auto">
          <a:xfrm>
            <a:off x="4838700" y="4991100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24.7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200" name="TextBox 40"/>
          <p:cNvSpPr txBox="1">
            <a:spLocks noChangeArrowheads="1"/>
          </p:cNvSpPr>
          <p:nvPr/>
        </p:nvSpPr>
        <p:spPr bwMode="auto">
          <a:xfrm>
            <a:off x="6045200" y="4991100"/>
            <a:ext cx="901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248,196.1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0201" name="TextBox 41"/>
          <p:cNvSpPr txBox="1">
            <a:spLocks noChangeArrowheads="1"/>
          </p:cNvSpPr>
          <p:nvPr/>
        </p:nvSpPr>
        <p:spPr bwMode="auto">
          <a:xfrm>
            <a:off x="8013700" y="4991100"/>
            <a:ext cx="52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FFFFFF"/>
                </a:solidFill>
                <a:latin typeface="Century Schoolbook" charset="0"/>
                <a:cs typeface="Century Schoolbook" charset="0"/>
              </a:rPr>
              <a:t>20.3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20700" y="5422900"/>
            <a:ext cx="6985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Total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616200" y="5422900"/>
            <a:ext cx="12065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1,211,236.6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699000" y="5422900"/>
            <a:ext cx="711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100.0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5791200" y="5422900"/>
            <a:ext cx="12065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1,222,252.9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7861300" y="5422900"/>
            <a:ext cx="711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FFFFFF"/>
                </a:solidFill>
                <a:latin typeface="Century Schoolbook"/>
                <a:ea typeface="+mn-ea"/>
                <a:cs typeface="Century Schoolbook"/>
              </a:rPr>
              <a:t>100.0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20207" name="TextBox 47"/>
          <p:cNvSpPr txBox="1">
            <a:spLocks noChangeArrowheads="1"/>
          </p:cNvSpPr>
          <p:nvPr/>
        </p:nvSpPr>
        <p:spPr bwMode="auto">
          <a:xfrm>
            <a:off x="6172200" y="5918200"/>
            <a:ext cx="297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Gartner (February 2010)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31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521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/>
          <p:cNvSpPr txBox="1"/>
          <p:nvPr/>
        </p:nvSpPr>
        <p:spPr>
          <a:xfrm>
            <a:off x="546100" y="7747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B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ENEFITS OF MOBILE APPLICATIONS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1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422400"/>
            <a:ext cx="1025922" cy="64945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1" b="1" dirty="0">
                <a:solidFill>
                  <a:srgbClr val="000000"/>
                </a:solidFill>
                <a:latin typeface="American Typewriter"/>
                <a:cs typeface="American Typewriter"/>
              </a:rPr>
              <a:t>Mobility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3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803400"/>
            <a:ext cx="1731243" cy="6498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 b="1" dirty="0" smtClean="0">
                <a:solidFill>
                  <a:srgbClr val="000000"/>
                </a:solidFill>
                <a:latin typeface="American Typewriter"/>
                <a:ea typeface="+mn-ea"/>
                <a:cs typeface="American Typewriter"/>
              </a:rPr>
              <a:t>Broad </a:t>
            </a:r>
            <a:r>
              <a:rPr lang="en-CA" sz="2196" b="1" dirty="0">
                <a:solidFill>
                  <a:srgbClr val="000000"/>
                </a:solidFill>
                <a:latin typeface="American Typewriter"/>
                <a:ea typeface="+mn-ea"/>
                <a:cs typeface="American Typewriter"/>
              </a:rPr>
              <a:t>reach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45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2159000"/>
            <a:ext cx="6577572" cy="117663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801" b="1" dirty="0">
                <a:solidFill>
                  <a:srgbClr val="000000"/>
                </a:solidFill>
                <a:latin typeface="American Typewriter"/>
                <a:cs typeface="American Typewriter"/>
              </a:rPr>
              <a:t>Ubiquity</a:t>
            </a:r>
            <a:r>
              <a:rPr lang="en-CA" sz="180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: being available at any location at any given time.</a:t>
            </a:r>
            <a:r>
              <a:rPr lang="en-CA" sz="1889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89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01" b="1" dirty="0">
                <a:solidFill>
                  <a:srgbClr val="000000"/>
                </a:solidFill>
                <a:latin typeface="American Typewriter"/>
                <a:cs typeface="American Typewriter"/>
              </a:rPr>
              <a:t>Location-based services</a:t>
            </a:r>
            <a:r>
              <a:rPr lang="en-CA" sz="180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: can provide geographically based</a:t>
            </a:r>
            <a:r>
              <a:rPr lang="en-CA" sz="189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0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services, e.g. an offer in a particular shopping centre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086100"/>
            <a:ext cx="6231286" cy="77537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801" b="1" dirty="0">
                <a:solidFill>
                  <a:srgbClr val="000000"/>
                </a:solidFill>
                <a:latin typeface="American Typewriter"/>
                <a:cs typeface="American Typewriter"/>
              </a:rPr>
              <a:t>Continence</a:t>
            </a:r>
            <a:r>
              <a:rPr lang="en-CA" sz="180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: easy and fast and easy access to information.</a:t>
            </a:r>
            <a:r>
              <a:rPr lang="en-CA" sz="1898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8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03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3G services is always on avoiding the need for lengthy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8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1100" y="3606800"/>
            <a:ext cx="7962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connection.</a:t>
            </a:r>
          </a:p>
          <a:p>
            <a:pPr eaLnBrk="1" fontAlgn="auto" hangingPunct="1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3880184"/>
            <a:ext cx="5134521" cy="5621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7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0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</a:t>
            </a:r>
            <a:r>
              <a:rPr lang="en-CA" sz="1801" b="1" dirty="0">
                <a:solidFill>
                  <a:srgbClr val="000000"/>
                </a:solidFill>
                <a:latin typeface="American Typewriter"/>
                <a:ea typeface="+mn-ea"/>
                <a:cs typeface="American Typewriter"/>
              </a:rPr>
              <a:t>Privacy</a:t>
            </a:r>
            <a:r>
              <a:rPr lang="en-CA" sz="180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: more private that a desktop access.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8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4241800"/>
            <a:ext cx="6681316" cy="77532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447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0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</a:t>
            </a:r>
            <a:r>
              <a:rPr lang="en-CA" sz="1801" b="1" dirty="0">
                <a:solidFill>
                  <a:srgbClr val="000000"/>
                </a:solidFill>
                <a:latin typeface="American Typewriter"/>
                <a:cs typeface="American Typewriter"/>
              </a:rPr>
              <a:t> Personalisation</a:t>
            </a:r>
            <a:r>
              <a:rPr lang="en-CA" sz="180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: personal information can be requested by</a:t>
            </a:r>
            <a:r>
              <a:rPr lang="en-CA" sz="189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01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the user.</a:t>
            </a:r>
          </a:p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48006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47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01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Security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6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46100" y="51435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9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Examples: Google Android, the most interesting location based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12800" y="5410200"/>
            <a:ext cx="8331200" cy="584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9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applications. (GoCard price comparison, Ecorio, TuneWiki social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9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media player, Wertago)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1197" name="TextBox 13"/>
          <p:cNvSpPr txBox="1">
            <a:spLocks noChangeArrowheads="1"/>
          </p:cNvSpPr>
          <p:nvPr/>
        </p:nvSpPr>
        <p:spPr bwMode="auto">
          <a:xfrm>
            <a:off x="5765800" y="5969000"/>
            <a:ext cx="337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(Chaffey 2009; Turban 2004)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21198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-26988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37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Benefits </a:t>
            </a:r>
            <a:r>
              <a:rPr lang="en-US" sz="4000" dirty="0"/>
              <a:t>of M-Commerce and Its Economic Advantages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229600" cy="4525963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5000"/>
              </a:lnSpc>
            </a:pPr>
            <a:r>
              <a:rPr lang="en-US" sz="2400"/>
              <a:t>Mobility—users carry cell phones or other mobile devices</a:t>
            </a:r>
          </a:p>
          <a:p>
            <a:pPr lvl="1">
              <a:lnSpc>
                <a:spcPct val="95000"/>
              </a:lnSpc>
            </a:pPr>
            <a:r>
              <a:rPr lang="en-US" sz="2400"/>
              <a:t>Broad reach—people can be reached at any time</a:t>
            </a:r>
          </a:p>
          <a:p>
            <a:pPr lvl="1">
              <a:lnSpc>
                <a:spcPct val="95000"/>
              </a:lnSpc>
            </a:pPr>
            <a:r>
              <a:rPr lang="en-US" sz="2400"/>
              <a:t>Ubiquity—easier information access in real-time</a:t>
            </a:r>
          </a:p>
          <a:p>
            <a:pPr lvl="1">
              <a:lnSpc>
                <a:spcPct val="95000"/>
              </a:lnSpc>
            </a:pPr>
            <a:r>
              <a:rPr lang="en-US" sz="2400"/>
              <a:t>Convenience—devices that store data and have Internet, intranet, extranet connections</a:t>
            </a:r>
          </a:p>
          <a:p>
            <a:pPr lvl="1"/>
            <a:r>
              <a:rPr lang="en-US" sz="2400"/>
              <a:t>Instant connectivity—easy and quick connection to Internet, intranets, other mobile devices, databases</a:t>
            </a:r>
          </a:p>
          <a:p>
            <a:pPr lvl="1"/>
            <a:r>
              <a:rPr lang="en-US" sz="2400"/>
              <a:t>Personalization—preparation of information for individual consumers</a:t>
            </a:r>
          </a:p>
          <a:p>
            <a:pPr lvl="1"/>
            <a:r>
              <a:rPr lang="en-US" sz="2400"/>
              <a:t>Localization of products and services—knowing where the user is located at any given time and match service to them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83079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46100" y="762000"/>
            <a:ext cx="6914416" cy="72492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M-</a:t>
            </a:r>
            <a:r>
              <a:rPr lang="en-CA" sz="2400" dirty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COMMERCE </a:t>
            </a:r>
            <a:r>
              <a:rPr lang="en-CA" sz="2400" dirty="0" smtClean="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OBSTACLES (LIMITATIONS)</a:t>
            </a:r>
            <a:endParaRPr lang="en-CA" sz="2400" dirty="0">
              <a:solidFill>
                <a:srgbClr val="565F6C"/>
              </a:solidFill>
              <a:latin typeface="Century Schoolbook"/>
              <a:ea typeface="+mn-ea"/>
              <a:cs typeface="Century Schoolbook"/>
            </a:endParaRP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701800"/>
            <a:ext cx="4584425" cy="5316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</a:t>
            </a:r>
            <a:r>
              <a:rPr lang="en-CA" sz="181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Lack of common  Mobile  Standards</a:t>
            </a:r>
            <a:endParaRPr lang="en-CA" sz="1810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55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1993900"/>
            <a:ext cx="5220700" cy="135375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2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2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Limitation of </a:t>
            </a:r>
            <a:r>
              <a:rPr lang="en-CA" sz="1812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Screen Size</a:t>
            </a:r>
            <a:r>
              <a:rPr lang="en-CA" sz="178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8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60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</a:t>
            </a:r>
            <a:r>
              <a:rPr lang="en-CA" sz="181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Cant  work without back</a:t>
            </a:r>
            <a:r>
              <a:rPr lang="en-CA" sz="18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-office systems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2213" name="TextBox 5"/>
          <p:cNvSpPr txBox="1">
            <a:spLocks noChangeArrowheads="1"/>
          </p:cNvSpPr>
          <p:nvPr/>
        </p:nvSpPr>
        <p:spPr bwMode="auto">
          <a:xfrm>
            <a:off x="546100" y="2908300"/>
            <a:ext cx="7623970" cy="183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650"/>
              </a:lnSpc>
            </a:pPr>
            <a:r>
              <a:rPr lang="en-CA" sz="1200" dirty="0">
                <a:solidFill>
                  <a:srgbClr val="660000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 b="1" dirty="0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Privacy, security, socio professional issues</a:t>
            </a:r>
            <a:r>
              <a:rPr lang="en-CA" sz="17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700" dirty="0">
                <a:solidFill>
                  <a:srgbClr val="000000"/>
                </a:solidFill>
                <a:latin typeface="Times New Roman" charset="0"/>
              </a:rPr>
            </a:br>
            <a:r>
              <a:rPr lang="en-CA" sz="1200" dirty="0">
                <a:solidFill>
                  <a:srgbClr val="660000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 b="1" dirty="0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Knowledge of </a:t>
            </a:r>
            <a:r>
              <a:rPr lang="en-CA" sz="1800" b="1" dirty="0" err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user‟s</a:t>
            </a:r>
            <a:r>
              <a:rPr lang="en-CA" sz="1800" b="1" dirty="0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exact </a:t>
            </a:r>
            <a:r>
              <a:rPr lang="en-CA" sz="1800" b="1" dirty="0" smtClean="0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location is a disadvantage at times</a:t>
            </a:r>
            <a:r>
              <a:rPr lang="en-CA" sz="17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700" dirty="0">
                <a:solidFill>
                  <a:srgbClr val="000000"/>
                </a:solidFill>
                <a:latin typeface="Times New Roman" charset="0"/>
              </a:rPr>
            </a:br>
            <a:r>
              <a:rPr lang="en-CA" sz="1200" dirty="0">
                <a:solidFill>
                  <a:srgbClr val="660000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 b="1" dirty="0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Transaction protection</a:t>
            </a:r>
          </a:p>
          <a:p>
            <a:pPr eaLnBrk="1" hangingPunct="1">
              <a:lnSpc>
                <a:spcPts val="3650"/>
              </a:lnSpc>
            </a:pPr>
            <a:endParaRPr lang="en-CA" sz="17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4356100"/>
            <a:ext cx="5220700" cy="7514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260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</a:t>
            </a:r>
            <a:r>
              <a:rPr lang="en-CA" sz="181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Limitations of  Keyboard Sizes</a:t>
            </a:r>
            <a:endParaRPr lang="en-CA" sz="1810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849404"/>
            <a:ext cx="8597900" cy="914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Easy to lose and steal</a:t>
            </a:r>
            <a:r>
              <a:rPr lang="en-CA" sz="172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2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260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Cost</a:t>
            </a:r>
          </a:p>
          <a:p>
            <a:pPr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2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62230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Implementation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221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1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46100" y="9779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WAP 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SURVEY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: 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GENERAL IMPRESSIONS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2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8500" y="2463800"/>
            <a:ext cx="37846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Dislike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8500" y="3124200"/>
            <a:ext cx="3784600" cy="1117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5%     Small Screens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15%   Bad navigation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15%   Data quality</a:t>
            </a:r>
          </a:p>
          <a:p>
            <a:pPr eaLnBrk="1" fontAlgn="auto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8500" y="4140200"/>
            <a:ext cx="37846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25%   No depth or links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40%   Slow connection</a:t>
            </a:r>
          </a:p>
          <a:p>
            <a:pPr eaLnBrk="1" fontAlgn="auto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84700" y="2463800"/>
            <a:ext cx="44577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Like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584700" y="3136900"/>
            <a:ext cx="44577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15%   Nothing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84700" y="3467100"/>
            <a:ext cx="44577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5%     Novelty value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15%   Portability</a:t>
            </a:r>
          </a:p>
          <a:p>
            <a:pPr eaLnBrk="1" fontAlgn="auto" hangingPunct="1">
              <a:lnSpc>
                <a:spcPts val="26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584700" y="4140200"/>
            <a:ext cx="4457700" cy="444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19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65%   Access to news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3242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53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260131"/>
            <a:ext cx="7368023" cy="346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 smtClean="0">
                <a:solidFill>
                  <a:srgbClr val="565F6C"/>
                </a:solidFill>
                <a:latin typeface="Century Schoolbook"/>
                <a:cs typeface="Century Schoolbook"/>
              </a:rPr>
              <a:t>FACTORS PROMOTING M</a:t>
            </a:r>
            <a:r>
              <a:rPr lang="en-CA" b="1" dirty="0">
                <a:solidFill>
                  <a:srgbClr val="565F6C"/>
                </a:solidFill>
                <a:latin typeface="Century Schoolbook"/>
                <a:cs typeface="Century Schoolbook"/>
              </a:rPr>
              <a:t>-</a:t>
            </a:r>
            <a:r>
              <a:rPr lang="en-CA" sz="1400" b="1" dirty="0">
                <a:solidFill>
                  <a:srgbClr val="565F6C"/>
                </a:solidFill>
                <a:latin typeface="Century Schoolbook"/>
                <a:cs typeface="Century Schoolbook"/>
              </a:rPr>
              <a:t>COMMERCE </a:t>
            </a:r>
            <a:r>
              <a:rPr lang="en-CA" sz="1400" b="1" dirty="0" smtClean="0">
                <a:solidFill>
                  <a:srgbClr val="565F6C"/>
                </a:solidFill>
                <a:latin typeface="Century Schoolbook"/>
                <a:cs typeface="Century Schoolbook"/>
              </a:rPr>
              <a:t>(DRIVING) FORCES</a:t>
            </a:r>
            <a:endParaRPr lang="en-CA" sz="1400" b="1" dirty="0">
              <a:solidFill>
                <a:srgbClr val="565F6C"/>
              </a:solidFill>
              <a:latin typeface="Century Schoolbook"/>
              <a:cs typeface="Century Schoolbook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761232"/>
            <a:ext cx="7655942" cy="2217205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1906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Affordability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1906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User </a:t>
            </a:r>
            <a:r>
              <a:rPr lang="en-CA" sz="1906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Friendliness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1906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Widespread 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availability of </a:t>
            </a:r>
            <a:r>
              <a:rPr lang="en-CA" sz="1906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devices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170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No </a:t>
            </a:r>
            <a:r>
              <a:rPr lang="en-CA" sz="1700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need for a </a:t>
            </a:r>
            <a:r>
              <a:rPr lang="en-CA" sz="1700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PC to carry out any work. Mobile Device is enough</a:t>
            </a:r>
          </a:p>
          <a:p>
            <a:pPr marL="342900" indent="-34290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" charset="0"/>
              <a:buChar char="q"/>
              <a:defRPr/>
            </a:pPr>
            <a:r>
              <a:rPr lang="en-CA" sz="1700" b="1" dirty="0" smtClean="0">
                <a:solidFill>
                  <a:srgbClr val="000000"/>
                </a:solidFill>
                <a:latin typeface="Century Schoolbook Bold"/>
                <a:cs typeface="Century Schoolbook Bold"/>
              </a:rPr>
              <a:t>Portable (ease to carry)</a:t>
            </a:r>
            <a:endParaRPr lang="en-CA" sz="1700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6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641600"/>
            <a:ext cx="8597900" cy="660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331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The handset culture, proliferation of mobile devices,</a:t>
            </a:r>
            <a:r>
              <a:rPr lang="en-CA" sz="189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96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	cost, and specifications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96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4261" name="TextBox 5"/>
          <p:cNvSpPr txBox="1">
            <a:spLocks noChangeArrowheads="1"/>
          </p:cNvSpPr>
          <p:nvPr/>
        </p:nvSpPr>
        <p:spPr bwMode="auto">
          <a:xfrm>
            <a:off x="546100" y="3213100"/>
            <a:ext cx="8597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88"/>
              </a:lnSpc>
            </a:pPr>
            <a:r>
              <a:rPr lang="en-CA" sz="1300" dirty="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900" b="1" dirty="0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</a:t>
            </a:r>
            <a:r>
              <a:rPr lang="en-CA" sz="1900" b="1" dirty="0" err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Vendor‟s</a:t>
            </a:r>
            <a:r>
              <a:rPr lang="en-CA" sz="1900" b="1" dirty="0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push</a:t>
            </a:r>
          </a:p>
          <a:p>
            <a:pPr eaLnBrk="1" hangingPunct="1">
              <a:lnSpc>
                <a:spcPts val="2188"/>
              </a:lnSpc>
            </a:pPr>
            <a:endParaRPr lang="en-CA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581400"/>
            <a:ext cx="3592202" cy="56151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Declining </a:t>
            </a:r>
            <a:r>
              <a:rPr lang="en-CA" sz="1906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prices  (CHEAP)</a:t>
            </a:r>
            <a:endParaRPr lang="en-CA" sz="1906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6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000500"/>
            <a:ext cx="5286712" cy="5617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Improvement of </a:t>
            </a:r>
            <a:r>
              <a:rPr lang="en-CA" sz="1906" b="1" dirty="0" smtClean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INTERNET  Bandwidth</a:t>
            </a:r>
            <a:endParaRPr lang="en-CA" sz="1906" b="1" dirty="0">
              <a:solidFill>
                <a:srgbClr val="000000"/>
              </a:solidFill>
              <a:latin typeface="Century Schoolbook Bold"/>
              <a:ea typeface="+mn-ea"/>
              <a:cs typeface="Century Schoolbook Bold"/>
            </a:endParaRP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4305300"/>
            <a:ext cx="8597900" cy="774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Service economy and customer service</a:t>
            </a:r>
            <a:r>
              <a:rPr lang="en-CA" sz="184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44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31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Mobility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44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50927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Productivity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58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46100" y="5359400"/>
            <a:ext cx="8597900" cy="1143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4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908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Efficiency through BPR</a:t>
            </a:r>
            <a:r>
              <a:rPr lang="en-CA" sz="1867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67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31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Improved services</a:t>
            </a:r>
            <a:r>
              <a:rPr lang="en-CA" sz="187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72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331" dirty="0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906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Competitive advantage</a:t>
            </a:r>
          </a:p>
          <a:p>
            <a:pPr eaLnBrk="1" fontAlgn="auto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2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426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524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Mobile Service Scenarios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de-DE" sz="2000" dirty="0"/>
              <a:t>Financial Services.</a:t>
            </a:r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/>
              <a:t> Entertainment.</a:t>
            </a:r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/>
              <a:t> Shopping.</a:t>
            </a:r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/>
              <a:t> Information </a:t>
            </a:r>
            <a:r>
              <a:rPr lang="de-DE" sz="2000" dirty="0" smtClean="0"/>
              <a:t>Services   (NEWS  BULLETINS ON MOBILE).</a:t>
            </a:r>
            <a:endParaRPr lang="de-DE" sz="2000" dirty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/>
              <a:t> </a:t>
            </a:r>
            <a:r>
              <a:rPr lang="de-DE" sz="2000" dirty="0" err="1" smtClean="0"/>
              <a:t>Payments</a:t>
            </a:r>
            <a:r>
              <a:rPr lang="de-DE" sz="2000" dirty="0" smtClean="0"/>
              <a:t>.</a:t>
            </a:r>
            <a:endParaRPr lang="de-DE" sz="2000" dirty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/>
              <a:t> Advertising.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de-DE" sz="2000" dirty="0"/>
              <a:t> </a:t>
            </a:r>
          </a:p>
          <a:p>
            <a:pPr>
              <a:lnSpc>
                <a:spcPct val="80000"/>
              </a:lnSpc>
            </a:pPr>
            <a:r>
              <a:rPr lang="de-DE" sz="2000" dirty="0" err="1" smtClean="0"/>
              <a:t>Agriculture</a:t>
            </a:r>
            <a:endParaRPr lang="de-DE" sz="2000" dirty="0" smtClean="0"/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 smtClean="0"/>
              <a:t>Education</a:t>
            </a:r>
          </a:p>
          <a:p>
            <a:pPr>
              <a:lnSpc>
                <a:spcPct val="80000"/>
              </a:lnSpc>
            </a:pPr>
            <a:endParaRPr lang="de-DE" sz="2000" dirty="0"/>
          </a:p>
          <a:p>
            <a:pPr>
              <a:lnSpc>
                <a:spcPct val="80000"/>
              </a:lnSpc>
            </a:pPr>
            <a:r>
              <a:rPr lang="de-DE" sz="2000" dirty="0" err="1" smtClean="0"/>
              <a:t>Health</a:t>
            </a:r>
            <a:r>
              <a:rPr lang="de-DE" sz="2000" dirty="0" smtClean="0"/>
              <a:t>  Services </a:t>
            </a:r>
            <a:r>
              <a:rPr lang="de-DE" sz="2000" dirty="0" err="1" smtClean="0"/>
              <a:t>nd</a:t>
            </a:r>
            <a:r>
              <a:rPr lang="de-DE" sz="2000" dirty="0" smtClean="0"/>
              <a:t> </a:t>
            </a:r>
            <a:r>
              <a:rPr lang="de-DE" sz="2000" dirty="0" err="1"/>
              <a:t>more</a:t>
            </a:r>
            <a:r>
              <a:rPr lang="de-DE" sz="2000" dirty="0"/>
              <a:t> ...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799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dirty="0" smtClean="0"/>
              <a:t>APPLICATIONS  of M-COMMERCE</a:t>
            </a:r>
            <a:br>
              <a:rPr lang="en-GB" sz="2000" dirty="0" smtClean="0"/>
            </a:br>
            <a:r>
              <a:rPr lang="en-GB" sz="2000" dirty="0" smtClean="0"/>
              <a:t>(More on Information sharing and less on revenue generation)</a:t>
            </a:r>
            <a:endParaRPr lang="en-US" sz="2000" dirty="0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6318250" y="3803650"/>
            <a:ext cx="2424113" cy="2684463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76538" y="2554288"/>
            <a:ext cx="3476625" cy="1966912"/>
            <a:chOff x="1006" y="2295"/>
            <a:chExt cx="2190" cy="1239"/>
          </a:xfrm>
        </p:grpSpPr>
        <p:sp>
          <p:nvSpPr>
            <p:cNvPr id="24583" name="Oval 7"/>
            <p:cNvSpPr>
              <a:spLocks noChangeArrowheads="1"/>
            </p:cNvSpPr>
            <p:nvPr/>
          </p:nvSpPr>
          <p:spPr bwMode="auto">
            <a:xfrm>
              <a:off x="1189" y="2725"/>
              <a:ext cx="1782" cy="44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1597" y="2848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b="1">
                  <a:latin typeface="Arial" charset="0"/>
                </a:rPr>
                <a:t>M- commerce</a:t>
              </a:r>
            </a:p>
          </p:txBody>
        </p:sp>
        <p:sp>
          <p:nvSpPr>
            <p:cNvPr id="24585" name="Line 9"/>
            <p:cNvSpPr>
              <a:spLocks noChangeShapeType="1"/>
            </p:cNvSpPr>
            <p:nvPr/>
          </p:nvSpPr>
          <p:spPr bwMode="auto">
            <a:xfrm>
              <a:off x="1006" y="2295"/>
              <a:ext cx="430" cy="320"/>
            </a:xfrm>
            <a:prstGeom prst="line">
              <a:avLst/>
            </a:prstGeom>
            <a:noFill/>
            <a:ln w="203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6" name="Line 10"/>
            <p:cNvSpPr>
              <a:spLocks noChangeShapeType="1"/>
            </p:cNvSpPr>
            <p:nvPr/>
          </p:nvSpPr>
          <p:spPr bwMode="auto">
            <a:xfrm rot="5207832">
              <a:off x="2763" y="2242"/>
              <a:ext cx="287" cy="440"/>
            </a:xfrm>
            <a:prstGeom prst="line">
              <a:avLst/>
            </a:prstGeom>
            <a:noFill/>
            <a:ln w="203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V="1">
              <a:off x="1075" y="3214"/>
              <a:ext cx="430" cy="320"/>
            </a:xfrm>
            <a:prstGeom prst="line">
              <a:avLst/>
            </a:prstGeom>
            <a:noFill/>
            <a:ln w="203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 rot="16392168" flipV="1">
              <a:off x="2832" y="3161"/>
              <a:ext cx="287" cy="440"/>
            </a:xfrm>
            <a:prstGeom prst="line">
              <a:avLst/>
            </a:prstGeom>
            <a:noFill/>
            <a:ln w="203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322263" y="1600200"/>
            <a:ext cx="2339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50000"/>
              <a:buFont typeface="Monotype Sorts" charset="0"/>
              <a:buNone/>
            </a:pPr>
            <a:r>
              <a:rPr lang="en-GB" sz="1400">
                <a:latin typeface="Arial" charset="0"/>
              </a:rPr>
              <a:t>	Entertainment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Music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Games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Graphics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Video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Pornography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endParaRPr lang="en-GB" sz="1400">
              <a:latin typeface="Arial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5991225" y="1677988"/>
            <a:ext cx="3152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50000"/>
              <a:buFont typeface="Monotype Sorts" charset="0"/>
              <a:buNone/>
            </a:pPr>
            <a:r>
              <a:rPr lang="en-GB" sz="1400">
                <a:latin typeface="Arial" charset="0"/>
              </a:rPr>
              <a:t>	Communications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Short Messaging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Multimedia Messaging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Unified Messaging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e-mail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Chatrooms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Video - conferencing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endParaRPr lang="en-GB" sz="1400">
              <a:latin typeface="Arial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236538" y="4022725"/>
            <a:ext cx="2847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50000"/>
              <a:buFont typeface="Monotype Sorts" charset="0"/>
              <a:buNone/>
            </a:pPr>
            <a:r>
              <a:rPr lang="en-GB" sz="1400">
                <a:latin typeface="Arial" charset="0"/>
              </a:rPr>
              <a:t>	Transactions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Banking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Broking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Shopping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Auctions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Betting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Booking &amp; reservations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Mobile wallet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>
                <a:latin typeface="Arial" charset="0"/>
              </a:rPr>
              <a:t>Mobile purse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988050" y="3929063"/>
            <a:ext cx="31527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50000"/>
              <a:buFont typeface="Monotype Sorts" charset="0"/>
              <a:buNone/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	Information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News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City guides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Directory Services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Maps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Traffic and weather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Corporate information</a:t>
            </a:r>
          </a:p>
          <a:p>
            <a:pPr marL="742950" lvl="1" indent="-285750">
              <a:spcBef>
                <a:spcPct val="20000"/>
              </a:spcBef>
              <a:buClr>
                <a:srgbClr val="FF0000"/>
              </a:buClr>
              <a:buSzPct val="50000"/>
              <a:buFontTx/>
              <a:buChar char="•"/>
            </a:pPr>
            <a:r>
              <a:rPr lang="en-GB" sz="1400" dirty="0">
                <a:solidFill>
                  <a:srgbClr val="000000"/>
                </a:solidFill>
                <a:latin typeface="Arial" charset="0"/>
              </a:rPr>
              <a:t>Market data</a:t>
            </a:r>
          </a:p>
        </p:txBody>
      </p:sp>
    </p:spTree>
    <p:extLst>
      <p:ext uri="{BB962C8B-B14F-4D97-AF65-F5344CB8AC3E}">
        <p14:creationId xmlns:p14="http://schemas.microsoft.com/office/powerpoint/2010/main" val="4111726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5176" y="642471"/>
            <a:ext cx="6200588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Defining  M-Commerce ?</a:t>
            </a:r>
          </a:p>
          <a:p>
            <a:endParaRPr lang="en-US" sz="2800" b="1" dirty="0"/>
          </a:p>
          <a:p>
            <a:r>
              <a:rPr lang="en-US" sz="2800" b="1" dirty="0" smtClean="0"/>
              <a:t>Describing  M-Commerce Infrastructure </a:t>
            </a:r>
          </a:p>
          <a:p>
            <a:r>
              <a:rPr lang="en-US" sz="2800" b="1" dirty="0" smtClean="0"/>
              <a:t>Components</a:t>
            </a:r>
          </a:p>
          <a:p>
            <a:endParaRPr lang="en-US" sz="2800" b="1" dirty="0"/>
          </a:p>
          <a:p>
            <a:r>
              <a:rPr lang="en-US" sz="2800" b="1" dirty="0" smtClean="0"/>
              <a:t>Factors  promoting M-Commerce</a:t>
            </a:r>
          </a:p>
          <a:p>
            <a:endParaRPr lang="en-US" sz="2800" b="1" dirty="0"/>
          </a:p>
          <a:p>
            <a:r>
              <a:rPr lang="en-US" sz="2800" b="1" dirty="0" smtClean="0"/>
              <a:t>Applications of M-Commerce</a:t>
            </a:r>
          </a:p>
          <a:p>
            <a:endParaRPr lang="en-US" sz="2800" b="1" dirty="0"/>
          </a:p>
          <a:p>
            <a:r>
              <a:rPr lang="en-US" sz="2800" b="1" dirty="0" smtClean="0"/>
              <a:t>Benefits of M-Commerce</a:t>
            </a:r>
          </a:p>
          <a:p>
            <a:endParaRPr lang="en-US" sz="2800" b="1" dirty="0"/>
          </a:p>
          <a:p>
            <a:r>
              <a:rPr lang="en-US" sz="2800" b="1" dirty="0" smtClean="0"/>
              <a:t>Limitations  of M-Commerce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8395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Classes of M-Commerce Applications</a:t>
            </a:r>
          </a:p>
        </p:txBody>
      </p:sp>
      <p:pic>
        <p:nvPicPr>
          <p:cNvPr id="45059" name="Picture 3" descr="FIG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305800" cy="563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859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2"/>
          <p:cNvSpPr txBox="1"/>
          <p:nvPr/>
        </p:nvSpPr>
        <p:spPr>
          <a:xfrm>
            <a:off x="546100" y="4064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M-</a:t>
            </a:r>
            <a:r>
              <a:rPr lang="en-CA" sz="24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COMMERCE VALUE CHAIN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5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0287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M-commerce is a complex process involving a number of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284" name="TextBox 4"/>
          <p:cNvSpPr txBox="1">
            <a:spLocks noChangeArrowheads="1"/>
          </p:cNvSpPr>
          <p:nvPr/>
        </p:nvSpPr>
        <p:spPr bwMode="auto">
          <a:xfrm>
            <a:off x="812800" y="1308100"/>
            <a:ext cx="833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operations and a number of players (customers, merchants,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1600200"/>
            <a:ext cx="83312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mobile operations, etc). </a:t>
            </a:r>
            <a:r>
              <a:rPr lang="en-CA" sz="12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(Turban, 2004)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58800" y="2019300"/>
            <a:ext cx="901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Link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09800" y="2019300"/>
            <a:ext cx="14224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Function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803900" y="2019300"/>
            <a:ext cx="13970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12" b="1">
                <a:solidFill>
                  <a:srgbClr val="FFFFFF"/>
                </a:solidFill>
                <a:latin typeface="Century Schoolbook Bold"/>
                <a:ea typeface="+mn-ea"/>
                <a:cs typeface="Century Schoolbook Bold"/>
              </a:rPr>
              <a:t>Provider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25289" name="TextBox 9"/>
          <p:cNvSpPr txBox="1">
            <a:spLocks noChangeArrowheads="1"/>
          </p:cNvSpPr>
          <p:nvPr/>
        </p:nvSpPr>
        <p:spPr bwMode="auto">
          <a:xfrm>
            <a:off x="558800" y="2400300"/>
            <a:ext cx="927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Transport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0" name="TextBox 10"/>
          <p:cNvSpPr txBox="1">
            <a:spLocks noChangeArrowheads="1"/>
          </p:cNvSpPr>
          <p:nvPr/>
        </p:nvSpPr>
        <p:spPr bwMode="auto">
          <a:xfrm>
            <a:off x="2209800" y="2400300"/>
            <a:ext cx="25400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Maintenance and operation of the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1" name="TextBox 11"/>
          <p:cNvSpPr txBox="1">
            <a:spLocks noChangeArrowheads="1"/>
          </p:cNvSpPr>
          <p:nvPr/>
        </p:nvSpPr>
        <p:spPr bwMode="auto">
          <a:xfrm>
            <a:off x="5803900" y="2400300"/>
            <a:ext cx="226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Technology platform vendors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2" name="TextBox 12"/>
          <p:cNvSpPr txBox="1">
            <a:spLocks noChangeArrowheads="1"/>
          </p:cNvSpPr>
          <p:nvPr/>
        </p:nvSpPr>
        <p:spPr bwMode="auto">
          <a:xfrm>
            <a:off x="2209800" y="2578100"/>
            <a:ext cx="3454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infrastructure supporting data communication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3" name="TextBox 13"/>
          <p:cNvSpPr txBox="1">
            <a:spLocks noChangeArrowheads="1"/>
          </p:cNvSpPr>
          <p:nvPr/>
        </p:nvSpPr>
        <p:spPr bwMode="auto">
          <a:xfrm>
            <a:off x="2209800" y="2768600"/>
            <a:ext cx="3568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between mobile users and application providers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4" name="TextBox 14"/>
          <p:cNvSpPr txBox="1">
            <a:spLocks noChangeArrowheads="1"/>
          </p:cNvSpPr>
          <p:nvPr/>
        </p:nvSpPr>
        <p:spPr bwMode="auto">
          <a:xfrm>
            <a:off x="558800" y="3035300"/>
            <a:ext cx="1460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Enabling services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5" name="TextBox 15"/>
          <p:cNvSpPr txBox="1">
            <a:spLocks noChangeArrowheads="1"/>
          </p:cNvSpPr>
          <p:nvPr/>
        </p:nvSpPr>
        <p:spPr bwMode="auto">
          <a:xfrm>
            <a:off x="2209800" y="3035300"/>
            <a:ext cx="3086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Service hosting, data backup, and system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6" name="TextBox 16"/>
          <p:cNvSpPr txBox="1">
            <a:spLocks noChangeArrowheads="1"/>
          </p:cNvSpPr>
          <p:nvPr/>
        </p:nvSpPr>
        <p:spPr bwMode="auto">
          <a:xfrm>
            <a:off x="5803900" y="3035300"/>
            <a:ext cx="19812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Infrastructure equipment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7" name="TextBox 17"/>
          <p:cNvSpPr txBox="1">
            <a:spLocks noChangeArrowheads="1"/>
          </p:cNvSpPr>
          <p:nvPr/>
        </p:nvSpPr>
        <p:spPr bwMode="auto">
          <a:xfrm>
            <a:off x="2209800" y="3225800"/>
            <a:ext cx="1016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integration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8" name="TextBox 18"/>
          <p:cNvSpPr txBox="1">
            <a:spLocks noChangeArrowheads="1"/>
          </p:cNvSpPr>
          <p:nvPr/>
        </p:nvSpPr>
        <p:spPr bwMode="auto">
          <a:xfrm>
            <a:off x="5803900" y="3225800"/>
            <a:ext cx="774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vendors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299" name="TextBox 19"/>
          <p:cNvSpPr txBox="1">
            <a:spLocks noChangeArrowheads="1"/>
          </p:cNvSpPr>
          <p:nvPr/>
        </p:nvSpPr>
        <p:spPr bwMode="auto">
          <a:xfrm>
            <a:off x="558800" y="3492500"/>
            <a:ext cx="10160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Transaction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0" name="TextBox 20"/>
          <p:cNvSpPr txBox="1">
            <a:spLocks noChangeArrowheads="1"/>
          </p:cNvSpPr>
          <p:nvPr/>
        </p:nvSpPr>
        <p:spPr bwMode="auto">
          <a:xfrm>
            <a:off x="2209800" y="3492500"/>
            <a:ext cx="32766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Mechanisms for assisting with transactions,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1" name="TextBox 21"/>
          <p:cNvSpPr txBox="1">
            <a:spLocks noChangeArrowheads="1"/>
          </p:cNvSpPr>
          <p:nvPr/>
        </p:nvSpPr>
        <p:spPr bwMode="auto">
          <a:xfrm>
            <a:off x="5803900" y="3492500"/>
            <a:ext cx="2197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Application platform vendor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2" name="TextBox 22"/>
          <p:cNvSpPr txBox="1">
            <a:spLocks noChangeArrowheads="1"/>
          </p:cNvSpPr>
          <p:nvPr/>
        </p:nvSpPr>
        <p:spPr bwMode="auto">
          <a:xfrm>
            <a:off x="558800" y="3683000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supports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3" name="TextBox 23"/>
          <p:cNvSpPr txBox="1">
            <a:spLocks noChangeArrowheads="1"/>
          </p:cNvSpPr>
          <p:nvPr/>
        </p:nvSpPr>
        <p:spPr bwMode="auto">
          <a:xfrm>
            <a:off x="2209800" y="3683000"/>
            <a:ext cx="1638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security, and billing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4" name="TextBox 24"/>
          <p:cNvSpPr txBox="1">
            <a:spLocks noChangeArrowheads="1"/>
          </p:cNvSpPr>
          <p:nvPr/>
        </p:nvSpPr>
        <p:spPr bwMode="auto">
          <a:xfrm>
            <a:off x="558800" y="4140200"/>
            <a:ext cx="10668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Presentation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5" name="TextBox 25"/>
          <p:cNvSpPr txBox="1">
            <a:spLocks noChangeArrowheads="1"/>
          </p:cNvSpPr>
          <p:nvPr/>
        </p:nvSpPr>
        <p:spPr bwMode="auto">
          <a:xfrm>
            <a:off x="2209800" y="4140200"/>
            <a:ext cx="3238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Convert content of web-based application to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6" name="TextBox 26"/>
          <p:cNvSpPr txBox="1">
            <a:spLocks noChangeArrowheads="1"/>
          </p:cNvSpPr>
          <p:nvPr/>
        </p:nvSpPr>
        <p:spPr bwMode="auto">
          <a:xfrm>
            <a:off x="5803900" y="4140200"/>
            <a:ext cx="1752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Application developer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7" name="TextBox 27"/>
          <p:cNvSpPr txBox="1">
            <a:spLocks noChangeArrowheads="1"/>
          </p:cNvSpPr>
          <p:nvPr/>
        </p:nvSpPr>
        <p:spPr bwMode="auto">
          <a:xfrm>
            <a:off x="558800" y="4318000"/>
            <a:ext cx="774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services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8" name="TextBox 28"/>
          <p:cNvSpPr txBox="1">
            <a:spLocks noChangeArrowheads="1"/>
          </p:cNvSpPr>
          <p:nvPr/>
        </p:nvSpPr>
        <p:spPr bwMode="auto">
          <a:xfrm>
            <a:off x="2209800" y="4318000"/>
            <a:ext cx="2070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mobile device applications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09" name="TextBox 29"/>
          <p:cNvSpPr txBox="1">
            <a:spLocks noChangeArrowheads="1"/>
          </p:cNvSpPr>
          <p:nvPr/>
        </p:nvSpPr>
        <p:spPr bwMode="auto">
          <a:xfrm>
            <a:off x="558800" y="4775200"/>
            <a:ext cx="1257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Personalisation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0" name="TextBox 30"/>
          <p:cNvSpPr txBox="1">
            <a:spLocks noChangeArrowheads="1"/>
          </p:cNvSpPr>
          <p:nvPr/>
        </p:nvSpPr>
        <p:spPr bwMode="auto">
          <a:xfrm>
            <a:off x="2209800" y="4775200"/>
            <a:ext cx="3162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Gather users preferences, information and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1" name="TextBox 31"/>
          <p:cNvSpPr txBox="1">
            <a:spLocks noChangeArrowheads="1"/>
          </p:cNvSpPr>
          <p:nvPr/>
        </p:nvSpPr>
        <p:spPr bwMode="auto">
          <a:xfrm>
            <a:off x="5803900" y="4775200"/>
            <a:ext cx="1422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Content provider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2" name="TextBox 32"/>
          <p:cNvSpPr txBox="1">
            <a:spLocks noChangeArrowheads="1"/>
          </p:cNvSpPr>
          <p:nvPr/>
        </p:nvSpPr>
        <p:spPr bwMode="auto">
          <a:xfrm>
            <a:off x="558800" y="49530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support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3" name="TextBox 33"/>
          <p:cNvSpPr txBox="1">
            <a:spLocks noChangeArrowheads="1"/>
          </p:cNvSpPr>
          <p:nvPr/>
        </p:nvSpPr>
        <p:spPr bwMode="auto">
          <a:xfrm>
            <a:off x="2209800" y="4953000"/>
            <a:ext cx="3073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devices in order to provide individualized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4" name="TextBox 34"/>
          <p:cNvSpPr txBox="1">
            <a:spLocks noChangeArrowheads="1"/>
          </p:cNvSpPr>
          <p:nvPr/>
        </p:nvSpPr>
        <p:spPr bwMode="auto">
          <a:xfrm>
            <a:off x="2209800" y="5143500"/>
            <a:ext cx="1079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applications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5" name="TextBox 35"/>
          <p:cNvSpPr txBox="1">
            <a:spLocks noChangeArrowheads="1"/>
          </p:cNvSpPr>
          <p:nvPr/>
        </p:nvSpPr>
        <p:spPr bwMode="auto">
          <a:xfrm>
            <a:off x="558800" y="5410200"/>
            <a:ext cx="14605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User applications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6" name="TextBox 36"/>
          <p:cNvSpPr txBox="1">
            <a:spLocks noChangeArrowheads="1"/>
          </p:cNvSpPr>
          <p:nvPr/>
        </p:nvSpPr>
        <p:spPr bwMode="auto">
          <a:xfrm>
            <a:off x="2209800" y="5410200"/>
            <a:ext cx="3492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General and specialised applications for mobile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7" name="TextBox 37"/>
          <p:cNvSpPr txBox="1">
            <a:spLocks noChangeArrowheads="1"/>
          </p:cNvSpPr>
          <p:nvPr/>
        </p:nvSpPr>
        <p:spPr bwMode="auto">
          <a:xfrm>
            <a:off x="2209800" y="5600700"/>
            <a:ext cx="596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users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8" name="TextBox 38"/>
          <p:cNvSpPr txBox="1">
            <a:spLocks noChangeArrowheads="1"/>
          </p:cNvSpPr>
          <p:nvPr/>
        </p:nvSpPr>
        <p:spPr bwMode="auto">
          <a:xfrm>
            <a:off x="5803900" y="5600700"/>
            <a:ext cx="1866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Mobile service provider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19" name="TextBox 39"/>
          <p:cNvSpPr txBox="1">
            <a:spLocks noChangeArrowheads="1"/>
          </p:cNvSpPr>
          <p:nvPr/>
        </p:nvSpPr>
        <p:spPr bwMode="auto">
          <a:xfrm>
            <a:off x="558800" y="6057900"/>
            <a:ext cx="1663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Content aggregators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20" name="TextBox 40"/>
          <p:cNvSpPr txBox="1">
            <a:spLocks noChangeArrowheads="1"/>
          </p:cNvSpPr>
          <p:nvPr/>
        </p:nvSpPr>
        <p:spPr bwMode="auto">
          <a:xfrm>
            <a:off x="2209800" y="6057900"/>
            <a:ext cx="27559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Design and operate portals that offer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21" name="TextBox 41"/>
          <p:cNvSpPr txBox="1">
            <a:spLocks noChangeArrowheads="1"/>
          </p:cNvSpPr>
          <p:nvPr/>
        </p:nvSpPr>
        <p:spPr bwMode="auto">
          <a:xfrm>
            <a:off x="5803900" y="6057900"/>
            <a:ext cx="1790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Mobile portal provider</a:t>
            </a:r>
          </a:p>
          <a:p>
            <a:pPr eaLnBrk="1" hangingPunct="1">
              <a:lnSpc>
                <a:spcPts val="1375"/>
              </a:lnSpc>
            </a:pPr>
            <a:endParaRPr lang="en-US" sz="1800">
              <a:latin typeface="Calibri" charset="0"/>
            </a:endParaRPr>
          </a:p>
        </p:txBody>
      </p:sp>
      <p:sp>
        <p:nvSpPr>
          <p:cNvPr id="225322" name="TextBox 42"/>
          <p:cNvSpPr txBox="1">
            <a:spLocks noChangeArrowheads="1"/>
          </p:cNvSpPr>
          <p:nvPr/>
        </p:nvSpPr>
        <p:spPr bwMode="auto">
          <a:xfrm>
            <a:off x="2209800" y="6248400"/>
            <a:ext cx="6934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categorised information and search facilities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25323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82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/>
          <p:nvPr/>
        </p:nvSpPr>
        <p:spPr>
          <a:xfrm>
            <a:off x="546100" y="9906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COMMERCE STRATEGY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6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1209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Analysis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3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26416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Competition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4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46100" y="31496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Value to stakeholders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6703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Available technology and infrastructure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4038600"/>
            <a:ext cx="85979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Privacy, security, socio professional issues</a:t>
            </a:r>
            <a:r>
              <a:rPr lang="en-CA" sz="236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63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Strategic planning</a:t>
            </a:r>
          </a:p>
          <a:p>
            <a:pPr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6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5067300"/>
            <a:ext cx="8597900" cy="1066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2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Implementation, modular approach</a:t>
            </a:r>
            <a:r>
              <a:rPr lang="en-CA" sz="230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30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4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Review</a:t>
            </a:r>
          </a:p>
          <a:p>
            <a:pPr eaLnBrk="1" fontAlgn="auto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0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6313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8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2"/>
          <p:cNvSpPr txBox="1"/>
          <p:nvPr/>
        </p:nvSpPr>
        <p:spPr>
          <a:xfrm>
            <a:off x="342900" y="812800"/>
            <a:ext cx="88011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Mobile devices used to access the Internet away from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9600" y="1117600"/>
            <a:ext cx="8534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home/work, by sex, 2009 and 2010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98900" y="1930400"/>
            <a:ext cx="6604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Men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257800" y="1930400"/>
            <a:ext cx="939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Women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883400" y="1930400"/>
            <a:ext cx="5207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All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733800" y="2222500"/>
            <a:ext cx="11811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2009  2010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18100" y="2222500"/>
            <a:ext cx="6731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2009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664200" y="2222500"/>
            <a:ext cx="6731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743700" y="2222500"/>
            <a:ext cx="6731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2009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302500" y="2222500"/>
            <a:ext cx="6731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13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2010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42900" y="2717800"/>
            <a:ext cx="9144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 Italic"/>
                <a:ea typeface="+mn-ea"/>
                <a:cs typeface="Century Schoolbook Italic"/>
              </a:rPr>
              <a:t>Per cent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2900" y="3009900"/>
            <a:ext cx="13589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Mobile phone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37000" y="30099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29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330700" y="30099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37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57800" y="30099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18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702300" y="30099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25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794500" y="30099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23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7429500" y="30099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31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42900" y="3517900"/>
            <a:ext cx="32131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Handheld computer (palmtop, PDA)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000500" y="3517900"/>
            <a:ext cx="355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7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381500" y="3517900"/>
            <a:ext cx="355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308600" y="3517900"/>
            <a:ext cx="355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740400" y="3517900"/>
            <a:ext cx="355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832600" y="3517900"/>
            <a:ext cx="355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7429500" y="3517900"/>
            <a:ext cx="355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42900" y="3810000"/>
            <a:ext cx="24638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Portable computer (laptop)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962400" y="38100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29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4356100" y="38100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30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308600" y="38100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23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5740400" y="38100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22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6832600" y="38100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26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429500" y="38100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26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42900" y="4305300"/>
            <a:ext cx="172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None of the above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937000" y="43053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54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381500" y="43053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48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5308600" y="43053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66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740400" y="43053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60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6832600" y="43053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60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7480300" y="4305300"/>
            <a:ext cx="4572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54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ea typeface="+mn-ea"/>
              <a:cs typeface="+mn-cs"/>
            </a:endParaRPr>
          </a:p>
        </p:txBody>
      </p:sp>
      <p:sp>
        <p:nvSpPr>
          <p:cNvPr id="227369" name="TextBox 41"/>
          <p:cNvSpPr txBox="1">
            <a:spLocks noChangeArrowheads="1"/>
          </p:cNvSpPr>
          <p:nvPr/>
        </p:nvSpPr>
        <p:spPr bwMode="auto">
          <a:xfrm>
            <a:off x="342900" y="5257800"/>
            <a:ext cx="88011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Base: UK adults who accessed the Internet in the last three months.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27370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546100" y="9779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COMMERCE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2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816100"/>
            <a:ext cx="8597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0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Pros and cons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6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22606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3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M-commerce is here to stay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8357" name="TextBox 5"/>
          <p:cNvSpPr txBox="1">
            <a:spLocks noChangeArrowheads="1"/>
          </p:cNvSpPr>
          <p:nvPr/>
        </p:nvSpPr>
        <p:spPr bwMode="auto">
          <a:xfrm>
            <a:off x="914400" y="2501900"/>
            <a:ext cx="8229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en-CA" sz="10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3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Global m-commerce revenue is increasing.  </a:t>
            </a:r>
            <a:r>
              <a:rPr lang="en-CA" sz="14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Google‘s gross revenue from mobile</a:t>
            </a:r>
            <a:r>
              <a:rPr lang="en-CA" sz="14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400">
                <a:solidFill>
                  <a:srgbClr val="000000"/>
                </a:solidFill>
                <a:latin typeface="Times New Roman" charset="0"/>
              </a:rPr>
            </a:br>
            <a:r>
              <a:rPr lang="en-CA" sz="14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advertising is over US$1 billion per year, Mobile marketing and advertising</a:t>
            </a:r>
            <a:r>
              <a:rPr lang="en-CA" sz="14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400">
                <a:solidFill>
                  <a:srgbClr val="000000"/>
                </a:solidFill>
                <a:latin typeface="Times New Roman" charset="0"/>
              </a:rPr>
            </a:br>
            <a:r>
              <a:rPr lang="en-CA" sz="14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expenditures in Japan in 2009 was US$1.14 billion.</a:t>
            </a:r>
          </a:p>
          <a:p>
            <a:pPr eaLnBrk="1" hangingPunct="1">
              <a:lnSpc>
                <a:spcPts val="1700"/>
              </a:lnSpc>
            </a:pPr>
            <a:endParaRPr lang="en-CA" sz="1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187700"/>
            <a:ext cx="8229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 Materialise in some form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708400"/>
            <a:ext cx="85979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6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201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How to proceed?</a:t>
            </a:r>
          </a:p>
          <a:p>
            <a:pPr eaLnBrk="1" fontAlgn="auto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7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4000500"/>
            <a:ext cx="82296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Scanning the horizon for future opportunities</a:t>
            </a:r>
            <a:r>
              <a:rPr lang="en-CA" sz="12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2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4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Researching M-commerce technology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4445000"/>
            <a:ext cx="8229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Modular approach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8362" name="TextBox 10"/>
          <p:cNvSpPr txBox="1">
            <a:spLocks noChangeArrowheads="1"/>
          </p:cNvSpPr>
          <p:nvPr/>
        </p:nvSpPr>
        <p:spPr bwMode="auto">
          <a:xfrm>
            <a:off x="914400" y="4648200"/>
            <a:ext cx="8229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875"/>
              </a:lnSpc>
            </a:pPr>
            <a:r>
              <a:rPr lang="en-CA" sz="10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3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Wireless-enabling a portion of site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0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3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Commercialised Internet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0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3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Experience and position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0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3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M-commerce and …………..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0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3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Not a replacement, but extension</a:t>
            </a:r>
            <a:r>
              <a:rPr lang="en-CA" sz="12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200">
                <a:solidFill>
                  <a:srgbClr val="000000"/>
                </a:solidFill>
                <a:latin typeface="Times New Roman" charset="0"/>
              </a:rPr>
            </a:br>
            <a:r>
              <a:rPr lang="en-CA" sz="1000">
                <a:solidFill>
                  <a:srgbClr val="660000"/>
                </a:solidFill>
                <a:latin typeface="Wingdings" charset="0"/>
                <a:cs typeface="Wingdings" charset="0"/>
              </a:rPr>
              <a:t></a:t>
            </a:r>
            <a:r>
              <a:rPr lang="en-CA" sz="1300" b="1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Mandatory not optional</a:t>
            </a:r>
          </a:p>
          <a:p>
            <a:pPr eaLnBrk="1" hangingPunct="1">
              <a:lnSpc>
                <a:spcPts val="18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6108700"/>
            <a:ext cx="82296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44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</a:t>
            </a:r>
            <a:r>
              <a:rPr lang="en-CA" sz="13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What customer needs could be served with M-commerce</a:t>
            </a:r>
          </a:p>
          <a:p>
            <a:pPr eaLnBrk="1" fontAlgn="auto" hangingPunct="1">
              <a:lnSpc>
                <a:spcPts val="149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2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8364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76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78" name="TextBox 2"/>
          <p:cNvSpPr txBox="1">
            <a:spLocks noChangeArrowheads="1"/>
          </p:cNvSpPr>
          <p:nvPr/>
        </p:nvSpPr>
        <p:spPr bwMode="auto">
          <a:xfrm>
            <a:off x="546100" y="990600"/>
            <a:ext cx="859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763"/>
              </a:lnSpc>
            </a:pP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ACTIVITIES</a:t>
            </a:r>
          </a:p>
          <a:p>
            <a:pPr eaLnBrk="1" hangingPunct="1">
              <a:lnSpc>
                <a:spcPts val="276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2514600"/>
            <a:ext cx="8597900" cy="838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Compare traditional and mobile support at an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airport and a hotel.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46100" y="3771900"/>
            <a:ext cx="8597900" cy="1574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Explore nokia.com. Prepare a summary of the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types of mobile services and applications nokia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currently supports and plans to support in the</a:t>
            </a:r>
            <a: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4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future.</a:t>
            </a:r>
          </a:p>
          <a:p>
            <a:pPr eaLnBrk="1" fontAlgn="auto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29381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92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"/>
          <p:cNvSpPr txBox="1"/>
          <p:nvPr/>
        </p:nvSpPr>
        <p:spPr>
          <a:xfrm>
            <a:off x="546100" y="7620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COMPUTING AND</a:t>
            </a: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 M-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COMMERCE</a:t>
            </a:r>
          </a:p>
          <a:p>
            <a:pPr eaLnBrk="1" fontAlgn="auto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51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8597900" cy="825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660000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M-computing refers to the ability to move computer</a:t>
            </a:r>
            <a:r>
              <a:rPr lang="en-CA" sz="21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2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services around with individuals, using mobile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12800" y="2387600"/>
            <a:ext cx="83312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technologies including; mobile phones, Personal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12800" y="2717800"/>
            <a:ext cx="8331200" cy="825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Digital Assistants (PDAs), handheld computers, and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other handheld devices.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46100" y="3949700"/>
            <a:ext cx="8597900" cy="1193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Mobile commerce also known as M-commerce and M-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business is any e-commerce or e-business done in a</a:t>
            </a:r>
            <a: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1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wireless environment, especially via internet. M-</a:t>
            </a:r>
          </a:p>
          <a:p>
            <a:pPr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12800" y="5092700"/>
            <a:ext cx="83312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8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commerce is not merely a variation on existing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12800" y="5461000"/>
            <a:ext cx="83312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internet services; it is a natural extension of e-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12800" y="5867400"/>
            <a:ext cx="83312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206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business. 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(Turban, 2004)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90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0954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56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6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558800" y="292100"/>
            <a:ext cx="8585200" cy="508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27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M-</a:t>
            </a:r>
            <a:r>
              <a:rPr lang="en-CA" sz="216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COMMERCE TECHNOLOGY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21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06400" y="863600"/>
            <a:ext cx="8737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1G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. The first generation of wireless technology. It was an analog-based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technology in effect from 1979-1992.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06400" y="1346200"/>
            <a:ext cx="8737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2G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. It is based on digital radio technology and mainly accommodates text.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(introduced by NTT DoCoMoin 1991, it is used in Japan).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06400" y="1841500"/>
            <a:ext cx="8737600" cy="723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  <a:tab pos="279400" algn="l"/>
              </a:tabLs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2.5G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. An interim technology based on GPRS(General Packet Radio Service,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 new mobile phone standard) and EDGE (Enhanced Data GSM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Environment) that can accommodate limited graphics.</a:t>
            </a:r>
          </a:p>
          <a:p>
            <a:pPr eaLnBrk="1" fontAlgn="auto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06400" y="2552700"/>
            <a:ext cx="87376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3G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. Supports rich media such as video clips. It started in 2001 in Japan,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reached Europe in 2002, and to reach US in 2003.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06400" y="3035300"/>
            <a:ext cx="8737600" cy="723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  <a:tab pos="279400" algn="l"/>
              </a:tabLs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3.5G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. Evolved HSPA/HSPA+ (High Speed Packet Access) allows networks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based on </a:t>
            </a:r>
            <a:r>
              <a:rPr lang="en-CA" sz="1704">
                <a:solidFill>
                  <a:srgbClr val="D2601C"/>
                </a:solidFill>
                <a:latin typeface="Century Schoolbook Italic"/>
                <a:ea typeface="+mn-ea"/>
                <a:cs typeface="Century Schoolbook Italic"/>
              </a:rPr>
              <a:t>	Universal Mobile Telecommunications System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(UMTS) to have</a:t>
            </a:r>
            <a:r>
              <a:rPr lang="en-CA" sz="17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higher data transfer speeds and capacity (42 Mbit/s). (Known as video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5800" y="3670300"/>
            <a:ext cx="8458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phones as they support video calls and broadband speed access).</a:t>
            </a:r>
          </a:p>
          <a:p>
            <a:pPr eaLnBrk="1" fontAlgn="auto" hangingPunct="1">
              <a:lnSpc>
                <a:spcPts val="15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06400" y="4191000"/>
            <a:ext cx="87376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8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714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4G</a:t>
            </a: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. It will provide faster display of multimedia. The international</a:t>
            </a:r>
          </a:p>
          <a:p>
            <a:pPr eaLnBrk="1" fontAlgn="auto" hangingPunct="1">
              <a:lnSpc>
                <a:spcPts val="19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6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85800" y="4419600"/>
            <a:ext cx="8458200" cy="520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telecommunications regulatory and standardisation body has set a rough</a:t>
            </a:r>
            <a: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0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timescale of between 2012 and 2015 for 4G mobile broadband networks to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5800" y="4851400"/>
            <a:ext cx="8458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be rolled out commercially. The following objectives for 4G broadband have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5800" y="5067300"/>
            <a:ext cx="8458200" cy="317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704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been created:</a:t>
            </a:r>
          </a:p>
          <a:p>
            <a:pPr eaLnBrk="1" fontAlgn="auto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0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4700" y="5283200"/>
            <a:ext cx="83693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92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4G mobile broadband will be capable of speeds between 100Mbps and 1Gbps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1982" name="TextBox 14"/>
          <p:cNvSpPr txBox="1">
            <a:spLocks noChangeArrowheads="1"/>
          </p:cNvSpPr>
          <p:nvPr/>
        </p:nvSpPr>
        <p:spPr bwMode="auto">
          <a:xfrm>
            <a:off x="1054100" y="5499100"/>
            <a:ext cx="80899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50"/>
              </a:lnSpc>
            </a:pP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available in both outdoor and indoor environments.</a:t>
            </a:r>
          </a:p>
          <a:p>
            <a:pPr eaLnBrk="1" hangingPunct="1">
              <a:lnSpc>
                <a:spcPts val="135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74700" y="5689600"/>
            <a:ext cx="8369300" cy="2286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92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4G broadband will be fully IP-based over a fully integrated system.</a:t>
            </a:r>
          </a:p>
          <a:p>
            <a:pPr eaLnBrk="1" fontAlgn="auto" hangingPunct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1984" name="TextBox 16"/>
          <p:cNvSpPr txBox="1">
            <a:spLocks noChangeArrowheads="1"/>
          </p:cNvSpPr>
          <p:nvPr/>
        </p:nvSpPr>
        <p:spPr bwMode="auto">
          <a:xfrm>
            <a:off x="774700" y="5943600"/>
            <a:ext cx="836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500"/>
              </a:lnSpc>
            </a:pPr>
            <a:r>
              <a:rPr lang="en-CA" sz="1200">
                <a:solidFill>
                  <a:srgbClr val="FD8537"/>
                </a:solidFill>
                <a:latin typeface="Wingdings" charset="0"/>
                <a:cs typeface="Wingdings" charset="0"/>
              </a:rPr>
              <a:t></a:t>
            </a: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  Both the best quality of service and the highest levels of security will be offered</a:t>
            </a:r>
            <a:r>
              <a:rPr lang="en-CA" sz="1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500">
                <a:solidFill>
                  <a:srgbClr val="000000"/>
                </a:solidFill>
                <a:latin typeface="Times New Roman" charset="0"/>
              </a:rPr>
            </a:br>
            <a:r>
              <a:rPr lang="en-CA" sz="15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over 4G broadband networks.</a:t>
            </a:r>
          </a:p>
          <a:p>
            <a:pPr eaLnBrk="1" hangingPunct="1">
              <a:lnSpc>
                <a:spcPts val="1500"/>
              </a:lnSpc>
            </a:pPr>
            <a:endParaRPr lang="en-CA" sz="15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11985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10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3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94" name="TextBox 2"/>
          <p:cNvSpPr txBox="1">
            <a:spLocks noChangeArrowheads="1"/>
          </p:cNvSpPr>
          <p:nvPr/>
        </p:nvSpPr>
        <p:spPr bwMode="auto">
          <a:xfrm>
            <a:off x="546100" y="5461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M-</a:t>
            </a: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COMMERCE TECHNOLOGY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81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12995" name="TextBox 3"/>
          <p:cNvSpPr txBox="1">
            <a:spLocks noChangeArrowheads="1"/>
          </p:cNvSpPr>
          <p:nvPr/>
        </p:nvSpPr>
        <p:spPr bwMode="auto">
          <a:xfrm>
            <a:off x="622300" y="1308100"/>
            <a:ext cx="8521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9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100"/>
              </a:lnSpc>
            </a:pPr>
            <a:r>
              <a:rPr lang="en-CA" sz="1200" dirty="0">
                <a:solidFill>
                  <a:srgbClr val="FD8537"/>
                </a:solidFill>
                <a:latin typeface="Wingdings" charset="0"/>
                <a:cs typeface="Wingdings" charset="0"/>
              </a:rPr>
              <a:t></a:t>
            </a:r>
            <a:r>
              <a:rPr lang="en-CA" sz="1800" b="1" dirty="0">
                <a:solidFill>
                  <a:srgbClr val="000000"/>
                </a:solidFill>
                <a:latin typeface="Century Schoolbook Bold" charset="0"/>
                <a:cs typeface="Century Schoolbook Bold" charset="0"/>
              </a:rPr>
              <a:t>  GPS. </a:t>
            </a: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Satellite-based tracking system that enables the determination</a:t>
            </a:r>
            <a:r>
              <a:rPr lang="en-CA" sz="18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1800" dirty="0">
                <a:solidFill>
                  <a:srgbClr val="000000"/>
                </a:solidFill>
                <a:latin typeface="Times New Roman" charset="0"/>
              </a:rPr>
            </a:br>
            <a:r>
              <a:rPr lang="en-CA" sz="1800" dirty="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	of a GPS device‘s location.</a:t>
            </a:r>
          </a:p>
          <a:p>
            <a:pPr eaLnBrk="1" hangingPunct="1">
              <a:lnSpc>
                <a:spcPts val="2100"/>
              </a:lnSpc>
            </a:pPr>
            <a:endParaRPr lang="en-CA" sz="1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2300" y="1930400"/>
            <a:ext cx="85217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Personal digital assistant (PDA). 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 small portable computer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wireless computer. (Palm, handhelds, pocket PC devices).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22300" y="2552700"/>
            <a:ext cx="85217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Short message service(SMS). 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It exist since 1991 and allows sending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short text messages.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22300" y="3175000"/>
            <a:ext cx="85217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Enhanced Messaging Services (EMS). 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An extension of SMS that is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capable of simple animation, tiny pictures, and short melodies.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22300" y="3810000"/>
            <a:ext cx="85217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Multimedia Messaging Services (MMS). 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The next generation of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9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01700" y="4089400"/>
            <a:ext cx="82423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wireless messaging; this technology will be able to deliver rich media.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2300" y="4432300"/>
            <a:ext cx="8521700" cy="6223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Wireless Application Protocol (WAP). 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 technology that offers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internet browsing  from wireless devices.</a:t>
            </a:r>
          </a:p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2300" y="5054600"/>
            <a:ext cx="85217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26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0" b="1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I-mode. 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Is the Japanese standard which uses a derivative of HTML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for content display. ( mobile phone ring tones and music download).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2300" y="5676900"/>
            <a:ext cx="85217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</a:tabLst>
              <a:defRPr/>
            </a:pPr>
            <a:r>
              <a:rPr lang="en-CA" sz="1260" dirty="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12" b="1" dirty="0">
                <a:solidFill>
                  <a:srgbClr val="000000"/>
                </a:solidFill>
                <a:latin typeface="Century Schoolbook Bold"/>
                <a:ea typeface="+mn-ea"/>
                <a:cs typeface="Century Schoolbook Bold"/>
              </a:rPr>
              <a:t>  Smartphones. </a:t>
            </a:r>
            <a:r>
              <a:rPr lang="en-CA" sz="1802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Internet enabled cell phones that can support mobile</a:t>
            </a:r>
            <a:r>
              <a:rPr lang="en-CA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dirty="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applications. The include WAP microprocessors for internet access.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3004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40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/>
          <p:nvPr/>
        </p:nvSpPr>
        <p:spPr>
          <a:xfrm>
            <a:off x="546100" y="5588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OBILE COMPUTING INFRASTRUCTURE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1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2065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Hardware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2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6002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Mobile phones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1917700"/>
            <a:ext cx="8229600" cy="787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Attachable keyboard</a:t>
            </a:r>
            <a:r>
              <a:rPr lang="en-CA" sz="202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2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PDAs</a:t>
            </a:r>
          </a:p>
          <a:p>
            <a:pPr eaLnBrk="1" fontAlgn="auto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2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628900"/>
            <a:ext cx="8229600" cy="1485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Interactive pages</a:t>
            </a:r>
            <a:r>
              <a:rPr lang="en-CA" sz="20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7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82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Screenphones</a:t>
            </a:r>
            <a:r>
              <a:rPr lang="en-CA" sz="20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7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E-mail handhelds</a:t>
            </a:r>
            <a:r>
              <a:rPr lang="en-CA" sz="20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6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WAN modem</a:t>
            </a:r>
          </a:p>
          <a:p>
            <a:pPr eaLnBrk="1" fontAlgn="auto" hangingPunct="1">
              <a:lnSpc>
                <a:spcPts val="276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6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4038600"/>
            <a:ext cx="8229600" cy="774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Web server with a WAP gateway</a:t>
            </a:r>
            <a:r>
              <a:rPr lang="en-CA" sz="207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75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Database server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4775200"/>
            <a:ext cx="82296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AGPS locator</a:t>
            </a:r>
          </a:p>
          <a:p>
            <a:pPr eaLnBrk="1" fontAlgn="auto" hangingPunct="1">
              <a:lnSpc>
                <a:spcPts val="24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6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46100" y="5130800"/>
            <a:ext cx="85979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Mobile networks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5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5499100"/>
            <a:ext cx="8229600" cy="774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Module (SIM) card</a:t>
            </a:r>
            <a:r>
              <a:rPr lang="en-CA" sz="207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2071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21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Wireless LANs</a:t>
            </a:r>
          </a:p>
          <a:p>
            <a:pPr eaLnBrk="1" fontAlgn="auto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0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402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034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Box 2"/>
          <p:cNvSpPr txBox="1">
            <a:spLocks noChangeArrowheads="1"/>
          </p:cNvSpPr>
          <p:nvPr/>
        </p:nvSpPr>
        <p:spPr bwMode="auto">
          <a:xfrm>
            <a:off x="546100" y="444500"/>
            <a:ext cx="8597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3600"/>
              </a:lnSpc>
            </a:pP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M</a:t>
            </a: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OBILE COMPUTING INFRASTRUCTURE</a:t>
            </a:r>
            <a:r>
              <a:rPr lang="en-CA" sz="250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CA" sz="2500">
                <a:solidFill>
                  <a:srgbClr val="000000"/>
                </a:solidFill>
                <a:latin typeface="Times New Roman" charset="0"/>
              </a:rPr>
            </a:b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3600"/>
              </a:lnSpc>
            </a:pPr>
            <a:endParaRPr lang="en-CA" sz="25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612900"/>
            <a:ext cx="8597900" cy="393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35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1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Software</a:t>
            </a:r>
          </a:p>
          <a:p>
            <a:pPr eaLnBrk="1" fontAlgn="auto" hangingPunct="1">
              <a:lnSpc>
                <a:spcPts val="253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13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943100"/>
            <a:ext cx="82296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Microbrowser. 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(access the web via wireless internet)</a:t>
            </a:r>
            <a:r>
              <a:rPr lang="en-CA" sz="18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Mobile client operating system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4400" y="2578100"/>
            <a:ext cx="8229600" cy="711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Bluetooth. 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(enables voice and data communication)</a:t>
            </a:r>
            <a:r>
              <a:rPr lang="en-CA" sz="18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84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Mobile application interface</a:t>
            </a:r>
          </a:p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32639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Back-end legacy application software. 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(resides on large UNIX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81100" y="3530600"/>
            <a:ext cx="7962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servers from vendors Sun, IBM, and HP)</a:t>
            </a:r>
          </a:p>
          <a:p>
            <a:pPr eaLnBrk="1" fontAlgn="auto" hangingPunct="1">
              <a:lnSpc>
                <a:spcPts val="17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14400" y="3848100"/>
            <a:ext cx="82296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Application middleware. 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(communicates with back-end legacy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systems and web-based application server)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4368800"/>
            <a:ext cx="82296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Wireless middleware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. (links multiple wireless networks to</a:t>
            </a:r>
            <a: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6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application server)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" y="4902200"/>
            <a:ext cx="82296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266700" algn="l"/>
              </a:tabLs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WAP. 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(communication protocols that enable various kinds of wireless</a:t>
            </a:r>
            <a: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9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devices to talk to a server)</a:t>
            </a:r>
          </a:p>
          <a:p>
            <a:pPr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914400" y="54229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Wireless Mark-up Language (WML). 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(scripting language used</a:t>
            </a:r>
          </a:p>
          <a:p>
            <a:pPr eaLnBrk="1" fontAlgn="auto" hangingPunct="1">
              <a:lnSpc>
                <a:spcPts val="20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81100" y="5676900"/>
            <a:ext cx="79629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for creating content )</a:t>
            </a:r>
          </a:p>
          <a:p>
            <a:pPr eaLnBrk="1" fontAlgn="auto" hangingPunct="1">
              <a:lnSpc>
                <a:spcPts val="175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14400" y="5943600"/>
            <a:ext cx="82296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523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Voice XML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6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5054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"/>
          <p:cNvSpPr txBox="1"/>
          <p:nvPr/>
        </p:nvSpPr>
        <p:spPr>
          <a:xfrm>
            <a:off x="546100" y="622300"/>
            <a:ext cx="8597900" cy="5715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3002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M</a:t>
            </a:r>
            <a:r>
              <a:rPr lang="en-CA" sz="2400">
                <a:solidFill>
                  <a:srgbClr val="565F6C"/>
                </a:solidFill>
                <a:latin typeface="Century Schoolbook"/>
                <a:ea typeface="+mn-ea"/>
                <a:cs typeface="Century Schoolbook"/>
              </a:rPr>
              <a:t>OBILE APPLICATIONS</a:t>
            </a:r>
          </a:p>
          <a:p>
            <a:pPr eaLnBrk="1" fontAlgn="auto" hangingPunct="1">
              <a:lnSpc>
                <a:spcPts val="281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43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58800" y="1460500"/>
            <a:ext cx="8585200" cy="4572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79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2400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SMS applications</a:t>
            </a:r>
          </a:p>
          <a:p>
            <a:pPr eaLnBrk="1" fontAlgn="auto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2359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879600"/>
            <a:ext cx="8229600" cy="901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tabLst>
                <a:tab pos="279400" algn="l"/>
                <a:tab pos="279400" algn="l"/>
              </a:tabLst>
              <a:defRPr/>
            </a:pPr>
            <a:r>
              <a:rPr lang="en-CA" sz="1440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Texting is one of the useful tools for businesses. (banks, marketing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(youth market), supply chain management, etc).Examples of text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applications:</a:t>
            </a:r>
          </a:p>
          <a:p>
            <a:pPr eaLnBrk="1" fontAlgn="auto" hangingPunct="1">
              <a:lnSpc>
                <a:spcPts val="215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82700" y="2730500"/>
            <a:ext cx="7861300" cy="977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Database building/direct response to ads/direct mail or on-pack</a:t>
            </a:r>
            <a:r>
              <a:rPr lang="en-CA" sz="17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789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Location based services ( find nearest pub, club, shop, or taxi,</a:t>
            </a:r>
            <a: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802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pay congestion charge through texting)</a:t>
            </a:r>
          </a:p>
          <a:p>
            <a:pPr eaLnBrk="1" fontAlgn="auto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0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82700" y="3695700"/>
            <a:ext cx="78613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Sampling /trial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5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82700" y="4025900"/>
            <a:ext cx="78613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Sales promotions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6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82700" y="4356100"/>
            <a:ext cx="78613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Rewarding with offer for brand engagement (ring tones,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6073" name="TextBox 9"/>
          <p:cNvSpPr txBox="1">
            <a:spLocks noChangeArrowheads="1"/>
          </p:cNvSpPr>
          <p:nvPr/>
        </p:nvSpPr>
        <p:spPr bwMode="auto">
          <a:xfrm>
            <a:off x="1473200" y="4622800"/>
            <a:ext cx="7670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075"/>
              </a:lnSpc>
            </a:pPr>
            <a:r>
              <a:rPr lang="en-CA" sz="18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wallpaper, java games or credits can be offered through text)</a:t>
            </a:r>
          </a:p>
          <a:p>
            <a:pPr eaLnBrk="1" hangingPunct="1">
              <a:lnSpc>
                <a:spcPts val="2075"/>
              </a:lnSpc>
            </a:pPr>
            <a:endParaRPr lang="en-CA" sz="1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82700" y="4940300"/>
            <a:ext cx="7861300" cy="635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02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Short codes (scan the promotional code by mobile phone camera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and linked through directly to a website)</a:t>
            </a:r>
          </a:p>
          <a:p>
            <a:pPr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82700" y="5562600"/>
            <a:ext cx="78613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Offering paid for WAP services and contents.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84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6076" name="TextBox 12"/>
          <p:cNvSpPr txBox="1">
            <a:spLocks noChangeArrowheads="1"/>
          </p:cNvSpPr>
          <p:nvPr/>
        </p:nvSpPr>
        <p:spPr bwMode="auto">
          <a:xfrm>
            <a:off x="6946900" y="6299200"/>
            <a:ext cx="2197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375"/>
              </a:lnSpc>
            </a:pPr>
            <a:r>
              <a:rPr lang="en-CA" sz="12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(Chaffey, 2009)</a:t>
            </a:r>
          </a:p>
          <a:p>
            <a:pPr eaLnBrk="1" hangingPunct="1">
              <a:lnSpc>
                <a:spcPts val="1375"/>
              </a:lnSpc>
            </a:pPr>
            <a:endParaRPr lang="en-CA" sz="1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16077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24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89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0" name="TextBox 2"/>
          <p:cNvSpPr txBox="1">
            <a:spLocks noChangeArrowheads="1"/>
          </p:cNvSpPr>
          <p:nvPr/>
        </p:nvSpPr>
        <p:spPr bwMode="auto">
          <a:xfrm>
            <a:off x="546100" y="622300"/>
            <a:ext cx="8597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813"/>
              </a:lnSpc>
            </a:pP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M</a:t>
            </a:r>
            <a:r>
              <a:rPr lang="en-CA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OBILE APPLICATIONS CON</a:t>
            </a:r>
            <a:r>
              <a:rPr lang="en-CA" sz="3000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‘</a:t>
            </a:r>
            <a:r>
              <a:rPr lang="en-CA" altLang="ja-JP">
                <a:solidFill>
                  <a:srgbClr val="565F6C"/>
                </a:solidFill>
                <a:latin typeface="Century Schoolbook" charset="0"/>
                <a:cs typeface="Century Schoolbook" charset="0"/>
              </a:rPr>
              <a:t>T</a:t>
            </a:r>
          </a:p>
          <a:p>
            <a:pPr eaLnBrk="1" hangingPunct="1">
              <a:lnSpc>
                <a:spcPts val="2813"/>
              </a:lnSpc>
            </a:pPr>
            <a:endParaRPr lang="en-CA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3970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Wi-Fi (Wireless-Fidelity) mobile access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8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4400" y="16891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Mobile intra-business and enterprise applications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9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1930400"/>
            <a:ext cx="7874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Support of mobile employees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5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70000" y="2146300"/>
            <a:ext cx="78740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839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Customer support (CRM system)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14400" y="2362200"/>
            <a:ext cx="82296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Mobile B2B and supply chain applications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46100" y="2870200"/>
            <a:ext cx="8597900" cy="3429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1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8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Bluetooth wireless applications</a:t>
            </a:r>
          </a:p>
          <a:p>
            <a:pPr eaLnBrk="1" fontAlgn="auto" hangingPunct="1">
              <a:lnSpc>
                <a:spcPts val="218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87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3149600"/>
            <a:ext cx="8229600" cy="5588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</a:tabLst>
              <a:defRPr/>
            </a:pPr>
            <a:r>
              <a:rPr lang="en-CA" sz="128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Proximity marketing (Local marketing campaigns)</a:t>
            </a:r>
            <a:r>
              <a:rPr lang="en-CA" sz="156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 sz="1568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	</a:t>
            </a:r>
            <a:r>
              <a:rPr lang="en-CA" sz="1598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	 Viral communication</a:t>
            </a:r>
          </a:p>
          <a:p>
            <a:pPr eaLnBrk="1" fontAlgn="auto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8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36449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Community activities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6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3886200"/>
            <a:ext cx="7874000" cy="2794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6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 sz="159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Location based services (electronic coupons as you pass a store)</a:t>
            </a:r>
          </a:p>
          <a:p>
            <a:pPr eaLnBrk="1" fontAlgn="auto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58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14400" y="4381500"/>
            <a:ext cx="203200" cy="165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674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</a:p>
          <a:p>
            <a:pPr eaLnBrk="1" fontAlgn="auto" hangingPunct="1">
              <a:lnSpc>
                <a:spcPts val="103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876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19200" y="4318000"/>
            <a:ext cx="7823200" cy="2921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403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Bluecasting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403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000" y="4533900"/>
            <a:ext cx="7772400" cy="381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Send sample music track</a:t>
            </a:r>
          </a:p>
          <a:p>
            <a:pPr eaLnBrk="1" fontAlgn="auto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771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14400" y="4991100"/>
            <a:ext cx="8229600" cy="2667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118">
                <a:solidFill>
                  <a:srgbClr val="FD8537"/>
                </a:solidFill>
                <a:latin typeface="Wingdings"/>
                <a:ea typeface="+mn-ea"/>
                <a:cs typeface="Wingdings"/>
              </a:rPr>
              <a:t></a:t>
            </a:r>
            <a:r>
              <a:rPr lang="en-CA" sz="1406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  Bluejacking</a:t>
            </a:r>
          </a:p>
          <a:p>
            <a:pPr eaLnBrk="1" fontAlgn="auto" hangingPunct="1">
              <a:lnSpc>
                <a:spcPts val="161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 sz="1387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270000" y="5245100"/>
            <a:ext cx="7874000" cy="76200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80">
                <a:solidFill>
                  <a:srgbClr val="DF752E"/>
                </a:solidFill>
                <a:latin typeface="Wingdings"/>
                <a:ea typeface="+mn-ea"/>
                <a:cs typeface="Wingdings"/>
              </a:rPr>
              <a:t></a:t>
            </a: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 Sending a message from a mobile or transmitter to another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mobile phone which is in close rang via bluetooth</a:t>
            </a:r>
            <a: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en-CA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</a:br>
            <a:r>
              <a:rPr lang="en-CA">
                <a:solidFill>
                  <a:srgbClr val="000000"/>
                </a:solidFill>
                <a:latin typeface="Century Schoolbook"/>
                <a:ea typeface="+mn-ea"/>
                <a:cs typeface="Century Schoolbook"/>
              </a:rPr>
              <a:t>technology.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7105" name="TextBox 17"/>
          <p:cNvSpPr txBox="1">
            <a:spLocks noChangeArrowheads="1"/>
          </p:cNvSpPr>
          <p:nvPr/>
        </p:nvSpPr>
        <p:spPr bwMode="auto">
          <a:xfrm>
            <a:off x="6921500" y="6019800"/>
            <a:ext cx="22225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1038"/>
              </a:lnSpc>
            </a:pPr>
            <a:r>
              <a:rPr lang="en-CA" sz="900">
                <a:solidFill>
                  <a:srgbClr val="000000"/>
                </a:solidFill>
                <a:latin typeface="Century Schoolbook" charset="0"/>
                <a:cs typeface="Century Schoolbook" charset="0"/>
              </a:rPr>
              <a:t>(Chaffey, 2009)</a:t>
            </a:r>
          </a:p>
          <a:p>
            <a:pPr eaLnBrk="1" hangingPunct="1">
              <a:lnSpc>
                <a:spcPts val="1038"/>
              </a:lnSpc>
            </a:pPr>
            <a:endParaRPr lang="en-CA" sz="9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17106" name="Picture 11" descr="logo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4450"/>
            <a:ext cx="17859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038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1770</Words>
  <Application>Microsoft Macintosh PowerPoint</Application>
  <PresentationFormat>On-screen Show (4:3)</PresentationFormat>
  <Paragraphs>433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Benefits of M-Commerce and Its Economic Advantages</vt:lpstr>
      <vt:lpstr>PowerPoint Presentation</vt:lpstr>
      <vt:lpstr>PowerPoint Presentation</vt:lpstr>
      <vt:lpstr>PowerPoint Presentation</vt:lpstr>
      <vt:lpstr>Mobile Service Scenarios</vt:lpstr>
      <vt:lpstr>APPLICATIONS  of M-COMMERCE (More on Information sharing and less on revenue generation)</vt:lpstr>
      <vt:lpstr>Classes of M-Commerce Applications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collins  c.  Kachaka</dc:creator>
  <cp:lastModifiedBy>collins  c.  Kachaka</cp:lastModifiedBy>
  <cp:revision>8</cp:revision>
  <dcterms:created xsi:type="dcterms:W3CDTF">2017-04-24T12:49:07Z</dcterms:created>
  <dcterms:modified xsi:type="dcterms:W3CDTF">2018-05-20T03:47:25Z</dcterms:modified>
</cp:coreProperties>
</file>