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2"/>
  </p:handoutMasterIdLst>
  <p:sldIdLst>
    <p:sldId id="257" r:id="rId2"/>
    <p:sldId id="258" r:id="rId3"/>
    <p:sldId id="259" r:id="rId4"/>
    <p:sldId id="260" r:id="rId5"/>
    <p:sldId id="286"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5"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5" d="100"/>
          <a:sy n="95" d="100"/>
        </p:scale>
        <p:origin x="-1488" y="-12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B1BAAD-54AE-9C46-BE49-53BECAB17BB0}" type="datetimeFigureOut">
              <a:rPr lang="en-US" smtClean="0"/>
              <a:t>18/5/18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866E3E-0582-CC40-BB66-EDAC5D9BD1B7}" type="slidenum">
              <a:rPr lang="en-US" smtClean="0"/>
              <a:t>‹#›</a:t>
            </a:fld>
            <a:endParaRPr lang="en-US"/>
          </a:p>
        </p:txBody>
      </p:sp>
    </p:spTree>
    <p:extLst>
      <p:ext uri="{BB962C8B-B14F-4D97-AF65-F5344CB8AC3E}">
        <p14:creationId xmlns:p14="http://schemas.microsoft.com/office/powerpoint/2010/main" val="222589797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8157AD7A-9530-344B-8745-A0952BA1B26D}" type="datetimeFigureOut">
              <a:rPr lang="en-US" smtClean="0"/>
              <a:t>18/5/18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EAA89-8403-F64D-A74A-932ADF111BAC}" type="slidenum">
              <a:rPr lang="en-US" smtClean="0"/>
              <a:t>‹#›</a:t>
            </a:fld>
            <a:endParaRPr lang="en-US"/>
          </a:p>
        </p:txBody>
      </p:sp>
    </p:spTree>
    <p:extLst>
      <p:ext uri="{BB962C8B-B14F-4D97-AF65-F5344CB8AC3E}">
        <p14:creationId xmlns:p14="http://schemas.microsoft.com/office/powerpoint/2010/main" val="1008690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157AD7A-9530-344B-8745-A0952BA1B26D}" type="datetimeFigureOut">
              <a:rPr lang="en-US" smtClean="0"/>
              <a:t>18/5/18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EAA89-8403-F64D-A74A-932ADF111BAC}" type="slidenum">
              <a:rPr lang="en-US" smtClean="0"/>
              <a:t>‹#›</a:t>
            </a:fld>
            <a:endParaRPr lang="en-US"/>
          </a:p>
        </p:txBody>
      </p:sp>
    </p:spTree>
    <p:extLst>
      <p:ext uri="{BB962C8B-B14F-4D97-AF65-F5344CB8AC3E}">
        <p14:creationId xmlns:p14="http://schemas.microsoft.com/office/powerpoint/2010/main" val="3276843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157AD7A-9530-344B-8745-A0952BA1B26D}" type="datetimeFigureOut">
              <a:rPr lang="en-US" smtClean="0"/>
              <a:t>18/5/18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EAA89-8403-F64D-A74A-932ADF111BAC}" type="slidenum">
              <a:rPr lang="en-US" smtClean="0"/>
              <a:t>‹#›</a:t>
            </a:fld>
            <a:endParaRPr lang="en-US"/>
          </a:p>
        </p:txBody>
      </p:sp>
    </p:spTree>
    <p:extLst>
      <p:ext uri="{BB962C8B-B14F-4D97-AF65-F5344CB8AC3E}">
        <p14:creationId xmlns:p14="http://schemas.microsoft.com/office/powerpoint/2010/main" val="2743945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157AD7A-9530-344B-8745-A0952BA1B26D}" type="datetimeFigureOut">
              <a:rPr lang="en-US" smtClean="0"/>
              <a:t>18/5/18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EAA89-8403-F64D-A74A-932ADF111BAC}" type="slidenum">
              <a:rPr lang="en-US" smtClean="0"/>
              <a:t>‹#›</a:t>
            </a:fld>
            <a:endParaRPr lang="en-US"/>
          </a:p>
        </p:txBody>
      </p:sp>
    </p:spTree>
    <p:extLst>
      <p:ext uri="{BB962C8B-B14F-4D97-AF65-F5344CB8AC3E}">
        <p14:creationId xmlns:p14="http://schemas.microsoft.com/office/powerpoint/2010/main" val="941642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157AD7A-9530-344B-8745-A0952BA1B26D}" type="datetimeFigureOut">
              <a:rPr lang="en-US" smtClean="0"/>
              <a:t>18/5/18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EAA89-8403-F64D-A74A-932ADF111BAC}" type="slidenum">
              <a:rPr lang="en-US" smtClean="0"/>
              <a:t>‹#›</a:t>
            </a:fld>
            <a:endParaRPr lang="en-US"/>
          </a:p>
        </p:txBody>
      </p:sp>
    </p:spTree>
    <p:extLst>
      <p:ext uri="{BB962C8B-B14F-4D97-AF65-F5344CB8AC3E}">
        <p14:creationId xmlns:p14="http://schemas.microsoft.com/office/powerpoint/2010/main" val="2869033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157AD7A-9530-344B-8745-A0952BA1B26D}" type="datetimeFigureOut">
              <a:rPr lang="en-US" smtClean="0"/>
              <a:t>18/5/18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EAA89-8403-F64D-A74A-932ADF111BAC}" type="slidenum">
              <a:rPr lang="en-US" smtClean="0"/>
              <a:t>‹#›</a:t>
            </a:fld>
            <a:endParaRPr lang="en-US"/>
          </a:p>
        </p:txBody>
      </p:sp>
    </p:spTree>
    <p:extLst>
      <p:ext uri="{BB962C8B-B14F-4D97-AF65-F5344CB8AC3E}">
        <p14:creationId xmlns:p14="http://schemas.microsoft.com/office/powerpoint/2010/main" val="2755813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157AD7A-9530-344B-8745-A0952BA1B26D}" type="datetimeFigureOut">
              <a:rPr lang="en-US" smtClean="0"/>
              <a:t>18/5/18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AEAA89-8403-F64D-A74A-932ADF111BAC}" type="slidenum">
              <a:rPr lang="en-US" smtClean="0"/>
              <a:t>‹#›</a:t>
            </a:fld>
            <a:endParaRPr lang="en-US"/>
          </a:p>
        </p:txBody>
      </p:sp>
    </p:spTree>
    <p:extLst>
      <p:ext uri="{BB962C8B-B14F-4D97-AF65-F5344CB8AC3E}">
        <p14:creationId xmlns:p14="http://schemas.microsoft.com/office/powerpoint/2010/main" val="4017780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157AD7A-9530-344B-8745-A0952BA1B26D}" type="datetimeFigureOut">
              <a:rPr lang="en-US" smtClean="0"/>
              <a:t>18/5/18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AEAA89-8403-F64D-A74A-932ADF111BAC}" type="slidenum">
              <a:rPr lang="en-US" smtClean="0"/>
              <a:t>‹#›</a:t>
            </a:fld>
            <a:endParaRPr lang="en-US"/>
          </a:p>
        </p:txBody>
      </p:sp>
    </p:spTree>
    <p:extLst>
      <p:ext uri="{BB962C8B-B14F-4D97-AF65-F5344CB8AC3E}">
        <p14:creationId xmlns:p14="http://schemas.microsoft.com/office/powerpoint/2010/main" val="851654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57AD7A-9530-344B-8745-A0952BA1B26D}" type="datetimeFigureOut">
              <a:rPr lang="en-US" smtClean="0"/>
              <a:t>18/5/18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AEAA89-8403-F64D-A74A-932ADF111BAC}" type="slidenum">
              <a:rPr lang="en-US" smtClean="0"/>
              <a:t>‹#›</a:t>
            </a:fld>
            <a:endParaRPr lang="en-US"/>
          </a:p>
        </p:txBody>
      </p:sp>
    </p:spTree>
    <p:extLst>
      <p:ext uri="{BB962C8B-B14F-4D97-AF65-F5344CB8AC3E}">
        <p14:creationId xmlns:p14="http://schemas.microsoft.com/office/powerpoint/2010/main" val="2293065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157AD7A-9530-344B-8745-A0952BA1B26D}" type="datetimeFigureOut">
              <a:rPr lang="en-US" smtClean="0"/>
              <a:t>18/5/18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EAA89-8403-F64D-A74A-932ADF111BAC}" type="slidenum">
              <a:rPr lang="en-US" smtClean="0"/>
              <a:t>‹#›</a:t>
            </a:fld>
            <a:endParaRPr lang="en-US"/>
          </a:p>
        </p:txBody>
      </p:sp>
    </p:spTree>
    <p:extLst>
      <p:ext uri="{BB962C8B-B14F-4D97-AF65-F5344CB8AC3E}">
        <p14:creationId xmlns:p14="http://schemas.microsoft.com/office/powerpoint/2010/main" val="2715850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157AD7A-9530-344B-8745-A0952BA1B26D}" type="datetimeFigureOut">
              <a:rPr lang="en-US" smtClean="0"/>
              <a:t>18/5/18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EAA89-8403-F64D-A74A-932ADF111BAC}" type="slidenum">
              <a:rPr lang="en-US" smtClean="0"/>
              <a:t>‹#›</a:t>
            </a:fld>
            <a:endParaRPr lang="en-US"/>
          </a:p>
        </p:txBody>
      </p:sp>
    </p:spTree>
    <p:extLst>
      <p:ext uri="{BB962C8B-B14F-4D97-AF65-F5344CB8AC3E}">
        <p14:creationId xmlns:p14="http://schemas.microsoft.com/office/powerpoint/2010/main" val="31109228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7AD7A-9530-344B-8745-A0952BA1B26D}" type="datetimeFigureOut">
              <a:rPr lang="en-US" smtClean="0"/>
              <a:t>18/5/18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AEAA89-8403-F64D-A74A-932ADF111BAC}" type="slidenum">
              <a:rPr lang="en-US" smtClean="0"/>
              <a:t>‹#›</a:t>
            </a:fld>
            <a:endParaRPr lang="en-US"/>
          </a:p>
        </p:txBody>
      </p:sp>
    </p:spTree>
    <p:extLst>
      <p:ext uri="{BB962C8B-B14F-4D97-AF65-F5344CB8AC3E}">
        <p14:creationId xmlns:p14="http://schemas.microsoft.com/office/powerpoint/2010/main" val="3100701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6513" y="444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
          <p:cNvSpPr txBox="1"/>
          <p:nvPr/>
        </p:nvSpPr>
        <p:spPr>
          <a:xfrm>
            <a:off x="2006600" y="2171700"/>
            <a:ext cx="6518275" cy="1376363"/>
          </a:xfrm>
          <a:prstGeom prst="rect">
            <a:avLst/>
          </a:prstGeom>
          <a:noFill/>
        </p:spPr>
        <p:txBody>
          <a:bodyPr wrap="none" lIns="0" tIns="0" rIns="0" bIns="0">
            <a:spAutoFit/>
          </a:bodyPr>
          <a:lstStyle/>
          <a:p>
            <a:pPr eaLnBrk="1" fontAlgn="auto" hangingPunct="1">
              <a:lnSpc>
                <a:spcPts val="3600"/>
              </a:lnSpc>
              <a:spcBef>
                <a:spcPts val="0"/>
              </a:spcBef>
              <a:spcAft>
                <a:spcPts val="0"/>
              </a:spcAft>
              <a:tabLst>
                <a:tab pos="2311400" algn="l"/>
              </a:tabLst>
              <a:defRPr/>
            </a:pPr>
            <a:r>
              <a:rPr lang="en-CA" sz="3010" b="1" dirty="0">
                <a:solidFill>
                  <a:srgbClr val="565F6C"/>
                </a:solidFill>
                <a:latin typeface="Century Schoolbook Bold"/>
                <a:ea typeface="+mn-ea"/>
                <a:cs typeface="Century Schoolbook Bold"/>
              </a:rPr>
              <a:t>E-</a:t>
            </a:r>
            <a:r>
              <a:rPr lang="en-CA" sz="2410" b="1" dirty="0">
                <a:solidFill>
                  <a:srgbClr val="565F6C"/>
                </a:solidFill>
                <a:latin typeface="Century Schoolbook Bold"/>
                <a:ea typeface="+mn-ea"/>
                <a:cs typeface="Century Schoolbook Bold"/>
              </a:rPr>
              <a:t>BUSINESS STRATEGY AND MODELS</a:t>
            </a:r>
            <a:r>
              <a:rPr lang="en-CA" sz="2533" dirty="0">
                <a:solidFill>
                  <a:srgbClr val="000000"/>
                </a:solidFill>
                <a:latin typeface="Times New Roman"/>
                <a:ea typeface="+mn-ea"/>
                <a:cs typeface="+mn-cs"/>
              </a:rPr>
              <a:t/>
            </a:r>
            <a:br>
              <a:rPr lang="en-CA" sz="2533" dirty="0">
                <a:solidFill>
                  <a:srgbClr val="000000"/>
                </a:solidFill>
                <a:latin typeface="Times New Roman"/>
                <a:ea typeface="+mn-ea"/>
                <a:cs typeface="+mn-cs"/>
              </a:rPr>
            </a:br>
            <a:r>
              <a:rPr lang="en-CA" sz="2410" b="1" dirty="0">
                <a:solidFill>
                  <a:srgbClr val="565F6C"/>
                </a:solidFill>
                <a:latin typeface="Century Schoolbook Bold"/>
                <a:ea typeface="+mn-ea"/>
                <a:cs typeface="Century Schoolbook Bold"/>
              </a:rPr>
              <a:t>	LECTURE</a:t>
            </a:r>
            <a:r>
              <a:rPr lang="en-CA" sz="3010" b="1" dirty="0">
                <a:solidFill>
                  <a:srgbClr val="565F6C"/>
                </a:solidFill>
                <a:latin typeface="Century Schoolbook Bold"/>
                <a:ea typeface="+mn-ea"/>
                <a:cs typeface="Century Schoolbook Bold"/>
              </a:rPr>
              <a:t>	 4</a:t>
            </a:r>
          </a:p>
          <a:p>
            <a:pPr eaLnBrk="1" fontAlgn="auto" hangingPunct="1">
              <a:lnSpc>
                <a:spcPts val="3600"/>
              </a:lnSpc>
              <a:spcBef>
                <a:spcPts val="0"/>
              </a:spcBef>
              <a:spcAft>
                <a:spcPts val="0"/>
              </a:spcAft>
              <a:defRPr/>
            </a:pPr>
            <a:endParaRPr lang="en-CA" sz="2533" dirty="0">
              <a:solidFill>
                <a:srgbClr val="000000"/>
              </a:solidFill>
              <a:latin typeface="+mn-lt"/>
              <a:ea typeface="+mn-ea"/>
              <a:cs typeface="+mn-cs"/>
            </a:endParaRPr>
          </a:p>
        </p:txBody>
      </p:sp>
      <p:sp>
        <p:nvSpPr>
          <p:cNvPr id="3" name="TextBox 3"/>
          <p:cNvSpPr txBox="1"/>
          <p:nvPr/>
        </p:nvSpPr>
        <p:spPr>
          <a:xfrm>
            <a:off x="2527300" y="3746500"/>
            <a:ext cx="5965211" cy="907513"/>
          </a:xfrm>
          <a:prstGeom prst="rect">
            <a:avLst/>
          </a:prstGeom>
          <a:noFill/>
        </p:spPr>
        <p:txBody>
          <a:bodyPr wrap="none" lIns="0" tIns="0" rIns="0" bIns="0">
            <a:spAutoFit/>
          </a:bodyPr>
          <a:lstStyle/>
          <a:p>
            <a:pPr eaLnBrk="1" fontAlgn="auto" hangingPunct="1">
              <a:lnSpc>
                <a:spcPts val="1700"/>
              </a:lnSpc>
              <a:spcBef>
                <a:spcPts val="0"/>
              </a:spcBef>
              <a:spcAft>
                <a:spcPts val="0"/>
              </a:spcAft>
              <a:tabLst>
                <a:tab pos="2019300" algn="l"/>
              </a:tabLst>
              <a:defRPr/>
            </a:pPr>
            <a:r>
              <a:rPr lang="en-CA" sz="2800" b="1" dirty="0">
                <a:solidFill>
                  <a:srgbClr val="565F6C"/>
                </a:solidFill>
                <a:latin typeface="American Typewriter"/>
                <a:cs typeface="American Typewriter"/>
              </a:rPr>
              <a:t>E-business S</a:t>
            </a:r>
            <a:r>
              <a:rPr lang="en-CA" sz="2800" b="1" dirty="0" smtClean="0">
                <a:solidFill>
                  <a:srgbClr val="565F6C"/>
                </a:solidFill>
                <a:latin typeface="American Typewriter"/>
                <a:cs typeface="American Typewriter"/>
              </a:rPr>
              <a:t>trategy Formulation</a:t>
            </a:r>
            <a:endParaRPr lang="en-CA" sz="2800" b="1" dirty="0">
              <a:solidFill>
                <a:srgbClr val="565F6C"/>
              </a:solidFill>
              <a:latin typeface="American Typewriter"/>
              <a:cs typeface="American Typewriter"/>
            </a:endParaRPr>
          </a:p>
          <a:p>
            <a:pPr eaLnBrk="1" fontAlgn="auto" hangingPunct="1">
              <a:lnSpc>
                <a:spcPts val="1700"/>
              </a:lnSpc>
              <a:spcBef>
                <a:spcPts val="0"/>
              </a:spcBef>
              <a:spcAft>
                <a:spcPts val="0"/>
              </a:spcAft>
              <a:tabLst>
                <a:tab pos="2019300" algn="l"/>
              </a:tabLst>
              <a:defRPr/>
            </a:pPr>
            <a:r>
              <a:rPr lang="en-CA" sz="2800" b="1" dirty="0" smtClean="0">
                <a:solidFill>
                  <a:srgbClr val="565F6C"/>
                </a:solidFill>
                <a:latin typeface="American Typewriter"/>
                <a:cs typeface="American Typewriter"/>
              </a:rPr>
              <a:t> </a:t>
            </a:r>
          </a:p>
          <a:p>
            <a:pPr eaLnBrk="1" fontAlgn="auto" hangingPunct="1">
              <a:lnSpc>
                <a:spcPts val="1700"/>
              </a:lnSpc>
              <a:spcBef>
                <a:spcPts val="0"/>
              </a:spcBef>
              <a:spcAft>
                <a:spcPts val="0"/>
              </a:spcAft>
              <a:tabLst>
                <a:tab pos="2019300" algn="l"/>
              </a:tabLst>
              <a:defRPr/>
            </a:pPr>
            <a:r>
              <a:rPr lang="en-CA" sz="2800" b="1" dirty="0" smtClean="0">
                <a:solidFill>
                  <a:srgbClr val="565F6C"/>
                </a:solidFill>
                <a:latin typeface="American Typewriter"/>
                <a:cs typeface="American Typewriter"/>
              </a:rPr>
              <a:t>Implementation and Assessment</a:t>
            </a:r>
            <a:endParaRPr lang="en-CA" sz="2800" b="1" dirty="0">
              <a:solidFill>
                <a:srgbClr val="565F6C"/>
              </a:solidFill>
              <a:latin typeface="American Typewriter"/>
              <a:cs typeface="American Typewriter"/>
            </a:endParaRPr>
          </a:p>
          <a:p>
            <a:pPr eaLnBrk="1" fontAlgn="auto" hangingPunct="1">
              <a:lnSpc>
                <a:spcPts val="1700"/>
              </a:lnSpc>
              <a:spcBef>
                <a:spcPts val="0"/>
              </a:spcBef>
              <a:spcAft>
                <a:spcPts val="0"/>
              </a:spcAft>
              <a:defRPr/>
            </a:pPr>
            <a:endParaRPr lang="en-CA" sz="2800" b="1" dirty="0">
              <a:solidFill>
                <a:srgbClr val="000000"/>
              </a:solidFill>
              <a:latin typeface="American Typewriter"/>
              <a:cs typeface="American Typewriter"/>
            </a:endParaRPr>
          </a:p>
        </p:txBody>
      </p:sp>
      <p:sp>
        <p:nvSpPr>
          <p:cNvPr id="94212" name="TextBox 9"/>
          <p:cNvSpPr txBox="1">
            <a:spLocks noChangeArrowheads="1"/>
          </p:cNvSpPr>
          <p:nvPr/>
        </p:nvSpPr>
        <p:spPr bwMode="auto">
          <a:xfrm>
            <a:off x="5295900" y="6299200"/>
            <a:ext cx="3746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038"/>
              </a:lnSpc>
            </a:pPr>
            <a:r>
              <a:rPr lang="en-CA" sz="900">
                <a:solidFill>
                  <a:srgbClr val="565F6C"/>
                </a:solidFill>
                <a:latin typeface="Century Schoolbook" charset="0"/>
                <a:cs typeface="Century Schoolbook" charset="0"/>
              </a:rPr>
              <a:t>© 2017</a:t>
            </a:r>
          </a:p>
          <a:p>
            <a:pPr eaLnBrk="1" hangingPunct="1">
              <a:lnSpc>
                <a:spcPts val="1038"/>
              </a:lnSpc>
            </a:pPr>
            <a:endParaRPr lang="en-CA" sz="900">
              <a:solidFill>
                <a:srgbClr val="000000"/>
              </a:solidFill>
              <a:latin typeface="Calibri" charset="0"/>
            </a:endParaRPr>
          </a:p>
        </p:txBody>
      </p:sp>
      <p:sp>
        <p:nvSpPr>
          <p:cNvPr id="94213" name="TextBox 5"/>
          <p:cNvSpPr txBox="1">
            <a:spLocks noChangeArrowheads="1"/>
          </p:cNvSpPr>
          <p:nvPr/>
        </p:nvSpPr>
        <p:spPr bwMode="auto">
          <a:xfrm>
            <a:off x="2772305" y="4776788"/>
            <a:ext cx="5046172" cy="5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038"/>
              </a:lnSpc>
            </a:pPr>
            <a:r>
              <a:rPr lang="en-CA" sz="1400" b="1" dirty="0">
                <a:solidFill>
                  <a:srgbClr val="565F6C"/>
                </a:solidFill>
                <a:latin typeface="American Typewriter"/>
                <a:cs typeface="American Typewriter"/>
              </a:rPr>
              <a:t>DR.  Collins  C. Kachaka BSc, MSc, DBA(Cybersecurity</a:t>
            </a:r>
            <a:r>
              <a:rPr lang="en-CA" sz="1400" b="1" dirty="0" smtClean="0">
                <a:solidFill>
                  <a:srgbClr val="565F6C"/>
                </a:solidFill>
                <a:latin typeface="American Typewriter"/>
                <a:cs typeface="American Typewriter"/>
              </a:rPr>
              <a:t>)</a:t>
            </a:r>
          </a:p>
          <a:p>
            <a:pPr eaLnBrk="1" hangingPunct="1">
              <a:lnSpc>
                <a:spcPts val="1038"/>
              </a:lnSpc>
            </a:pPr>
            <a:r>
              <a:rPr lang="en-CA" sz="1400" b="1" dirty="0" smtClean="0">
                <a:solidFill>
                  <a:srgbClr val="565F6C"/>
                </a:solidFill>
                <a:latin typeface="American Typewriter"/>
                <a:cs typeface="American Typewriter"/>
              </a:rPr>
              <a:t>  </a:t>
            </a:r>
          </a:p>
          <a:p>
            <a:pPr eaLnBrk="1" hangingPunct="1">
              <a:lnSpc>
                <a:spcPts val="1038"/>
              </a:lnSpc>
            </a:pPr>
            <a:r>
              <a:rPr lang="en-CA" sz="1400" b="1" dirty="0">
                <a:solidFill>
                  <a:srgbClr val="565F6C"/>
                </a:solidFill>
                <a:latin typeface="American Typewriter"/>
                <a:cs typeface="American Typewriter"/>
              </a:rPr>
              <a:t> </a:t>
            </a:r>
            <a:r>
              <a:rPr lang="en-CA" sz="1400" b="1" dirty="0" smtClean="0">
                <a:solidFill>
                  <a:srgbClr val="565F6C"/>
                </a:solidFill>
                <a:latin typeface="American Typewriter"/>
                <a:cs typeface="American Typewriter"/>
              </a:rPr>
              <a:t>   CCNA</a:t>
            </a:r>
            <a:r>
              <a:rPr lang="en-CA" sz="1400" b="1" dirty="0">
                <a:solidFill>
                  <a:srgbClr val="565F6C"/>
                </a:solidFill>
                <a:latin typeface="American Typewriter"/>
                <a:cs typeface="American Typewriter"/>
              </a:rPr>
              <a:t>, CWNA, MCP,  CEH, CHFI, ITIL, PCI DSS</a:t>
            </a:r>
          </a:p>
          <a:p>
            <a:pPr eaLnBrk="1" hangingPunct="1">
              <a:lnSpc>
                <a:spcPts val="1038"/>
              </a:lnSpc>
            </a:pPr>
            <a:endParaRPr lang="en-CA" sz="1400" b="1" dirty="0">
              <a:solidFill>
                <a:srgbClr val="000000"/>
              </a:solidFill>
              <a:latin typeface="American Typewriter"/>
              <a:cs typeface="American Typewriter"/>
            </a:endParaRPr>
          </a:p>
        </p:txBody>
      </p:sp>
      <p:sp>
        <p:nvSpPr>
          <p:cNvPr id="94214" name="TextBox 10"/>
          <p:cNvSpPr txBox="1">
            <a:spLocks noChangeArrowheads="1"/>
          </p:cNvSpPr>
          <p:nvPr/>
        </p:nvSpPr>
        <p:spPr bwMode="auto">
          <a:xfrm>
            <a:off x="4559300" y="5816600"/>
            <a:ext cx="1585913"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038"/>
              </a:lnSpc>
            </a:pPr>
            <a:r>
              <a:rPr lang="en-CA" sz="900">
                <a:solidFill>
                  <a:srgbClr val="565F6C"/>
                </a:solidFill>
                <a:latin typeface="Century Schoolbook" charset="0"/>
                <a:cs typeface="Century Schoolbook" charset="0"/>
              </a:rPr>
              <a:t>Email :  collinschi@gmail.com</a:t>
            </a:r>
            <a:endParaRPr lang="en-CA" sz="900">
              <a:solidFill>
                <a:srgbClr val="000000"/>
              </a:solidFill>
              <a:latin typeface="Calibri" charset="0"/>
            </a:endParaRPr>
          </a:p>
        </p:txBody>
      </p:sp>
      <p:pic>
        <p:nvPicPr>
          <p:cNvPr id="94215" name="Picture 13" descr="logo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44450"/>
            <a:ext cx="17859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22758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
          <p:cNvSpPr txBox="1"/>
          <p:nvPr/>
        </p:nvSpPr>
        <p:spPr>
          <a:xfrm>
            <a:off x="546100" y="698500"/>
            <a:ext cx="8597900" cy="571500"/>
          </a:xfrm>
          <a:prstGeom prst="rect">
            <a:avLst/>
          </a:prstGeom>
          <a:noFill/>
        </p:spPr>
        <p:txBody>
          <a:bodyPr wrap="none" lIns="0" tIns="0" rIns="0" bIns="0">
            <a:spAutoFit/>
          </a:bodyPr>
          <a:lstStyle/>
          <a:p>
            <a:pPr eaLnBrk="1" fontAlgn="auto" hangingPunct="1">
              <a:lnSpc>
                <a:spcPts val="2760"/>
              </a:lnSpc>
              <a:spcBef>
                <a:spcPts val="0"/>
              </a:spcBef>
              <a:spcAft>
                <a:spcPts val="0"/>
              </a:spcAft>
              <a:defRPr/>
            </a:pPr>
            <a:r>
              <a:rPr lang="en-CA" sz="3000">
                <a:solidFill>
                  <a:srgbClr val="565F6C"/>
                </a:solidFill>
                <a:latin typeface="Century Schoolbook"/>
                <a:ea typeface="+mn-ea"/>
                <a:cs typeface="Century Schoolbook"/>
              </a:rPr>
              <a:t>S</a:t>
            </a:r>
            <a:r>
              <a:rPr lang="en-CA" sz="2400">
                <a:solidFill>
                  <a:srgbClr val="565F6C"/>
                </a:solidFill>
                <a:latin typeface="Century Schoolbook"/>
                <a:ea typeface="+mn-ea"/>
                <a:cs typeface="Century Schoolbook"/>
              </a:rPr>
              <a:t>TRATEGY FORMULATION TOOLS</a:t>
            </a:r>
          </a:p>
          <a:p>
            <a:pPr eaLnBrk="1" fontAlgn="auto" hangingPunct="1">
              <a:lnSpc>
                <a:spcPts val="2760"/>
              </a:lnSpc>
              <a:spcBef>
                <a:spcPts val="0"/>
              </a:spcBef>
              <a:spcAft>
                <a:spcPts val="0"/>
              </a:spcAft>
              <a:defRPr/>
            </a:pPr>
            <a:endParaRPr lang="en-CA" sz="2423">
              <a:solidFill>
                <a:srgbClr val="000000"/>
              </a:solidFill>
              <a:latin typeface="+mn-lt"/>
              <a:ea typeface="+mn-ea"/>
              <a:cs typeface="+mn-cs"/>
            </a:endParaRPr>
          </a:p>
        </p:txBody>
      </p:sp>
      <p:sp>
        <p:nvSpPr>
          <p:cNvPr id="3" name="TextBox 3"/>
          <p:cNvSpPr txBox="1"/>
          <p:nvPr/>
        </p:nvSpPr>
        <p:spPr>
          <a:xfrm>
            <a:off x="546100" y="1549400"/>
            <a:ext cx="8597900" cy="393700"/>
          </a:xfrm>
          <a:prstGeom prst="rect">
            <a:avLst/>
          </a:prstGeom>
          <a:noFill/>
        </p:spPr>
        <p:txBody>
          <a:bodyPr wrap="none" lIns="0" tIns="0" rIns="0" bIns="0">
            <a:spAutoFit/>
          </a:bodyPr>
          <a:lstStyle/>
          <a:p>
            <a:pPr eaLnBrk="1" fontAlgn="auto" hangingPunct="1">
              <a:lnSpc>
                <a:spcPts val="2530"/>
              </a:lnSpc>
              <a:spcBef>
                <a:spcPts val="0"/>
              </a:spcBef>
              <a:spcAft>
                <a:spcPts val="0"/>
              </a:spcAft>
              <a:defRPr/>
            </a:pPr>
            <a:r>
              <a:rPr lang="en-CA" sz="1535">
                <a:solidFill>
                  <a:srgbClr val="FD8537"/>
                </a:solidFill>
                <a:latin typeface="Wingdings"/>
                <a:ea typeface="+mn-ea"/>
                <a:cs typeface="Wingdings"/>
              </a:rPr>
              <a:t></a:t>
            </a:r>
            <a:r>
              <a:rPr lang="en-CA" sz="2206" b="1">
                <a:solidFill>
                  <a:srgbClr val="000000"/>
                </a:solidFill>
                <a:latin typeface="Century Schoolbook Bold"/>
                <a:ea typeface="+mn-ea"/>
                <a:cs typeface="Century Schoolbook Bold"/>
              </a:rPr>
              <a:t> Scenario planning</a:t>
            </a:r>
          </a:p>
          <a:p>
            <a:pPr eaLnBrk="1" fontAlgn="auto" hangingPunct="1">
              <a:lnSpc>
                <a:spcPts val="2530"/>
              </a:lnSpc>
              <a:spcBef>
                <a:spcPts val="0"/>
              </a:spcBef>
              <a:spcAft>
                <a:spcPts val="0"/>
              </a:spcAft>
              <a:defRPr/>
            </a:pPr>
            <a:endParaRPr lang="en-CA" sz="2161">
              <a:solidFill>
                <a:srgbClr val="000000"/>
              </a:solidFill>
              <a:latin typeface="+mn-lt"/>
              <a:ea typeface="+mn-ea"/>
              <a:cs typeface="+mn-cs"/>
            </a:endParaRPr>
          </a:p>
        </p:txBody>
      </p:sp>
      <p:sp>
        <p:nvSpPr>
          <p:cNvPr id="4" name="TextBox 4"/>
          <p:cNvSpPr txBox="1"/>
          <p:nvPr/>
        </p:nvSpPr>
        <p:spPr>
          <a:xfrm>
            <a:off x="1003300" y="2209800"/>
            <a:ext cx="8140700" cy="1143000"/>
          </a:xfrm>
          <a:prstGeom prst="rect">
            <a:avLst/>
          </a:prstGeom>
          <a:noFill/>
        </p:spPr>
        <p:txBody>
          <a:bodyPr wrap="none" lIns="0" tIns="0" rIns="0" bIns="0">
            <a:spAutoFit/>
          </a:bodyPr>
          <a:lstStyle/>
          <a:p>
            <a:pPr eaLnBrk="1" fontAlgn="auto" hangingPunct="1">
              <a:lnSpc>
                <a:spcPts val="1710"/>
              </a:lnSpc>
              <a:spcBef>
                <a:spcPts val="0"/>
              </a:spcBef>
              <a:spcAft>
                <a:spcPts val="0"/>
              </a:spcAft>
              <a:tabLst>
                <a:tab pos="304800" algn="l"/>
                <a:tab pos="304800" algn="l"/>
                <a:tab pos="304800" algn="l"/>
                <a:tab pos="304800" algn="l"/>
              </a:tabLst>
              <a:defRPr/>
            </a:pPr>
            <a:r>
              <a:rPr lang="en-CA" sz="1526">
                <a:solidFill>
                  <a:srgbClr val="FD8537"/>
                </a:solidFill>
                <a:latin typeface="Wingdings"/>
                <a:ea typeface="+mn-ea"/>
                <a:cs typeface="Wingdings"/>
              </a:rPr>
              <a:t></a:t>
            </a:r>
            <a:r>
              <a:rPr lang="en-CA" sz="1908" b="1">
                <a:solidFill>
                  <a:srgbClr val="000000"/>
                </a:solidFill>
                <a:latin typeface="Century Schoolbook Bold"/>
                <a:ea typeface="+mn-ea"/>
                <a:cs typeface="Century Schoolbook Bold"/>
              </a:rPr>
              <a:t>  Scenarios are a set of plausible outcomes that serve</a:t>
            </a:r>
            <a:r>
              <a:rPr lang="en-CA" sz="1896">
                <a:solidFill>
                  <a:srgbClr val="000000"/>
                </a:solidFill>
                <a:latin typeface="Times New Roman"/>
                <a:ea typeface="+mn-ea"/>
                <a:cs typeface="+mn-cs"/>
              </a:rPr>
              <a:t/>
            </a:r>
            <a:br>
              <a:rPr lang="en-CA" sz="1896">
                <a:solidFill>
                  <a:srgbClr val="000000"/>
                </a:solidFill>
                <a:latin typeface="Times New Roman"/>
                <a:ea typeface="+mn-ea"/>
                <a:cs typeface="+mn-cs"/>
              </a:rPr>
            </a:br>
            <a:r>
              <a:rPr lang="en-CA" sz="1906" b="1">
                <a:solidFill>
                  <a:srgbClr val="000000"/>
                </a:solidFill>
                <a:latin typeface="Century Schoolbook Bold"/>
                <a:ea typeface="+mn-ea"/>
                <a:cs typeface="Century Schoolbook Bold"/>
              </a:rPr>
              <a:t>	as the answer to a question or problem. These</a:t>
            </a:r>
            <a:r>
              <a:rPr lang="en-CA" sz="1896">
                <a:solidFill>
                  <a:srgbClr val="000000"/>
                </a:solidFill>
                <a:latin typeface="Times New Roman"/>
                <a:ea typeface="+mn-ea"/>
                <a:cs typeface="+mn-cs"/>
              </a:rPr>
              <a:t/>
            </a:r>
            <a:br>
              <a:rPr lang="en-CA" sz="1896">
                <a:solidFill>
                  <a:srgbClr val="000000"/>
                </a:solidFill>
                <a:latin typeface="Times New Roman"/>
                <a:ea typeface="+mn-ea"/>
                <a:cs typeface="+mn-cs"/>
              </a:rPr>
            </a:br>
            <a:r>
              <a:rPr lang="en-CA" sz="1906" b="1">
                <a:solidFill>
                  <a:srgbClr val="000000"/>
                </a:solidFill>
                <a:latin typeface="Century Schoolbook Bold"/>
                <a:ea typeface="+mn-ea"/>
                <a:cs typeface="Century Schoolbook Bold"/>
              </a:rPr>
              <a:t>	outcomes are bounded by key drivers of the issue at</a:t>
            </a:r>
            <a:r>
              <a:rPr lang="en-CA" sz="1896">
                <a:solidFill>
                  <a:srgbClr val="000000"/>
                </a:solidFill>
                <a:latin typeface="Times New Roman"/>
                <a:ea typeface="+mn-ea"/>
                <a:cs typeface="+mn-cs"/>
              </a:rPr>
              <a:t/>
            </a:r>
            <a:br>
              <a:rPr lang="en-CA" sz="1896">
                <a:solidFill>
                  <a:srgbClr val="000000"/>
                </a:solidFill>
                <a:latin typeface="Times New Roman"/>
                <a:ea typeface="+mn-ea"/>
                <a:cs typeface="+mn-cs"/>
              </a:rPr>
            </a:br>
            <a:r>
              <a:rPr lang="en-CA" sz="1906" b="1">
                <a:solidFill>
                  <a:srgbClr val="000000"/>
                </a:solidFill>
                <a:latin typeface="Century Schoolbook Bold"/>
                <a:ea typeface="+mn-ea"/>
                <a:cs typeface="Century Schoolbook Bold"/>
              </a:rPr>
              <a:t>	hand.  (Market, competition, technology,</a:t>
            </a:r>
            <a:r>
              <a:rPr lang="en-CA" sz="1896">
                <a:solidFill>
                  <a:srgbClr val="000000"/>
                </a:solidFill>
                <a:latin typeface="Times New Roman"/>
                <a:ea typeface="+mn-ea"/>
                <a:cs typeface="+mn-cs"/>
              </a:rPr>
              <a:t/>
            </a:r>
            <a:br>
              <a:rPr lang="en-CA" sz="1896">
                <a:solidFill>
                  <a:srgbClr val="000000"/>
                </a:solidFill>
                <a:latin typeface="Times New Roman"/>
                <a:ea typeface="+mn-ea"/>
                <a:cs typeface="+mn-cs"/>
              </a:rPr>
            </a:br>
            <a:r>
              <a:rPr lang="en-CA" sz="1906" b="1">
                <a:solidFill>
                  <a:srgbClr val="000000"/>
                </a:solidFill>
                <a:latin typeface="Century Schoolbook Bold"/>
                <a:ea typeface="+mn-ea"/>
                <a:cs typeface="Century Schoolbook Bold"/>
              </a:rPr>
              <a:t>	innovation, economic etc.)</a:t>
            </a:r>
          </a:p>
          <a:p>
            <a:pPr eaLnBrk="1" fontAlgn="auto" hangingPunct="1">
              <a:lnSpc>
                <a:spcPts val="1710"/>
              </a:lnSpc>
              <a:spcBef>
                <a:spcPts val="0"/>
              </a:spcBef>
              <a:spcAft>
                <a:spcPts val="0"/>
              </a:spcAft>
              <a:defRPr/>
            </a:pPr>
            <a:endParaRPr lang="en-CA" sz="1896">
              <a:solidFill>
                <a:srgbClr val="000000"/>
              </a:solidFill>
              <a:latin typeface="+mn-lt"/>
              <a:ea typeface="+mn-ea"/>
              <a:cs typeface="+mn-cs"/>
            </a:endParaRPr>
          </a:p>
        </p:txBody>
      </p:sp>
      <p:sp>
        <p:nvSpPr>
          <p:cNvPr id="5" name="TextBox 5"/>
          <p:cNvSpPr txBox="1"/>
          <p:nvPr/>
        </p:nvSpPr>
        <p:spPr>
          <a:xfrm>
            <a:off x="1003300" y="3644900"/>
            <a:ext cx="8140700" cy="736600"/>
          </a:xfrm>
          <a:prstGeom prst="rect">
            <a:avLst/>
          </a:prstGeom>
          <a:noFill/>
        </p:spPr>
        <p:txBody>
          <a:bodyPr wrap="none" lIns="0" tIns="0" rIns="0" bIns="0">
            <a:spAutoFit/>
          </a:bodyPr>
          <a:lstStyle/>
          <a:p>
            <a:pPr eaLnBrk="1" fontAlgn="auto" hangingPunct="1">
              <a:lnSpc>
                <a:spcPts val="1710"/>
              </a:lnSpc>
              <a:spcBef>
                <a:spcPts val="0"/>
              </a:spcBef>
              <a:spcAft>
                <a:spcPts val="0"/>
              </a:spcAft>
              <a:tabLst>
                <a:tab pos="304800" algn="l"/>
                <a:tab pos="304800" algn="l"/>
              </a:tabLst>
              <a:defRPr/>
            </a:pPr>
            <a:r>
              <a:rPr lang="en-CA" sz="1526">
                <a:solidFill>
                  <a:srgbClr val="FD8537"/>
                </a:solidFill>
                <a:latin typeface="Wingdings"/>
                <a:ea typeface="+mn-ea"/>
                <a:cs typeface="Wingdings"/>
              </a:rPr>
              <a:t></a:t>
            </a:r>
            <a:r>
              <a:rPr lang="en-CA" sz="1908" b="1">
                <a:solidFill>
                  <a:srgbClr val="000000"/>
                </a:solidFill>
                <a:latin typeface="Century Schoolbook Bold"/>
                <a:ea typeface="+mn-ea"/>
                <a:cs typeface="Century Schoolbook Bold"/>
              </a:rPr>
              <a:t>  Using this tool organisations generate, and prepare</a:t>
            </a:r>
            <a:r>
              <a:rPr lang="en-CA" sz="1896">
                <a:solidFill>
                  <a:srgbClr val="000000"/>
                </a:solidFill>
                <a:latin typeface="Times New Roman"/>
                <a:ea typeface="+mn-ea"/>
                <a:cs typeface="+mn-cs"/>
              </a:rPr>
              <a:t/>
            </a:r>
            <a:br>
              <a:rPr lang="en-CA" sz="1896">
                <a:solidFill>
                  <a:srgbClr val="000000"/>
                </a:solidFill>
                <a:latin typeface="Times New Roman"/>
                <a:ea typeface="+mn-ea"/>
                <a:cs typeface="+mn-cs"/>
              </a:rPr>
            </a:br>
            <a:r>
              <a:rPr lang="en-CA" sz="1906" b="1">
                <a:solidFill>
                  <a:srgbClr val="000000"/>
                </a:solidFill>
                <a:latin typeface="Century Schoolbook Bold"/>
                <a:ea typeface="+mn-ea"/>
                <a:cs typeface="Century Schoolbook Bold"/>
              </a:rPr>
              <a:t>	for several plausible alternative future business</a:t>
            </a:r>
            <a:r>
              <a:rPr lang="en-CA" sz="1896">
                <a:solidFill>
                  <a:srgbClr val="000000"/>
                </a:solidFill>
                <a:latin typeface="Times New Roman"/>
                <a:ea typeface="+mn-ea"/>
                <a:cs typeface="+mn-cs"/>
              </a:rPr>
              <a:t/>
            </a:r>
            <a:br>
              <a:rPr lang="en-CA" sz="1896">
                <a:solidFill>
                  <a:srgbClr val="000000"/>
                </a:solidFill>
                <a:latin typeface="Times New Roman"/>
                <a:ea typeface="+mn-ea"/>
                <a:cs typeface="+mn-cs"/>
              </a:rPr>
            </a:br>
            <a:r>
              <a:rPr lang="en-CA" sz="1906" b="1">
                <a:solidFill>
                  <a:srgbClr val="000000"/>
                </a:solidFill>
                <a:latin typeface="Century Schoolbook Bold"/>
                <a:ea typeface="+mn-ea"/>
                <a:cs typeface="Century Schoolbook Bold"/>
              </a:rPr>
              <a:t>	circumstances.</a:t>
            </a:r>
          </a:p>
          <a:p>
            <a:pPr eaLnBrk="1" fontAlgn="auto" hangingPunct="1">
              <a:lnSpc>
                <a:spcPts val="1710"/>
              </a:lnSpc>
              <a:spcBef>
                <a:spcPts val="0"/>
              </a:spcBef>
              <a:spcAft>
                <a:spcPts val="0"/>
              </a:spcAft>
              <a:defRPr/>
            </a:pPr>
            <a:endParaRPr lang="en-CA" sz="1896">
              <a:solidFill>
                <a:srgbClr val="000000"/>
              </a:solidFill>
              <a:latin typeface="+mn-lt"/>
              <a:ea typeface="+mn-ea"/>
              <a:cs typeface="+mn-cs"/>
            </a:endParaRPr>
          </a:p>
        </p:txBody>
      </p:sp>
      <p:sp>
        <p:nvSpPr>
          <p:cNvPr id="6" name="TextBox 6"/>
          <p:cNvSpPr txBox="1"/>
          <p:nvPr/>
        </p:nvSpPr>
        <p:spPr>
          <a:xfrm>
            <a:off x="1003300" y="4572000"/>
            <a:ext cx="8140700" cy="533400"/>
          </a:xfrm>
          <a:prstGeom prst="rect">
            <a:avLst/>
          </a:prstGeom>
          <a:noFill/>
        </p:spPr>
        <p:txBody>
          <a:bodyPr wrap="none" lIns="0" tIns="0" rIns="0" bIns="0">
            <a:spAutoFit/>
          </a:bodyPr>
          <a:lstStyle/>
          <a:p>
            <a:pPr eaLnBrk="1" fontAlgn="auto" hangingPunct="1">
              <a:lnSpc>
                <a:spcPts val="1710"/>
              </a:lnSpc>
              <a:spcBef>
                <a:spcPts val="0"/>
              </a:spcBef>
              <a:spcAft>
                <a:spcPts val="0"/>
              </a:spcAft>
              <a:tabLst>
                <a:tab pos="304800" algn="l"/>
              </a:tabLst>
              <a:defRPr/>
            </a:pPr>
            <a:r>
              <a:rPr lang="en-CA" sz="1523">
                <a:solidFill>
                  <a:srgbClr val="FD8537"/>
                </a:solidFill>
                <a:latin typeface="Wingdings"/>
                <a:ea typeface="+mn-ea"/>
                <a:cs typeface="Wingdings"/>
              </a:rPr>
              <a:t></a:t>
            </a:r>
            <a:r>
              <a:rPr lang="en-CA" sz="1906" b="1">
                <a:solidFill>
                  <a:srgbClr val="000000"/>
                </a:solidFill>
                <a:latin typeface="Century Schoolbook Bold"/>
                <a:ea typeface="+mn-ea"/>
                <a:cs typeface="Century Schoolbook Bold"/>
              </a:rPr>
              <a:t>  The original scenario planning methodology called</a:t>
            </a:r>
            <a:r>
              <a:rPr lang="en-CA" sz="1896">
                <a:solidFill>
                  <a:srgbClr val="000000"/>
                </a:solidFill>
                <a:latin typeface="Times New Roman"/>
                <a:ea typeface="+mn-ea"/>
                <a:cs typeface="+mn-cs"/>
              </a:rPr>
              <a:t/>
            </a:r>
            <a:br>
              <a:rPr lang="en-CA" sz="1896">
                <a:solidFill>
                  <a:srgbClr val="000000"/>
                </a:solidFill>
                <a:latin typeface="Times New Roman"/>
                <a:ea typeface="+mn-ea"/>
                <a:cs typeface="+mn-cs"/>
              </a:rPr>
            </a:br>
            <a:r>
              <a:rPr lang="en-CA" sz="1906" b="1">
                <a:solidFill>
                  <a:srgbClr val="000000"/>
                </a:solidFill>
                <a:latin typeface="Century Schoolbook Bold"/>
                <a:ea typeface="+mn-ea"/>
                <a:cs typeface="Century Schoolbook Bold"/>
              </a:rPr>
              <a:t>	for the identification of two key drivers of the issue</a:t>
            </a:r>
          </a:p>
          <a:p>
            <a:pPr eaLnBrk="1" fontAlgn="auto" hangingPunct="1">
              <a:lnSpc>
                <a:spcPts val="1710"/>
              </a:lnSpc>
              <a:spcBef>
                <a:spcPts val="0"/>
              </a:spcBef>
              <a:spcAft>
                <a:spcPts val="0"/>
              </a:spcAft>
              <a:defRPr/>
            </a:pPr>
            <a:endParaRPr lang="en-CA" sz="1896">
              <a:solidFill>
                <a:srgbClr val="000000"/>
              </a:solidFill>
              <a:latin typeface="+mn-lt"/>
              <a:ea typeface="+mn-ea"/>
              <a:cs typeface="+mn-cs"/>
            </a:endParaRPr>
          </a:p>
        </p:txBody>
      </p:sp>
      <p:sp>
        <p:nvSpPr>
          <p:cNvPr id="7" name="TextBox 7"/>
          <p:cNvSpPr txBox="1"/>
          <p:nvPr/>
        </p:nvSpPr>
        <p:spPr>
          <a:xfrm>
            <a:off x="1308100" y="4978400"/>
            <a:ext cx="7835900" cy="342900"/>
          </a:xfrm>
          <a:prstGeom prst="rect">
            <a:avLst/>
          </a:prstGeom>
          <a:noFill/>
        </p:spPr>
        <p:txBody>
          <a:bodyPr wrap="none" lIns="0" tIns="0" rIns="0" bIns="0">
            <a:spAutoFit/>
          </a:bodyPr>
          <a:lstStyle/>
          <a:p>
            <a:pPr eaLnBrk="1" fontAlgn="auto" hangingPunct="1">
              <a:lnSpc>
                <a:spcPts val="1710"/>
              </a:lnSpc>
              <a:spcBef>
                <a:spcPts val="0"/>
              </a:spcBef>
              <a:spcAft>
                <a:spcPts val="0"/>
              </a:spcAft>
              <a:defRPr/>
            </a:pPr>
            <a:r>
              <a:rPr lang="en-CA" sz="1908" b="1">
                <a:solidFill>
                  <a:srgbClr val="000000"/>
                </a:solidFill>
                <a:latin typeface="Century Schoolbook Bold"/>
                <a:ea typeface="+mn-ea"/>
                <a:cs typeface="Century Schoolbook Bold"/>
              </a:rPr>
              <a:t>at hand. These two drivers would provide the</a:t>
            </a:r>
          </a:p>
          <a:p>
            <a:pPr eaLnBrk="1" fontAlgn="auto" hangingPunct="1">
              <a:lnSpc>
                <a:spcPts val="1710"/>
              </a:lnSpc>
              <a:spcBef>
                <a:spcPts val="0"/>
              </a:spcBef>
              <a:spcAft>
                <a:spcPts val="0"/>
              </a:spcAft>
              <a:defRPr/>
            </a:pPr>
            <a:endParaRPr lang="en-CA" sz="1898">
              <a:solidFill>
                <a:srgbClr val="000000"/>
              </a:solidFill>
              <a:latin typeface="+mn-lt"/>
              <a:ea typeface="+mn-ea"/>
              <a:cs typeface="+mn-cs"/>
            </a:endParaRPr>
          </a:p>
        </p:txBody>
      </p:sp>
      <p:sp>
        <p:nvSpPr>
          <p:cNvPr id="102408" name="TextBox 8"/>
          <p:cNvSpPr txBox="1">
            <a:spLocks noChangeArrowheads="1"/>
          </p:cNvSpPr>
          <p:nvPr/>
        </p:nvSpPr>
        <p:spPr bwMode="auto">
          <a:xfrm>
            <a:off x="1308100" y="5181600"/>
            <a:ext cx="7835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713"/>
              </a:lnSpc>
            </a:pPr>
            <a:r>
              <a:rPr lang="en-CA" sz="1900" b="1">
                <a:solidFill>
                  <a:srgbClr val="000000"/>
                </a:solidFill>
                <a:latin typeface="Century Schoolbook Bold" charset="0"/>
                <a:cs typeface="Century Schoolbook Bold" charset="0"/>
              </a:rPr>
              <a:t>boundaries for a 2×2 matrix.</a:t>
            </a:r>
          </a:p>
          <a:p>
            <a:pPr eaLnBrk="1" hangingPunct="1">
              <a:lnSpc>
                <a:spcPts val="1713"/>
              </a:lnSpc>
            </a:pPr>
            <a:endParaRPr lang="en-CA" sz="1800">
              <a:solidFill>
                <a:srgbClr val="000000"/>
              </a:solidFill>
              <a:latin typeface="Calibri" charset="0"/>
            </a:endParaRPr>
          </a:p>
        </p:txBody>
      </p:sp>
      <p:sp>
        <p:nvSpPr>
          <p:cNvPr id="9" name="TextBox 9"/>
          <p:cNvSpPr txBox="1"/>
          <p:nvPr/>
        </p:nvSpPr>
        <p:spPr>
          <a:xfrm>
            <a:off x="1003300" y="5702300"/>
            <a:ext cx="8140700" cy="533400"/>
          </a:xfrm>
          <a:prstGeom prst="rect">
            <a:avLst/>
          </a:prstGeom>
          <a:noFill/>
        </p:spPr>
        <p:txBody>
          <a:bodyPr wrap="none" lIns="0" tIns="0" rIns="0" bIns="0">
            <a:spAutoFit/>
          </a:bodyPr>
          <a:lstStyle/>
          <a:p>
            <a:pPr eaLnBrk="1" fontAlgn="auto" hangingPunct="1">
              <a:lnSpc>
                <a:spcPts val="1710"/>
              </a:lnSpc>
              <a:spcBef>
                <a:spcPts val="0"/>
              </a:spcBef>
              <a:spcAft>
                <a:spcPts val="0"/>
              </a:spcAft>
              <a:tabLst>
                <a:tab pos="304800" algn="l"/>
              </a:tabLst>
              <a:defRPr/>
            </a:pPr>
            <a:r>
              <a:rPr lang="en-CA" sz="1523">
                <a:solidFill>
                  <a:srgbClr val="FD8537"/>
                </a:solidFill>
                <a:latin typeface="Wingdings"/>
                <a:ea typeface="+mn-ea"/>
                <a:cs typeface="Wingdings"/>
              </a:rPr>
              <a:t></a:t>
            </a:r>
            <a:r>
              <a:rPr lang="en-CA" sz="1906" b="1">
                <a:solidFill>
                  <a:srgbClr val="000000"/>
                </a:solidFill>
                <a:latin typeface="Century Schoolbook Bold"/>
                <a:ea typeface="+mn-ea"/>
                <a:cs typeface="Century Schoolbook Bold"/>
              </a:rPr>
              <a:t>  Planners would then elaborate the scenarios from</a:t>
            </a:r>
            <a:r>
              <a:rPr lang="en-CA" sz="1896">
                <a:solidFill>
                  <a:srgbClr val="000000"/>
                </a:solidFill>
                <a:latin typeface="Times New Roman"/>
                <a:ea typeface="+mn-ea"/>
                <a:cs typeface="+mn-cs"/>
              </a:rPr>
              <a:t/>
            </a:r>
            <a:br>
              <a:rPr lang="en-CA" sz="1896">
                <a:solidFill>
                  <a:srgbClr val="000000"/>
                </a:solidFill>
                <a:latin typeface="Times New Roman"/>
                <a:ea typeface="+mn-ea"/>
                <a:cs typeface="+mn-cs"/>
              </a:rPr>
            </a:br>
            <a:r>
              <a:rPr lang="en-CA" sz="1906" b="1">
                <a:solidFill>
                  <a:srgbClr val="000000"/>
                </a:solidFill>
                <a:latin typeface="Century Schoolbook Bold"/>
                <a:ea typeface="+mn-ea"/>
                <a:cs typeface="Century Schoolbook Bold"/>
              </a:rPr>
              <a:t>	this matrix, examining key environmental forces.</a:t>
            </a:r>
          </a:p>
          <a:p>
            <a:pPr eaLnBrk="1" fontAlgn="auto" hangingPunct="1">
              <a:lnSpc>
                <a:spcPts val="1710"/>
              </a:lnSpc>
              <a:spcBef>
                <a:spcPts val="0"/>
              </a:spcBef>
              <a:spcAft>
                <a:spcPts val="0"/>
              </a:spcAft>
              <a:defRPr/>
            </a:pPr>
            <a:endParaRPr lang="en-CA" sz="1896">
              <a:solidFill>
                <a:srgbClr val="000000"/>
              </a:solidFill>
              <a:latin typeface="+mn-lt"/>
              <a:ea typeface="+mn-ea"/>
              <a:cs typeface="+mn-cs"/>
            </a:endParaRPr>
          </a:p>
        </p:txBody>
      </p:sp>
      <p:pic>
        <p:nvPicPr>
          <p:cNvPr id="102410" name="Picture 10" descr="logo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6988"/>
            <a:ext cx="17859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457439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6" name="TextBox 2"/>
          <p:cNvSpPr txBox="1">
            <a:spLocks noChangeArrowheads="1"/>
          </p:cNvSpPr>
          <p:nvPr/>
        </p:nvSpPr>
        <p:spPr bwMode="auto">
          <a:xfrm>
            <a:off x="546100" y="698500"/>
            <a:ext cx="85979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2813"/>
              </a:lnSpc>
            </a:pPr>
            <a:r>
              <a:rPr lang="en-CA" sz="3000">
                <a:solidFill>
                  <a:srgbClr val="565F6C"/>
                </a:solidFill>
                <a:latin typeface="Century Schoolbook" charset="0"/>
                <a:cs typeface="Century Schoolbook" charset="0"/>
              </a:rPr>
              <a:t>S</a:t>
            </a:r>
            <a:r>
              <a:rPr lang="en-CA">
                <a:solidFill>
                  <a:srgbClr val="565F6C"/>
                </a:solidFill>
                <a:latin typeface="Century Schoolbook" charset="0"/>
                <a:cs typeface="Century Schoolbook" charset="0"/>
              </a:rPr>
              <a:t>CENARIO PLANNING CON</a:t>
            </a:r>
            <a:r>
              <a:rPr lang="en-CA" sz="3000">
                <a:solidFill>
                  <a:srgbClr val="565F6C"/>
                </a:solidFill>
                <a:latin typeface="Century Schoolbook" charset="0"/>
                <a:cs typeface="Century Schoolbook" charset="0"/>
              </a:rPr>
              <a:t>‘</a:t>
            </a:r>
            <a:r>
              <a:rPr lang="en-CA" altLang="ja-JP">
                <a:solidFill>
                  <a:srgbClr val="565F6C"/>
                </a:solidFill>
                <a:latin typeface="Century Schoolbook" charset="0"/>
                <a:cs typeface="Century Schoolbook" charset="0"/>
              </a:rPr>
              <a:t>T</a:t>
            </a:r>
          </a:p>
          <a:p>
            <a:pPr eaLnBrk="1" hangingPunct="1">
              <a:lnSpc>
                <a:spcPts val="2813"/>
              </a:lnSpc>
            </a:pPr>
            <a:endParaRPr lang="en-CA">
              <a:solidFill>
                <a:srgbClr val="000000"/>
              </a:solidFill>
              <a:latin typeface="Calibri" charset="0"/>
            </a:endParaRPr>
          </a:p>
        </p:txBody>
      </p:sp>
      <p:sp>
        <p:nvSpPr>
          <p:cNvPr id="3" name="TextBox 3"/>
          <p:cNvSpPr txBox="1"/>
          <p:nvPr/>
        </p:nvSpPr>
        <p:spPr>
          <a:xfrm>
            <a:off x="546100" y="1333500"/>
            <a:ext cx="8597900" cy="381000"/>
          </a:xfrm>
          <a:prstGeom prst="rect">
            <a:avLst/>
          </a:prstGeom>
          <a:noFill/>
        </p:spPr>
        <p:txBody>
          <a:bodyPr wrap="none" lIns="0" tIns="0" rIns="0" bIns="0">
            <a:spAutoFit/>
          </a:bodyPr>
          <a:lstStyle/>
          <a:p>
            <a:pPr eaLnBrk="1" fontAlgn="auto" hangingPunct="1">
              <a:lnSpc>
                <a:spcPts val="2300"/>
              </a:lnSpc>
              <a:spcBef>
                <a:spcPts val="0"/>
              </a:spcBef>
              <a:spcAft>
                <a:spcPts val="0"/>
              </a:spcAft>
              <a:defRPr/>
            </a:pPr>
            <a:r>
              <a:rPr lang="en-CA" sz="1403">
                <a:solidFill>
                  <a:srgbClr val="FD8537"/>
                </a:solidFill>
                <a:latin typeface="Wingdings"/>
                <a:ea typeface="+mn-ea"/>
                <a:cs typeface="Wingdings"/>
              </a:rPr>
              <a:t></a:t>
            </a:r>
            <a:r>
              <a:rPr lang="en-CA" sz="2004">
                <a:solidFill>
                  <a:srgbClr val="000000"/>
                </a:solidFill>
                <a:latin typeface="Century Schoolbook"/>
                <a:ea typeface="+mn-ea"/>
                <a:cs typeface="Century Schoolbook"/>
              </a:rPr>
              <a:t> Steps of scenario planning</a:t>
            </a:r>
          </a:p>
          <a:p>
            <a:pPr eaLnBrk="1" fontAlgn="auto" hangingPunct="1">
              <a:lnSpc>
                <a:spcPts val="2300"/>
              </a:lnSpc>
              <a:spcBef>
                <a:spcPts val="0"/>
              </a:spcBef>
              <a:spcAft>
                <a:spcPts val="0"/>
              </a:spcAft>
              <a:defRPr/>
            </a:pPr>
            <a:endParaRPr lang="en-CA" sz="1982">
              <a:solidFill>
                <a:srgbClr val="000000"/>
              </a:solidFill>
              <a:latin typeface="+mn-lt"/>
              <a:ea typeface="+mn-ea"/>
              <a:cs typeface="+mn-cs"/>
            </a:endParaRPr>
          </a:p>
        </p:txBody>
      </p:sp>
      <p:sp>
        <p:nvSpPr>
          <p:cNvPr id="4" name="TextBox 4"/>
          <p:cNvSpPr txBox="1"/>
          <p:nvPr/>
        </p:nvSpPr>
        <p:spPr>
          <a:xfrm>
            <a:off x="914400" y="1981200"/>
            <a:ext cx="419100" cy="266700"/>
          </a:xfrm>
          <a:prstGeom prst="rect">
            <a:avLst/>
          </a:prstGeom>
          <a:noFill/>
        </p:spPr>
        <p:txBody>
          <a:bodyPr wrap="none" lIns="0" tIns="0" rIns="0" bIns="0">
            <a:spAutoFit/>
          </a:bodyPr>
          <a:lstStyle/>
          <a:p>
            <a:pPr eaLnBrk="1" fontAlgn="auto" hangingPunct="1">
              <a:lnSpc>
                <a:spcPts val="2070"/>
              </a:lnSpc>
              <a:spcBef>
                <a:spcPts val="0"/>
              </a:spcBef>
              <a:spcAft>
                <a:spcPts val="0"/>
              </a:spcAft>
              <a:defRPr/>
            </a:pPr>
            <a:r>
              <a:rPr lang="en-CA" sz="1450" b="1">
                <a:solidFill>
                  <a:srgbClr val="FD8537"/>
                </a:solidFill>
                <a:latin typeface="Century Schoolbook Bold"/>
                <a:ea typeface="+mn-ea"/>
                <a:cs typeface="Century Schoolbook Bold"/>
              </a:rPr>
              <a:t>1.</a:t>
            </a:r>
          </a:p>
          <a:p>
            <a:pPr eaLnBrk="1" fontAlgn="auto" hangingPunct="1">
              <a:lnSpc>
                <a:spcPts val="2070"/>
              </a:lnSpc>
              <a:spcBef>
                <a:spcPts val="0"/>
              </a:spcBef>
              <a:spcAft>
                <a:spcPts val="0"/>
              </a:spcAft>
              <a:defRPr/>
            </a:pPr>
            <a:endParaRPr>
              <a:latin typeface="+mn-lt"/>
              <a:ea typeface="+mn-ea"/>
              <a:cs typeface="+mn-cs"/>
            </a:endParaRPr>
          </a:p>
        </p:txBody>
      </p:sp>
      <p:sp>
        <p:nvSpPr>
          <p:cNvPr id="5" name="TextBox 5"/>
          <p:cNvSpPr txBox="1"/>
          <p:nvPr/>
        </p:nvSpPr>
        <p:spPr>
          <a:xfrm>
            <a:off x="1371600" y="1943100"/>
            <a:ext cx="1206500" cy="254000"/>
          </a:xfrm>
          <a:prstGeom prst="rect">
            <a:avLst/>
          </a:prstGeom>
          <a:noFill/>
        </p:spPr>
        <p:txBody>
          <a:bodyPr wrap="none" lIns="0" tIns="0" rIns="0" bIns="0">
            <a:spAutoFit/>
          </a:bodyPr>
          <a:lstStyle/>
          <a:p>
            <a:pPr eaLnBrk="1" fontAlgn="auto" hangingPunct="1">
              <a:lnSpc>
                <a:spcPts val="2070"/>
              </a:lnSpc>
              <a:spcBef>
                <a:spcPts val="0"/>
              </a:spcBef>
              <a:spcAft>
                <a:spcPts val="0"/>
              </a:spcAft>
              <a:defRPr/>
            </a:pPr>
            <a:r>
              <a:rPr lang="en-CA" sz="1810" b="1">
                <a:solidFill>
                  <a:srgbClr val="000000"/>
                </a:solidFill>
                <a:latin typeface="Century Schoolbook Bold"/>
                <a:ea typeface="+mn-ea"/>
                <a:cs typeface="Century Schoolbook Bold"/>
              </a:rPr>
              <a:t>Scoping</a:t>
            </a:r>
          </a:p>
          <a:p>
            <a:pPr eaLnBrk="1" fontAlgn="auto" hangingPunct="1">
              <a:lnSpc>
                <a:spcPts val="2070"/>
              </a:lnSpc>
              <a:spcBef>
                <a:spcPts val="0"/>
              </a:spcBef>
              <a:spcAft>
                <a:spcPts val="0"/>
              </a:spcAft>
              <a:defRPr/>
            </a:pPr>
            <a:endParaRPr>
              <a:latin typeface="+mn-lt"/>
              <a:ea typeface="+mn-ea"/>
              <a:cs typeface="+mn-cs"/>
            </a:endParaRPr>
          </a:p>
        </p:txBody>
      </p:sp>
      <p:sp>
        <p:nvSpPr>
          <p:cNvPr id="6" name="TextBox 6"/>
          <p:cNvSpPr txBox="1"/>
          <p:nvPr/>
        </p:nvSpPr>
        <p:spPr>
          <a:xfrm>
            <a:off x="1181100" y="2260600"/>
            <a:ext cx="7962900" cy="279400"/>
          </a:xfrm>
          <a:prstGeom prst="rect">
            <a:avLst/>
          </a:prstGeom>
          <a:noFill/>
        </p:spPr>
        <p:txBody>
          <a:bodyPr wrap="none" lIns="0" tIns="0" rIns="0" bIns="0">
            <a:spAutoFit/>
          </a:bodyPr>
          <a:lstStyle/>
          <a:p>
            <a:pPr eaLnBrk="1" fontAlgn="auto" hangingPunct="1">
              <a:lnSpc>
                <a:spcPts val="1350"/>
              </a:lnSpc>
              <a:spcBef>
                <a:spcPts val="0"/>
              </a:spcBef>
              <a:spcAft>
                <a:spcPts val="0"/>
              </a:spcAft>
              <a:defRPr/>
            </a:pPr>
            <a:r>
              <a:rPr lang="en-CA" sz="900">
                <a:solidFill>
                  <a:srgbClr val="DF752E"/>
                </a:solidFill>
                <a:latin typeface="Wingdings"/>
                <a:ea typeface="+mn-ea"/>
                <a:cs typeface="Wingdings"/>
              </a:rPr>
              <a:t></a:t>
            </a:r>
            <a:r>
              <a:rPr lang="en-CA" sz="1500">
                <a:solidFill>
                  <a:srgbClr val="000000"/>
                </a:solidFill>
                <a:latin typeface="Century Schoolbook"/>
                <a:ea typeface="+mn-ea"/>
                <a:cs typeface="Century Schoolbook"/>
              </a:rPr>
              <a:t>      What is the question/issue you want to answer/address ?</a:t>
            </a:r>
          </a:p>
          <a:p>
            <a:pPr eaLnBrk="1" fontAlgn="auto" hangingPunct="1">
              <a:lnSpc>
                <a:spcPts val="1350"/>
              </a:lnSpc>
              <a:spcBef>
                <a:spcPts val="0"/>
              </a:spcBef>
              <a:spcAft>
                <a:spcPts val="0"/>
              </a:spcAft>
              <a:defRPr/>
            </a:pPr>
            <a:endParaRPr lang="en-CA" sz="1490">
              <a:solidFill>
                <a:srgbClr val="000000"/>
              </a:solidFill>
              <a:latin typeface="+mn-lt"/>
              <a:ea typeface="+mn-ea"/>
              <a:cs typeface="+mn-cs"/>
            </a:endParaRPr>
          </a:p>
        </p:txBody>
      </p:sp>
      <p:sp>
        <p:nvSpPr>
          <p:cNvPr id="7" name="TextBox 7"/>
          <p:cNvSpPr txBox="1"/>
          <p:nvPr/>
        </p:nvSpPr>
        <p:spPr>
          <a:xfrm>
            <a:off x="914400" y="2717800"/>
            <a:ext cx="419100" cy="266700"/>
          </a:xfrm>
          <a:prstGeom prst="rect">
            <a:avLst/>
          </a:prstGeom>
          <a:noFill/>
        </p:spPr>
        <p:txBody>
          <a:bodyPr wrap="none" lIns="0" tIns="0" rIns="0" bIns="0">
            <a:spAutoFit/>
          </a:bodyPr>
          <a:lstStyle/>
          <a:p>
            <a:pPr eaLnBrk="1" fontAlgn="auto" hangingPunct="1">
              <a:lnSpc>
                <a:spcPts val="2070"/>
              </a:lnSpc>
              <a:spcBef>
                <a:spcPts val="0"/>
              </a:spcBef>
              <a:spcAft>
                <a:spcPts val="0"/>
              </a:spcAft>
              <a:defRPr/>
            </a:pPr>
            <a:r>
              <a:rPr lang="en-CA" sz="1450" b="1">
                <a:solidFill>
                  <a:srgbClr val="FD8537"/>
                </a:solidFill>
                <a:latin typeface="Century Schoolbook Bold"/>
                <a:ea typeface="+mn-ea"/>
                <a:cs typeface="Century Schoolbook Bold"/>
              </a:rPr>
              <a:t>2.</a:t>
            </a:r>
          </a:p>
          <a:p>
            <a:pPr eaLnBrk="1" fontAlgn="auto" hangingPunct="1">
              <a:lnSpc>
                <a:spcPts val="2070"/>
              </a:lnSpc>
              <a:spcBef>
                <a:spcPts val="0"/>
              </a:spcBef>
              <a:spcAft>
                <a:spcPts val="0"/>
              </a:spcAft>
              <a:defRPr/>
            </a:pPr>
            <a:endParaRPr>
              <a:latin typeface="+mn-lt"/>
              <a:ea typeface="+mn-ea"/>
              <a:cs typeface="+mn-cs"/>
            </a:endParaRPr>
          </a:p>
        </p:txBody>
      </p:sp>
      <p:sp>
        <p:nvSpPr>
          <p:cNvPr id="8" name="TextBox 8"/>
          <p:cNvSpPr txBox="1"/>
          <p:nvPr/>
        </p:nvSpPr>
        <p:spPr>
          <a:xfrm>
            <a:off x="1371600" y="2667000"/>
            <a:ext cx="2019300" cy="266700"/>
          </a:xfrm>
          <a:prstGeom prst="rect">
            <a:avLst/>
          </a:prstGeom>
          <a:noFill/>
        </p:spPr>
        <p:txBody>
          <a:bodyPr wrap="none" lIns="0" tIns="0" rIns="0" bIns="0">
            <a:spAutoFit/>
          </a:bodyPr>
          <a:lstStyle/>
          <a:p>
            <a:pPr eaLnBrk="1" fontAlgn="auto" hangingPunct="1">
              <a:lnSpc>
                <a:spcPts val="2070"/>
              </a:lnSpc>
              <a:spcBef>
                <a:spcPts val="0"/>
              </a:spcBef>
              <a:spcAft>
                <a:spcPts val="0"/>
              </a:spcAft>
              <a:defRPr/>
            </a:pPr>
            <a:r>
              <a:rPr lang="en-CA" sz="1810" b="1">
                <a:solidFill>
                  <a:srgbClr val="000000"/>
                </a:solidFill>
                <a:latin typeface="Century Schoolbook Bold"/>
                <a:ea typeface="+mn-ea"/>
                <a:cs typeface="Century Schoolbook Bold"/>
              </a:rPr>
              <a:t>Trend analysis</a:t>
            </a:r>
          </a:p>
          <a:p>
            <a:pPr eaLnBrk="1" fontAlgn="auto" hangingPunct="1">
              <a:lnSpc>
                <a:spcPts val="2070"/>
              </a:lnSpc>
              <a:spcBef>
                <a:spcPts val="0"/>
              </a:spcBef>
              <a:spcAft>
                <a:spcPts val="0"/>
              </a:spcAft>
              <a:defRPr/>
            </a:pPr>
            <a:endParaRPr>
              <a:latin typeface="+mn-lt"/>
              <a:ea typeface="+mn-ea"/>
              <a:cs typeface="+mn-cs"/>
            </a:endParaRPr>
          </a:p>
        </p:txBody>
      </p:sp>
      <p:sp>
        <p:nvSpPr>
          <p:cNvPr id="9" name="TextBox 9"/>
          <p:cNvSpPr txBox="1"/>
          <p:nvPr/>
        </p:nvSpPr>
        <p:spPr>
          <a:xfrm>
            <a:off x="1181100" y="2997200"/>
            <a:ext cx="7962900" cy="279400"/>
          </a:xfrm>
          <a:prstGeom prst="rect">
            <a:avLst/>
          </a:prstGeom>
          <a:noFill/>
        </p:spPr>
        <p:txBody>
          <a:bodyPr wrap="none" lIns="0" tIns="0" rIns="0" bIns="0">
            <a:spAutoFit/>
          </a:bodyPr>
          <a:lstStyle/>
          <a:p>
            <a:pPr eaLnBrk="1" fontAlgn="auto" hangingPunct="1">
              <a:lnSpc>
                <a:spcPts val="1350"/>
              </a:lnSpc>
              <a:spcBef>
                <a:spcPts val="0"/>
              </a:spcBef>
              <a:spcAft>
                <a:spcPts val="0"/>
              </a:spcAft>
              <a:defRPr/>
            </a:pPr>
            <a:r>
              <a:rPr lang="en-CA" sz="900">
                <a:solidFill>
                  <a:srgbClr val="DF752E"/>
                </a:solidFill>
                <a:latin typeface="Wingdings"/>
                <a:ea typeface="+mn-ea"/>
                <a:cs typeface="Wingdings"/>
              </a:rPr>
              <a:t></a:t>
            </a:r>
            <a:r>
              <a:rPr lang="en-CA" sz="1500">
                <a:solidFill>
                  <a:srgbClr val="000000"/>
                </a:solidFill>
                <a:latin typeface="Century Schoolbook"/>
                <a:ea typeface="+mn-ea"/>
                <a:cs typeface="Century Schoolbook"/>
              </a:rPr>
              <a:t>      Identify external forces and their pressure on the business</a:t>
            </a:r>
          </a:p>
          <a:p>
            <a:pPr eaLnBrk="1" fontAlgn="auto" hangingPunct="1">
              <a:lnSpc>
                <a:spcPts val="1350"/>
              </a:lnSpc>
              <a:spcBef>
                <a:spcPts val="0"/>
              </a:spcBef>
              <a:spcAft>
                <a:spcPts val="0"/>
              </a:spcAft>
              <a:defRPr/>
            </a:pPr>
            <a:endParaRPr lang="en-CA" sz="1490">
              <a:solidFill>
                <a:srgbClr val="000000"/>
              </a:solidFill>
              <a:latin typeface="+mn-lt"/>
              <a:ea typeface="+mn-ea"/>
              <a:cs typeface="+mn-cs"/>
            </a:endParaRPr>
          </a:p>
        </p:txBody>
      </p:sp>
      <p:sp>
        <p:nvSpPr>
          <p:cNvPr id="10" name="TextBox 10"/>
          <p:cNvSpPr txBox="1"/>
          <p:nvPr/>
        </p:nvSpPr>
        <p:spPr>
          <a:xfrm>
            <a:off x="914400" y="3454400"/>
            <a:ext cx="419100" cy="266700"/>
          </a:xfrm>
          <a:prstGeom prst="rect">
            <a:avLst/>
          </a:prstGeom>
          <a:noFill/>
        </p:spPr>
        <p:txBody>
          <a:bodyPr wrap="none" lIns="0" tIns="0" rIns="0" bIns="0">
            <a:spAutoFit/>
          </a:bodyPr>
          <a:lstStyle/>
          <a:p>
            <a:pPr eaLnBrk="1" fontAlgn="auto" hangingPunct="1">
              <a:lnSpc>
                <a:spcPts val="2070"/>
              </a:lnSpc>
              <a:spcBef>
                <a:spcPts val="0"/>
              </a:spcBef>
              <a:spcAft>
                <a:spcPts val="0"/>
              </a:spcAft>
              <a:defRPr/>
            </a:pPr>
            <a:r>
              <a:rPr lang="en-CA" sz="1450" b="1">
                <a:solidFill>
                  <a:srgbClr val="FD8537"/>
                </a:solidFill>
                <a:latin typeface="Century Schoolbook Bold"/>
                <a:ea typeface="+mn-ea"/>
                <a:cs typeface="Century Schoolbook Bold"/>
              </a:rPr>
              <a:t>3.</a:t>
            </a:r>
          </a:p>
          <a:p>
            <a:pPr eaLnBrk="1" fontAlgn="auto" hangingPunct="1">
              <a:lnSpc>
                <a:spcPts val="2070"/>
              </a:lnSpc>
              <a:spcBef>
                <a:spcPts val="0"/>
              </a:spcBef>
              <a:spcAft>
                <a:spcPts val="0"/>
              </a:spcAft>
              <a:defRPr/>
            </a:pPr>
            <a:endParaRPr>
              <a:latin typeface="+mn-lt"/>
              <a:ea typeface="+mn-ea"/>
              <a:cs typeface="+mn-cs"/>
            </a:endParaRPr>
          </a:p>
        </p:txBody>
      </p:sp>
      <p:sp>
        <p:nvSpPr>
          <p:cNvPr id="11" name="TextBox 11"/>
          <p:cNvSpPr txBox="1"/>
          <p:nvPr/>
        </p:nvSpPr>
        <p:spPr>
          <a:xfrm>
            <a:off x="1371600" y="3403600"/>
            <a:ext cx="2489200" cy="266700"/>
          </a:xfrm>
          <a:prstGeom prst="rect">
            <a:avLst/>
          </a:prstGeom>
          <a:noFill/>
        </p:spPr>
        <p:txBody>
          <a:bodyPr wrap="none" lIns="0" tIns="0" rIns="0" bIns="0">
            <a:spAutoFit/>
          </a:bodyPr>
          <a:lstStyle/>
          <a:p>
            <a:pPr eaLnBrk="1" fontAlgn="auto" hangingPunct="1">
              <a:lnSpc>
                <a:spcPts val="2070"/>
              </a:lnSpc>
              <a:spcBef>
                <a:spcPts val="0"/>
              </a:spcBef>
              <a:spcAft>
                <a:spcPts val="0"/>
              </a:spcAft>
              <a:defRPr/>
            </a:pPr>
            <a:r>
              <a:rPr lang="en-CA" sz="1810" b="1">
                <a:solidFill>
                  <a:srgbClr val="000000"/>
                </a:solidFill>
                <a:latin typeface="Century Schoolbook Bold"/>
                <a:ea typeface="+mn-ea"/>
                <a:cs typeface="Century Schoolbook Bold"/>
              </a:rPr>
              <a:t>Building scenarios</a:t>
            </a:r>
          </a:p>
          <a:p>
            <a:pPr eaLnBrk="1" fontAlgn="auto" hangingPunct="1">
              <a:lnSpc>
                <a:spcPts val="2070"/>
              </a:lnSpc>
              <a:spcBef>
                <a:spcPts val="0"/>
              </a:spcBef>
              <a:spcAft>
                <a:spcPts val="0"/>
              </a:spcAft>
              <a:defRPr/>
            </a:pPr>
            <a:endParaRPr>
              <a:latin typeface="+mn-lt"/>
              <a:ea typeface="+mn-ea"/>
              <a:cs typeface="+mn-cs"/>
            </a:endParaRPr>
          </a:p>
        </p:txBody>
      </p:sp>
      <p:sp>
        <p:nvSpPr>
          <p:cNvPr id="12" name="TextBox 12"/>
          <p:cNvSpPr txBox="1"/>
          <p:nvPr/>
        </p:nvSpPr>
        <p:spPr>
          <a:xfrm>
            <a:off x="1181100" y="3721100"/>
            <a:ext cx="7962900" cy="279400"/>
          </a:xfrm>
          <a:prstGeom prst="rect">
            <a:avLst/>
          </a:prstGeom>
          <a:noFill/>
        </p:spPr>
        <p:txBody>
          <a:bodyPr wrap="none" lIns="0" tIns="0" rIns="0" bIns="0">
            <a:spAutoFit/>
          </a:bodyPr>
          <a:lstStyle/>
          <a:p>
            <a:pPr eaLnBrk="1" fontAlgn="auto" hangingPunct="1">
              <a:lnSpc>
                <a:spcPts val="1385"/>
              </a:lnSpc>
              <a:spcBef>
                <a:spcPts val="0"/>
              </a:spcBef>
              <a:spcAft>
                <a:spcPts val="0"/>
              </a:spcAft>
              <a:defRPr/>
            </a:pPr>
            <a:r>
              <a:rPr lang="en-CA" sz="900">
                <a:solidFill>
                  <a:srgbClr val="DF752E"/>
                </a:solidFill>
                <a:latin typeface="Wingdings"/>
                <a:ea typeface="+mn-ea"/>
                <a:cs typeface="Wingdings"/>
              </a:rPr>
              <a:t></a:t>
            </a:r>
            <a:r>
              <a:rPr lang="en-CA" sz="1500">
                <a:solidFill>
                  <a:srgbClr val="000000"/>
                </a:solidFill>
                <a:latin typeface="Century Schoolbook"/>
                <a:ea typeface="+mn-ea"/>
                <a:cs typeface="Century Schoolbook"/>
              </a:rPr>
              <a:t>      Using the outcome of the first two stages and build scenarios</a:t>
            </a:r>
          </a:p>
          <a:p>
            <a:pPr eaLnBrk="1" fontAlgn="auto" hangingPunct="1">
              <a:lnSpc>
                <a:spcPts val="1385"/>
              </a:lnSpc>
              <a:spcBef>
                <a:spcPts val="0"/>
              </a:spcBef>
              <a:spcAft>
                <a:spcPts val="0"/>
              </a:spcAft>
              <a:defRPr/>
            </a:pPr>
            <a:endParaRPr lang="en-CA" sz="1491">
              <a:solidFill>
                <a:srgbClr val="000000"/>
              </a:solidFill>
              <a:latin typeface="+mn-lt"/>
              <a:ea typeface="+mn-ea"/>
              <a:cs typeface="+mn-cs"/>
            </a:endParaRPr>
          </a:p>
        </p:txBody>
      </p:sp>
      <p:sp>
        <p:nvSpPr>
          <p:cNvPr id="13" name="TextBox 13"/>
          <p:cNvSpPr txBox="1"/>
          <p:nvPr/>
        </p:nvSpPr>
        <p:spPr>
          <a:xfrm>
            <a:off x="914400" y="4178300"/>
            <a:ext cx="419100" cy="266700"/>
          </a:xfrm>
          <a:prstGeom prst="rect">
            <a:avLst/>
          </a:prstGeom>
          <a:noFill/>
        </p:spPr>
        <p:txBody>
          <a:bodyPr wrap="none" lIns="0" tIns="0" rIns="0" bIns="0">
            <a:spAutoFit/>
          </a:bodyPr>
          <a:lstStyle/>
          <a:p>
            <a:pPr eaLnBrk="1" fontAlgn="auto" hangingPunct="1">
              <a:lnSpc>
                <a:spcPts val="2070"/>
              </a:lnSpc>
              <a:spcBef>
                <a:spcPts val="0"/>
              </a:spcBef>
              <a:spcAft>
                <a:spcPts val="0"/>
              </a:spcAft>
              <a:defRPr/>
            </a:pPr>
            <a:r>
              <a:rPr lang="en-CA" sz="1450" b="1">
                <a:solidFill>
                  <a:srgbClr val="FD8537"/>
                </a:solidFill>
                <a:latin typeface="Century Schoolbook Bold"/>
                <a:ea typeface="+mn-ea"/>
                <a:cs typeface="Century Schoolbook Bold"/>
              </a:rPr>
              <a:t>4.</a:t>
            </a:r>
          </a:p>
          <a:p>
            <a:pPr eaLnBrk="1" fontAlgn="auto" hangingPunct="1">
              <a:lnSpc>
                <a:spcPts val="2070"/>
              </a:lnSpc>
              <a:spcBef>
                <a:spcPts val="0"/>
              </a:spcBef>
              <a:spcAft>
                <a:spcPts val="0"/>
              </a:spcAft>
              <a:defRPr/>
            </a:pPr>
            <a:endParaRPr>
              <a:latin typeface="+mn-lt"/>
              <a:ea typeface="+mn-ea"/>
              <a:cs typeface="+mn-cs"/>
            </a:endParaRPr>
          </a:p>
        </p:txBody>
      </p:sp>
      <p:sp>
        <p:nvSpPr>
          <p:cNvPr id="14" name="TextBox 14"/>
          <p:cNvSpPr txBox="1"/>
          <p:nvPr/>
        </p:nvSpPr>
        <p:spPr>
          <a:xfrm>
            <a:off x="1371600" y="4140200"/>
            <a:ext cx="2298700" cy="254000"/>
          </a:xfrm>
          <a:prstGeom prst="rect">
            <a:avLst/>
          </a:prstGeom>
          <a:noFill/>
        </p:spPr>
        <p:txBody>
          <a:bodyPr wrap="none" lIns="0" tIns="0" rIns="0" bIns="0">
            <a:spAutoFit/>
          </a:bodyPr>
          <a:lstStyle/>
          <a:p>
            <a:pPr eaLnBrk="1" fontAlgn="auto" hangingPunct="1">
              <a:lnSpc>
                <a:spcPts val="2070"/>
              </a:lnSpc>
              <a:spcBef>
                <a:spcPts val="0"/>
              </a:spcBef>
              <a:spcAft>
                <a:spcPts val="0"/>
              </a:spcAft>
              <a:defRPr/>
            </a:pPr>
            <a:r>
              <a:rPr lang="en-CA" sz="1810" b="1">
                <a:solidFill>
                  <a:srgbClr val="000000"/>
                </a:solidFill>
                <a:latin typeface="Century Schoolbook Bold"/>
                <a:ea typeface="+mn-ea"/>
                <a:cs typeface="Century Schoolbook Bold"/>
              </a:rPr>
              <a:t>Generate options</a:t>
            </a:r>
          </a:p>
          <a:p>
            <a:pPr eaLnBrk="1" fontAlgn="auto" hangingPunct="1">
              <a:lnSpc>
                <a:spcPts val="2070"/>
              </a:lnSpc>
              <a:spcBef>
                <a:spcPts val="0"/>
              </a:spcBef>
              <a:spcAft>
                <a:spcPts val="0"/>
              </a:spcAft>
              <a:defRPr/>
            </a:pPr>
            <a:endParaRPr>
              <a:latin typeface="+mn-lt"/>
              <a:ea typeface="+mn-ea"/>
              <a:cs typeface="+mn-cs"/>
            </a:endParaRPr>
          </a:p>
        </p:txBody>
      </p:sp>
      <p:sp>
        <p:nvSpPr>
          <p:cNvPr id="15" name="TextBox 15"/>
          <p:cNvSpPr txBox="1"/>
          <p:nvPr/>
        </p:nvSpPr>
        <p:spPr>
          <a:xfrm>
            <a:off x="1181100" y="4457700"/>
            <a:ext cx="7962900" cy="279400"/>
          </a:xfrm>
          <a:prstGeom prst="rect">
            <a:avLst/>
          </a:prstGeom>
          <a:noFill/>
        </p:spPr>
        <p:txBody>
          <a:bodyPr wrap="none" lIns="0" tIns="0" rIns="0" bIns="0">
            <a:spAutoFit/>
          </a:bodyPr>
          <a:lstStyle/>
          <a:p>
            <a:pPr eaLnBrk="1" fontAlgn="auto" hangingPunct="1">
              <a:lnSpc>
                <a:spcPts val="1350"/>
              </a:lnSpc>
              <a:spcBef>
                <a:spcPts val="0"/>
              </a:spcBef>
              <a:spcAft>
                <a:spcPts val="0"/>
              </a:spcAft>
              <a:defRPr/>
            </a:pPr>
            <a:r>
              <a:rPr lang="en-CA" sz="900">
                <a:solidFill>
                  <a:srgbClr val="DF752E"/>
                </a:solidFill>
                <a:latin typeface="Wingdings"/>
                <a:ea typeface="+mn-ea"/>
                <a:cs typeface="Wingdings"/>
              </a:rPr>
              <a:t></a:t>
            </a:r>
            <a:r>
              <a:rPr lang="en-CA" sz="1500">
                <a:solidFill>
                  <a:srgbClr val="000000"/>
                </a:solidFill>
                <a:latin typeface="Century Schoolbook"/>
                <a:ea typeface="+mn-ea"/>
                <a:cs typeface="Century Schoolbook"/>
              </a:rPr>
              <a:t>      Consider innovation, opportunities, new services or projects within the scenario</a:t>
            </a:r>
          </a:p>
          <a:p>
            <a:pPr eaLnBrk="1" fontAlgn="auto" hangingPunct="1">
              <a:lnSpc>
                <a:spcPts val="1350"/>
              </a:lnSpc>
              <a:spcBef>
                <a:spcPts val="0"/>
              </a:spcBef>
              <a:spcAft>
                <a:spcPts val="0"/>
              </a:spcAft>
              <a:defRPr/>
            </a:pPr>
            <a:endParaRPr lang="en-CA" sz="1493">
              <a:solidFill>
                <a:srgbClr val="000000"/>
              </a:solidFill>
              <a:latin typeface="+mn-lt"/>
              <a:ea typeface="+mn-ea"/>
              <a:cs typeface="+mn-cs"/>
            </a:endParaRPr>
          </a:p>
        </p:txBody>
      </p:sp>
      <p:sp>
        <p:nvSpPr>
          <p:cNvPr id="16" name="TextBox 16"/>
          <p:cNvSpPr txBox="1"/>
          <p:nvPr/>
        </p:nvSpPr>
        <p:spPr>
          <a:xfrm>
            <a:off x="914400" y="4914900"/>
            <a:ext cx="419100" cy="266700"/>
          </a:xfrm>
          <a:prstGeom prst="rect">
            <a:avLst/>
          </a:prstGeom>
          <a:noFill/>
        </p:spPr>
        <p:txBody>
          <a:bodyPr wrap="none" lIns="0" tIns="0" rIns="0" bIns="0">
            <a:spAutoFit/>
          </a:bodyPr>
          <a:lstStyle/>
          <a:p>
            <a:pPr eaLnBrk="1" fontAlgn="auto" hangingPunct="1">
              <a:lnSpc>
                <a:spcPts val="2070"/>
              </a:lnSpc>
              <a:spcBef>
                <a:spcPts val="0"/>
              </a:spcBef>
              <a:spcAft>
                <a:spcPts val="0"/>
              </a:spcAft>
              <a:defRPr/>
            </a:pPr>
            <a:r>
              <a:rPr lang="en-CA" sz="1450" b="1">
                <a:solidFill>
                  <a:srgbClr val="FD8537"/>
                </a:solidFill>
                <a:latin typeface="Century Schoolbook Bold"/>
                <a:ea typeface="+mn-ea"/>
                <a:cs typeface="Century Schoolbook Bold"/>
              </a:rPr>
              <a:t>5.</a:t>
            </a:r>
          </a:p>
          <a:p>
            <a:pPr eaLnBrk="1" fontAlgn="auto" hangingPunct="1">
              <a:lnSpc>
                <a:spcPts val="2070"/>
              </a:lnSpc>
              <a:spcBef>
                <a:spcPts val="0"/>
              </a:spcBef>
              <a:spcAft>
                <a:spcPts val="0"/>
              </a:spcAft>
              <a:defRPr/>
            </a:pPr>
            <a:endParaRPr>
              <a:latin typeface="+mn-lt"/>
              <a:ea typeface="+mn-ea"/>
              <a:cs typeface="+mn-cs"/>
            </a:endParaRPr>
          </a:p>
        </p:txBody>
      </p:sp>
      <p:sp>
        <p:nvSpPr>
          <p:cNvPr id="17" name="TextBox 17"/>
          <p:cNvSpPr txBox="1"/>
          <p:nvPr/>
        </p:nvSpPr>
        <p:spPr>
          <a:xfrm>
            <a:off x="1371600" y="4864100"/>
            <a:ext cx="1714500" cy="266700"/>
          </a:xfrm>
          <a:prstGeom prst="rect">
            <a:avLst/>
          </a:prstGeom>
          <a:noFill/>
        </p:spPr>
        <p:txBody>
          <a:bodyPr wrap="none" lIns="0" tIns="0" rIns="0" bIns="0">
            <a:spAutoFit/>
          </a:bodyPr>
          <a:lstStyle/>
          <a:p>
            <a:pPr eaLnBrk="1" fontAlgn="auto" hangingPunct="1">
              <a:lnSpc>
                <a:spcPts val="2070"/>
              </a:lnSpc>
              <a:spcBef>
                <a:spcPts val="0"/>
              </a:spcBef>
              <a:spcAft>
                <a:spcPts val="0"/>
              </a:spcAft>
              <a:defRPr/>
            </a:pPr>
            <a:r>
              <a:rPr lang="en-CA" sz="1810" b="1">
                <a:solidFill>
                  <a:srgbClr val="000000"/>
                </a:solidFill>
                <a:latin typeface="Century Schoolbook Bold"/>
                <a:ea typeface="+mn-ea"/>
                <a:cs typeface="Century Schoolbook Bold"/>
              </a:rPr>
              <a:t>Test options</a:t>
            </a:r>
          </a:p>
          <a:p>
            <a:pPr eaLnBrk="1" fontAlgn="auto" hangingPunct="1">
              <a:lnSpc>
                <a:spcPts val="2070"/>
              </a:lnSpc>
              <a:spcBef>
                <a:spcPts val="0"/>
              </a:spcBef>
              <a:spcAft>
                <a:spcPts val="0"/>
              </a:spcAft>
              <a:defRPr/>
            </a:pPr>
            <a:endParaRPr>
              <a:latin typeface="+mn-lt"/>
              <a:ea typeface="+mn-ea"/>
              <a:cs typeface="+mn-cs"/>
            </a:endParaRPr>
          </a:p>
        </p:txBody>
      </p:sp>
      <p:sp>
        <p:nvSpPr>
          <p:cNvPr id="18" name="TextBox 18"/>
          <p:cNvSpPr txBox="1"/>
          <p:nvPr/>
        </p:nvSpPr>
        <p:spPr>
          <a:xfrm>
            <a:off x="1181100" y="5194300"/>
            <a:ext cx="7962900" cy="279400"/>
          </a:xfrm>
          <a:prstGeom prst="rect">
            <a:avLst/>
          </a:prstGeom>
          <a:noFill/>
        </p:spPr>
        <p:txBody>
          <a:bodyPr wrap="none" lIns="0" tIns="0" rIns="0" bIns="0">
            <a:spAutoFit/>
          </a:bodyPr>
          <a:lstStyle/>
          <a:p>
            <a:pPr eaLnBrk="1" fontAlgn="auto" hangingPunct="1">
              <a:lnSpc>
                <a:spcPts val="1360"/>
              </a:lnSpc>
              <a:spcBef>
                <a:spcPts val="0"/>
              </a:spcBef>
              <a:spcAft>
                <a:spcPts val="0"/>
              </a:spcAft>
              <a:defRPr/>
            </a:pPr>
            <a:r>
              <a:rPr lang="en-CA" sz="900">
                <a:solidFill>
                  <a:srgbClr val="DF752E"/>
                </a:solidFill>
                <a:latin typeface="Wingdings"/>
                <a:ea typeface="+mn-ea"/>
                <a:cs typeface="Wingdings"/>
              </a:rPr>
              <a:t></a:t>
            </a:r>
            <a:r>
              <a:rPr lang="en-CA" sz="1500">
                <a:solidFill>
                  <a:srgbClr val="000000"/>
                </a:solidFill>
                <a:latin typeface="Century Schoolbook"/>
                <a:ea typeface="+mn-ea"/>
                <a:cs typeface="Century Schoolbook"/>
              </a:rPr>
              <a:t>      Identify positional implications and impacts of scenario on the identified options</a:t>
            </a:r>
          </a:p>
          <a:p>
            <a:pPr eaLnBrk="1" fontAlgn="auto" hangingPunct="1">
              <a:lnSpc>
                <a:spcPts val="1360"/>
              </a:lnSpc>
              <a:spcBef>
                <a:spcPts val="0"/>
              </a:spcBef>
              <a:spcAft>
                <a:spcPts val="0"/>
              </a:spcAft>
              <a:defRPr/>
            </a:pPr>
            <a:endParaRPr lang="en-CA" sz="1493">
              <a:solidFill>
                <a:srgbClr val="000000"/>
              </a:solidFill>
              <a:latin typeface="+mn-lt"/>
              <a:ea typeface="+mn-ea"/>
              <a:cs typeface="+mn-cs"/>
            </a:endParaRPr>
          </a:p>
        </p:txBody>
      </p:sp>
      <p:sp>
        <p:nvSpPr>
          <p:cNvPr id="19" name="TextBox 19"/>
          <p:cNvSpPr txBox="1"/>
          <p:nvPr/>
        </p:nvSpPr>
        <p:spPr>
          <a:xfrm>
            <a:off x="914400" y="5638800"/>
            <a:ext cx="419100" cy="266700"/>
          </a:xfrm>
          <a:prstGeom prst="rect">
            <a:avLst/>
          </a:prstGeom>
          <a:noFill/>
        </p:spPr>
        <p:txBody>
          <a:bodyPr wrap="none" lIns="0" tIns="0" rIns="0" bIns="0">
            <a:spAutoFit/>
          </a:bodyPr>
          <a:lstStyle/>
          <a:p>
            <a:pPr eaLnBrk="1" fontAlgn="auto" hangingPunct="1">
              <a:lnSpc>
                <a:spcPts val="2070"/>
              </a:lnSpc>
              <a:spcBef>
                <a:spcPts val="0"/>
              </a:spcBef>
              <a:spcAft>
                <a:spcPts val="0"/>
              </a:spcAft>
              <a:defRPr/>
            </a:pPr>
            <a:r>
              <a:rPr lang="en-CA" sz="1450" b="1">
                <a:solidFill>
                  <a:srgbClr val="FD8537"/>
                </a:solidFill>
                <a:latin typeface="Century Schoolbook Bold"/>
                <a:ea typeface="+mn-ea"/>
                <a:cs typeface="Century Schoolbook Bold"/>
              </a:rPr>
              <a:t>6.</a:t>
            </a:r>
          </a:p>
          <a:p>
            <a:pPr eaLnBrk="1" fontAlgn="auto" hangingPunct="1">
              <a:lnSpc>
                <a:spcPts val="2070"/>
              </a:lnSpc>
              <a:spcBef>
                <a:spcPts val="0"/>
              </a:spcBef>
              <a:spcAft>
                <a:spcPts val="0"/>
              </a:spcAft>
              <a:defRPr/>
            </a:pPr>
            <a:endParaRPr>
              <a:latin typeface="+mn-lt"/>
              <a:ea typeface="+mn-ea"/>
              <a:cs typeface="+mn-cs"/>
            </a:endParaRPr>
          </a:p>
        </p:txBody>
      </p:sp>
      <p:sp>
        <p:nvSpPr>
          <p:cNvPr id="20" name="TextBox 20"/>
          <p:cNvSpPr txBox="1"/>
          <p:nvPr/>
        </p:nvSpPr>
        <p:spPr>
          <a:xfrm>
            <a:off x="1371600" y="5600700"/>
            <a:ext cx="1625600" cy="266700"/>
          </a:xfrm>
          <a:prstGeom prst="rect">
            <a:avLst/>
          </a:prstGeom>
          <a:noFill/>
        </p:spPr>
        <p:txBody>
          <a:bodyPr wrap="none" lIns="0" tIns="0" rIns="0" bIns="0">
            <a:spAutoFit/>
          </a:bodyPr>
          <a:lstStyle/>
          <a:p>
            <a:pPr eaLnBrk="1" fontAlgn="auto" hangingPunct="1">
              <a:lnSpc>
                <a:spcPts val="2070"/>
              </a:lnSpc>
              <a:spcBef>
                <a:spcPts val="0"/>
              </a:spcBef>
              <a:spcAft>
                <a:spcPts val="0"/>
              </a:spcAft>
              <a:defRPr/>
            </a:pPr>
            <a:r>
              <a:rPr lang="en-CA" sz="1810" b="1">
                <a:solidFill>
                  <a:srgbClr val="000000"/>
                </a:solidFill>
                <a:latin typeface="Century Schoolbook Bold"/>
                <a:ea typeface="+mn-ea"/>
                <a:cs typeface="Century Schoolbook Bold"/>
              </a:rPr>
              <a:t>Action plan</a:t>
            </a:r>
          </a:p>
          <a:p>
            <a:pPr eaLnBrk="1" fontAlgn="auto" hangingPunct="1">
              <a:lnSpc>
                <a:spcPts val="2070"/>
              </a:lnSpc>
              <a:spcBef>
                <a:spcPts val="0"/>
              </a:spcBef>
              <a:spcAft>
                <a:spcPts val="0"/>
              </a:spcAft>
              <a:defRPr/>
            </a:pPr>
            <a:endParaRPr>
              <a:latin typeface="+mn-lt"/>
              <a:ea typeface="+mn-ea"/>
              <a:cs typeface="+mn-cs"/>
            </a:endParaRPr>
          </a:p>
        </p:txBody>
      </p:sp>
      <p:sp>
        <p:nvSpPr>
          <p:cNvPr id="21" name="TextBox 21"/>
          <p:cNvSpPr txBox="1"/>
          <p:nvPr/>
        </p:nvSpPr>
        <p:spPr>
          <a:xfrm>
            <a:off x="1181100" y="5918200"/>
            <a:ext cx="7962900" cy="279400"/>
          </a:xfrm>
          <a:prstGeom prst="rect">
            <a:avLst/>
          </a:prstGeom>
          <a:noFill/>
        </p:spPr>
        <p:txBody>
          <a:bodyPr wrap="none" lIns="0" tIns="0" rIns="0" bIns="0">
            <a:spAutoFit/>
          </a:bodyPr>
          <a:lstStyle/>
          <a:p>
            <a:pPr eaLnBrk="1" fontAlgn="auto" hangingPunct="1">
              <a:lnSpc>
                <a:spcPts val="1400"/>
              </a:lnSpc>
              <a:spcBef>
                <a:spcPts val="0"/>
              </a:spcBef>
              <a:spcAft>
                <a:spcPts val="0"/>
              </a:spcAft>
              <a:defRPr/>
            </a:pPr>
            <a:r>
              <a:rPr lang="en-CA" sz="900">
                <a:solidFill>
                  <a:srgbClr val="DF752E"/>
                </a:solidFill>
                <a:latin typeface="Wingdings"/>
                <a:ea typeface="+mn-ea"/>
                <a:cs typeface="Wingdings"/>
              </a:rPr>
              <a:t></a:t>
            </a:r>
            <a:r>
              <a:rPr lang="en-CA" sz="1500">
                <a:solidFill>
                  <a:srgbClr val="000000"/>
                </a:solidFill>
                <a:latin typeface="Century Schoolbook"/>
                <a:ea typeface="+mn-ea"/>
                <a:cs typeface="Century Schoolbook"/>
              </a:rPr>
              <a:t>      Define an action plan as a result of the above activities</a:t>
            </a:r>
          </a:p>
          <a:p>
            <a:pPr eaLnBrk="1" fontAlgn="auto" hangingPunct="1">
              <a:lnSpc>
                <a:spcPts val="1400"/>
              </a:lnSpc>
              <a:spcBef>
                <a:spcPts val="0"/>
              </a:spcBef>
              <a:spcAft>
                <a:spcPts val="0"/>
              </a:spcAft>
              <a:defRPr/>
            </a:pPr>
            <a:endParaRPr lang="en-CA" sz="1490">
              <a:solidFill>
                <a:srgbClr val="000000"/>
              </a:solidFill>
              <a:latin typeface="+mn-lt"/>
              <a:ea typeface="+mn-ea"/>
              <a:cs typeface="+mn-cs"/>
            </a:endParaRPr>
          </a:p>
        </p:txBody>
      </p:sp>
      <p:sp>
        <p:nvSpPr>
          <p:cNvPr id="22" name="TextBox 22"/>
          <p:cNvSpPr txBox="1"/>
          <p:nvPr/>
        </p:nvSpPr>
        <p:spPr>
          <a:xfrm>
            <a:off x="7264400" y="6197600"/>
            <a:ext cx="1879600" cy="342900"/>
          </a:xfrm>
          <a:prstGeom prst="rect">
            <a:avLst/>
          </a:prstGeom>
          <a:noFill/>
        </p:spPr>
        <p:txBody>
          <a:bodyPr wrap="none" lIns="0" tIns="0" rIns="0" bIns="0">
            <a:spAutoFit/>
          </a:bodyPr>
          <a:lstStyle/>
          <a:p>
            <a:pPr eaLnBrk="1" fontAlgn="auto" hangingPunct="1">
              <a:lnSpc>
                <a:spcPts val="1320"/>
              </a:lnSpc>
              <a:spcBef>
                <a:spcPts val="0"/>
              </a:spcBef>
              <a:spcAft>
                <a:spcPts val="0"/>
              </a:spcAft>
              <a:defRPr/>
            </a:pPr>
            <a:r>
              <a:rPr lang="en-CA">
                <a:solidFill>
                  <a:srgbClr val="000000"/>
                </a:solidFill>
                <a:latin typeface="Century Schoolbook"/>
                <a:ea typeface="+mn-ea"/>
                <a:cs typeface="Century Schoolbook"/>
              </a:rPr>
              <a:t>(</a:t>
            </a:r>
            <a:r>
              <a:rPr lang="en-CA" sz="1103">
                <a:solidFill>
                  <a:srgbClr val="000000"/>
                </a:solidFill>
                <a:latin typeface="Century Schoolbook"/>
                <a:ea typeface="+mn-ea"/>
                <a:cs typeface="Century Schoolbook"/>
              </a:rPr>
              <a:t>JISC InfoNet.co.uk)</a:t>
            </a:r>
          </a:p>
          <a:p>
            <a:pPr eaLnBrk="1" fontAlgn="auto" hangingPunct="1">
              <a:lnSpc>
                <a:spcPts val="1320"/>
              </a:lnSpc>
              <a:spcBef>
                <a:spcPts val="0"/>
              </a:spcBef>
              <a:spcAft>
                <a:spcPts val="0"/>
              </a:spcAft>
              <a:defRPr/>
            </a:pPr>
            <a:endParaRPr lang="en-CA" sz="1138">
              <a:solidFill>
                <a:srgbClr val="000000"/>
              </a:solidFill>
              <a:latin typeface="+mn-lt"/>
              <a:ea typeface="+mn-ea"/>
              <a:cs typeface="+mn-cs"/>
            </a:endParaRPr>
          </a:p>
        </p:txBody>
      </p:sp>
      <p:pic>
        <p:nvPicPr>
          <p:cNvPr id="103447" name="Picture 23" descr="logo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6988"/>
            <a:ext cx="17859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0512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
          <p:cNvSpPr txBox="1"/>
          <p:nvPr/>
        </p:nvSpPr>
        <p:spPr>
          <a:xfrm>
            <a:off x="546100" y="990600"/>
            <a:ext cx="8597900" cy="571500"/>
          </a:xfrm>
          <a:prstGeom prst="rect">
            <a:avLst/>
          </a:prstGeom>
          <a:noFill/>
        </p:spPr>
        <p:txBody>
          <a:bodyPr wrap="none" lIns="0" tIns="0" rIns="0" bIns="0">
            <a:spAutoFit/>
          </a:bodyPr>
          <a:lstStyle/>
          <a:p>
            <a:pPr eaLnBrk="1" fontAlgn="auto" hangingPunct="1">
              <a:lnSpc>
                <a:spcPts val="2760"/>
              </a:lnSpc>
              <a:spcBef>
                <a:spcPts val="0"/>
              </a:spcBef>
              <a:spcAft>
                <a:spcPts val="0"/>
              </a:spcAft>
              <a:defRPr/>
            </a:pPr>
            <a:r>
              <a:rPr lang="en-CA" sz="3000">
                <a:solidFill>
                  <a:srgbClr val="565F6C"/>
                </a:solidFill>
                <a:latin typeface="Century Schoolbook"/>
                <a:ea typeface="+mn-ea"/>
                <a:cs typeface="Century Schoolbook"/>
              </a:rPr>
              <a:t>S</a:t>
            </a:r>
            <a:r>
              <a:rPr lang="en-CA" sz="2400">
                <a:solidFill>
                  <a:srgbClr val="565F6C"/>
                </a:solidFill>
                <a:latin typeface="Century Schoolbook"/>
                <a:ea typeface="+mn-ea"/>
                <a:cs typeface="Century Schoolbook"/>
              </a:rPr>
              <a:t>TRATEGY FORMULATION TOOLS</a:t>
            </a:r>
          </a:p>
          <a:p>
            <a:pPr eaLnBrk="1" fontAlgn="auto" hangingPunct="1">
              <a:lnSpc>
                <a:spcPts val="2760"/>
              </a:lnSpc>
              <a:spcBef>
                <a:spcPts val="0"/>
              </a:spcBef>
              <a:spcAft>
                <a:spcPts val="0"/>
              </a:spcAft>
              <a:defRPr/>
            </a:pPr>
            <a:endParaRPr lang="en-CA" sz="2423">
              <a:solidFill>
                <a:srgbClr val="000000"/>
              </a:solidFill>
              <a:latin typeface="+mn-lt"/>
              <a:ea typeface="+mn-ea"/>
              <a:cs typeface="+mn-cs"/>
            </a:endParaRPr>
          </a:p>
        </p:txBody>
      </p:sp>
      <p:sp>
        <p:nvSpPr>
          <p:cNvPr id="3" name="TextBox 3"/>
          <p:cNvSpPr txBox="1"/>
          <p:nvPr/>
        </p:nvSpPr>
        <p:spPr>
          <a:xfrm>
            <a:off x="546100" y="1587500"/>
            <a:ext cx="8597900" cy="393700"/>
          </a:xfrm>
          <a:prstGeom prst="rect">
            <a:avLst/>
          </a:prstGeom>
          <a:noFill/>
        </p:spPr>
        <p:txBody>
          <a:bodyPr wrap="none" lIns="0" tIns="0" rIns="0" bIns="0">
            <a:spAutoFit/>
          </a:bodyPr>
          <a:lstStyle/>
          <a:p>
            <a:pPr eaLnBrk="1" fontAlgn="auto" hangingPunct="1">
              <a:lnSpc>
                <a:spcPts val="2530"/>
              </a:lnSpc>
              <a:spcBef>
                <a:spcPts val="0"/>
              </a:spcBef>
              <a:spcAft>
                <a:spcPts val="0"/>
              </a:spcAft>
              <a:defRPr/>
            </a:pPr>
            <a:r>
              <a:rPr lang="en-CA" sz="1535">
                <a:solidFill>
                  <a:srgbClr val="FD8537"/>
                </a:solidFill>
                <a:latin typeface="Wingdings"/>
                <a:ea typeface="+mn-ea"/>
                <a:cs typeface="Wingdings"/>
              </a:rPr>
              <a:t></a:t>
            </a:r>
            <a:r>
              <a:rPr lang="en-CA" sz="2206" b="1">
                <a:solidFill>
                  <a:srgbClr val="000000"/>
                </a:solidFill>
                <a:latin typeface="Century Schoolbook Bold"/>
                <a:ea typeface="+mn-ea"/>
                <a:cs typeface="Century Schoolbook Bold"/>
              </a:rPr>
              <a:t> GE Multifactor business portfolio matrix</a:t>
            </a:r>
          </a:p>
          <a:p>
            <a:pPr eaLnBrk="1" fontAlgn="auto" hangingPunct="1">
              <a:lnSpc>
                <a:spcPts val="2530"/>
              </a:lnSpc>
              <a:spcBef>
                <a:spcPts val="0"/>
              </a:spcBef>
              <a:spcAft>
                <a:spcPts val="0"/>
              </a:spcAft>
              <a:defRPr/>
            </a:pPr>
            <a:endParaRPr lang="en-CA" sz="2180">
              <a:solidFill>
                <a:srgbClr val="000000"/>
              </a:solidFill>
              <a:latin typeface="+mn-lt"/>
              <a:ea typeface="+mn-ea"/>
              <a:cs typeface="+mn-cs"/>
            </a:endParaRPr>
          </a:p>
        </p:txBody>
      </p:sp>
      <p:sp>
        <p:nvSpPr>
          <p:cNvPr id="4" name="TextBox 4"/>
          <p:cNvSpPr txBox="1"/>
          <p:nvPr/>
        </p:nvSpPr>
        <p:spPr>
          <a:xfrm>
            <a:off x="1003300" y="2324100"/>
            <a:ext cx="8140700" cy="723900"/>
          </a:xfrm>
          <a:prstGeom prst="rect">
            <a:avLst/>
          </a:prstGeom>
          <a:noFill/>
        </p:spPr>
        <p:txBody>
          <a:bodyPr wrap="none" lIns="0" tIns="0" rIns="0" bIns="0">
            <a:spAutoFit/>
          </a:bodyPr>
          <a:lstStyle/>
          <a:p>
            <a:pPr eaLnBrk="1" fontAlgn="auto" hangingPunct="1">
              <a:lnSpc>
                <a:spcPts val="1650"/>
              </a:lnSpc>
              <a:spcBef>
                <a:spcPts val="0"/>
              </a:spcBef>
              <a:spcAft>
                <a:spcPts val="0"/>
              </a:spcAft>
              <a:tabLst>
                <a:tab pos="304800" algn="l"/>
                <a:tab pos="304800" algn="l"/>
              </a:tabLst>
              <a:defRPr/>
            </a:pPr>
            <a:r>
              <a:rPr lang="en-CA" sz="1356">
                <a:solidFill>
                  <a:srgbClr val="FD8537"/>
                </a:solidFill>
                <a:latin typeface="Wingdings"/>
                <a:ea typeface="+mn-ea"/>
                <a:cs typeface="Wingdings"/>
              </a:rPr>
              <a:t></a:t>
            </a:r>
            <a:r>
              <a:rPr lang="en-CA" sz="1714" b="1">
                <a:solidFill>
                  <a:srgbClr val="000000"/>
                </a:solidFill>
                <a:latin typeface="Century Schoolbook Bold"/>
                <a:ea typeface="+mn-ea"/>
                <a:cs typeface="Century Schoolbook Bold"/>
              </a:rPr>
              <a:t>  Help managers develop organizational strategy that is</a:t>
            </a:r>
            <a:r>
              <a:rPr lang="en-CA" sz="1704">
                <a:solidFill>
                  <a:srgbClr val="000000"/>
                </a:solidFill>
                <a:latin typeface="Times New Roman"/>
                <a:ea typeface="+mn-ea"/>
                <a:cs typeface="+mn-cs"/>
              </a:rPr>
              <a:t/>
            </a:r>
            <a:br>
              <a:rPr lang="en-CA" sz="1704">
                <a:solidFill>
                  <a:srgbClr val="000000"/>
                </a:solidFill>
                <a:latin typeface="Times New Roman"/>
                <a:ea typeface="+mn-ea"/>
                <a:cs typeface="+mn-cs"/>
              </a:rPr>
            </a:br>
            <a:r>
              <a:rPr lang="en-CA" sz="1714" b="1">
                <a:solidFill>
                  <a:srgbClr val="000000"/>
                </a:solidFill>
                <a:latin typeface="Century Schoolbook Bold"/>
                <a:ea typeface="+mn-ea"/>
                <a:cs typeface="Century Schoolbook Bold"/>
              </a:rPr>
              <a:t>	based primarily on market attractiveness and business</a:t>
            </a:r>
            <a:r>
              <a:rPr lang="en-CA" sz="1704">
                <a:solidFill>
                  <a:srgbClr val="000000"/>
                </a:solidFill>
                <a:latin typeface="Times New Roman"/>
                <a:ea typeface="+mn-ea"/>
                <a:cs typeface="+mn-cs"/>
              </a:rPr>
              <a:t/>
            </a:r>
            <a:br>
              <a:rPr lang="en-CA" sz="1704">
                <a:solidFill>
                  <a:srgbClr val="000000"/>
                </a:solidFill>
                <a:latin typeface="Times New Roman"/>
                <a:ea typeface="+mn-ea"/>
                <a:cs typeface="+mn-cs"/>
              </a:rPr>
            </a:br>
            <a:r>
              <a:rPr lang="en-CA" sz="1714" b="1">
                <a:solidFill>
                  <a:srgbClr val="000000"/>
                </a:solidFill>
                <a:latin typeface="Century Schoolbook Bold"/>
                <a:ea typeface="+mn-ea"/>
                <a:cs typeface="Century Schoolbook Bold"/>
              </a:rPr>
              <a:t>	strengths. Developed by GE and McKinsey</a:t>
            </a:r>
          </a:p>
          <a:p>
            <a:pPr eaLnBrk="1" fontAlgn="auto" hangingPunct="1">
              <a:lnSpc>
                <a:spcPts val="1650"/>
              </a:lnSpc>
              <a:spcBef>
                <a:spcPts val="0"/>
              </a:spcBef>
              <a:spcAft>
                <a:spcPts val="0"/>
              </a:spcAft>
              <a:defRPr/>
            </a:pPr>
            <a:endParaRPr lang="en-CA" sz="1704">
              <a:solidFill>
                <a:srgbClr val="000000"/>
              </a:solidFill>
              <a:latin typeface="+mn-lt"/>
              <a:ea typeface="+mn-ea"/>
              <a:cs typeface="+mn-cs"/>
            </a:endParaRPr>
          </a:p>
        </p:txBody>
      </p:sp>
      <p:sp>
        <p:nvSpPr>
          <p:cNvPr id="5" name="TextBox 5"/>
          <p:cNvSpPr txBox="1"/>
          <p:nvPr/>
        </p:nvSpPr>
        <p:spPr>
          <a:xfrm>
            <a:off x="1003300" y="3225800"/>
            <a:ext cx="8140700" cy="317500"/>
          </a:xfrm>
          <a:prstGeom prst="rect">
            <a:avLst/>
          </a:prstGeom>
          <a:noFill/>
        </p:spPr>
        <p:txBody>
          <a:bodyPr wrap="none" lIns="0" tIns="0" rIns="0" bIns="0">
            <a:spAutoFit/>
          </a:bodyPr>
          <a:lstStyle/>
          <a:p>
            <a:pPr eaLnBrk="1" fontAlgn="auto" hangingPunct="1">
              <a:lnSpc>
                <a:spcPts val="1955"/>
              </a:lnSpc>
              <a:spcBef>
                <a:spcPts val="0"/>
              </a:spcBef>
              <a:spcAft>
                <a:spcPts val="0"/>
              </a:spcAft>
              <a:defRPr/>
            </a:pPr>
            <a:r>
              <a:rPr lang="en-CA" sz="1356">
                <a:solidFill>
                  <a:srgbClr val="FD8537"/>
                </a:solidFill>
                <a:latin typeface="Wingdings"/>
                <a:ea typeface="+mn-ea"/>
                <a:cs typeface="Wingdings"/>
              </a:rPr>
              <a:t></a:t>
            </a:r>
            <a:r>
              <a:rPr lang="en-CA" sz="1714" b="1">
                <a:solidFill>
                  <a:srgbClr val="000000"/>
                </a:solidFill>
                <a:latin typeface="Century Schoolbook Bold"/>
                <a:ea typeface="+mn-ea"/>
                <a:cs typeface="Century Schoolbook Bold"/>
              </a:rPr>
              <a:t>  Evaluate relative attractiveness of various business</a:t>
            </a:r>
          </a:p>
          <a:p>
            <a:pPr eaLnBrk="1" fontAlgn="auto" hangingPunct="1">
              <a:lnSpc>
                <a:spcPts val="1955"/>
              </a:lnSpc>
              <a:spcBef>
                <a:spcPts val="0"/>
              </a:spcBef>
              <a:spcAft>
                <a:spcPts val="0"/>
              </a:spcAft>
              <a:defRPr/>
            </a:pPr>
            <a:endParaRPr lang="en-CA" sz="1697">
              <a:solidFill>
                <a:srgbClr val="000000"/>
              </a:solidFill>
              <a:latin typeface="+mn-lt"/>
              <a:ea typeface="+mn-ea"/>
              <a:cs typeface="+mn-cs"/>
            </a:endParaRPr>
          </a:p>
        </p:txBody>
      </p:sp>
      <p:sp>
        <p:nvSpPr>
          <p:cNvPr id="104454" name="TextBox 6"/>
          <p:cNvSpPr txBox="1">
            <a:spLocks noChangeArrowheads="1"/>
          </p:cNvSpPr>
          <p:nvPr/>
        </p:nvSpPr>
        <p:spPr bwMode="auto">
          <a:xfrm>
            <a:off x="1308100" y="3467100"/>
            <a:ext cx="78359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600"/>
              </a:lnSpc>
            </a:pPr>
            <a:r>
              <a:rPr lang="en-CA" sz="1700" b="1">
                <a:solidFill>
                  <a:srgbClr val="000000"/>
                </a:solidFill>
                <a:latin typeface="Century Schoolbook Bold" charset="0"/>
                <a:cs typeface="Century Schoolbook Bold" charset="0"/>
              </a:rPr>
              <a:t>alternatives (SBU‟s). Typically, the SBU‟s are evaluated</a:t>
            </a:r>
            <a:r>
              <a:rPr lang="en-CA" sz="1700">
                <a:solidFill>
                  <a:srgbClr val="000000"/>
                </a:solidFill>
                <a:latin typeface="Times New Roman" charset="0"/>
              </a:rPr>
              <a:t/>
            </a:r>
            <a:br>
              <a:rPr lang="en-CA" sz="1700">
                <a:solidFill>
                  <a:srgbClr val="000000"/>
                </a:solidFill>
                <a:latin typeface="Times New Roman" charset="0"/>
              </a:rPr>
            </a:br>
            <a:r>
              <a:rPr lang="en-CA" sz="1700" b="1">
                <a:solidFill>
                  <a:srgbClr val="000000"/>
                </a:solidFill>
                <a:latin typeface="Century Schoolbook Bold" charset="0"/>
                <a:cs typeface="Century Schoolbook Bold" charset="0"/>
              </a:rPr>
              <a:t>along two dimensions.</a:t>
            </a:r>
          </a:p>
          <a:p>
            <a:pPr eaLnBrk="1" hangingPunct="1">
              <a:lnSpc>
                <a:spcPts val="1600"/>
              </a:lnSpc>
            </a:pPr>
            <a:endParaRPr lang="en-CA" sz="1700">
              <a:solidFill>
                <a:srgbClr val="000000"/>
              </a:solidFill>
              <a:latin typeface="Calibri" charset="0"/>
            </a:endParaRPr>
          </a:p>
        </p:txBody>
      </p:sp>
      <p:sp>
        <p:nvSpPr>
          <p:cNvPr id="7" name="TextBox 7"/>
          <p:cNvSpPr txBox="1"/>
          <p:nvPr/>
        </p:nvSpPr>
        <p:spPr>
          <a:xfrm>
            <a:off x="1460500" y="3937000"/>
            <a:ext cx="7683500" cy="457200"/>
          </a:xfrm>
          <a:prstGeom prst="rect">
            <a:avLst/>
          </a:prstGeom>
          <a:noFill/>
        </p:spPr>
        <p:txBody>
          <a:bodyPr wrap="none" lIns="0" tIns="0" rIns="0" bIns="0">
            <a:spAutoFit/>
          </a:bodyPr>
          <a:lstStyle/>
          <a:p>
            <a:pPr eaLnBrk="1" fontAlgn="auto" hangingPunct="1">
              <a:lnSpc>
                <a:spcPts val="1400"/>
              </a:lnSpc>
              <a:spcBef>
                <a:spcPts val="0"/>
              </a:spcBef>
              <a:spcAft>
                <a:spcPts val="0"/>
              </a:spcAft>
              <a:tabLst>
                <a:tab pos="266700" algn="l"/>
              </a:tabLst>
              <a:defRPr/>
            </a:pPr>
            <a:r>
              <a:rPr lang="en-CA" sz="900">
                <a:solidFill>
                  <a:srgbClr val="DF752E"/>
                </a:solidFill>
                <a:latin typeface="Wingdings"/>
                <a:ea typeface="+mn-ea"/>
                <a:cs typeface="Wingdings"/>
              </a:rPr>
              <a:t></a:t>
            </a:r>
            <a:r>
              <a:rPr lang="en-CA" sz="1510" b="1">
                <a:solidFill>
                  <a:srgbClr val="000000"/>
                </a:solidFill>
                <a:latin typeface="Century Schoolbook Bold"/>
                <a:ea typeface="+mn-ea"/>
                <a:cs typeface="Century Schoolbook Bold"/>
              </a:rPr>
              <a:t>   Industry attractiveness (Market size, growth rate, and</a:t>
            </a:r>
            <a:r>
              <a:rPr lang="en-CA" sz="1500">
                <a:solidFill>
                  <a:srgbClr val="000000"/>
                </a:solidFill>
                <a:latin typeface="Times New Roman"/>
                <a:ea typeface="+mn-ea"/>
                <a:cs typeface="+mn-cs"/>
              </a:rPr>
              <a:t/>
            </a:r>
            <a:br>
              <a:rPr lang="en-CA" sz="1500">
                <a:solidFill>
                  <a:srgbClr val="000000"/>
                </a:solidFill>
                <a:latin typeface="Times New Roman"/>
                <a:ea typeface="+mn-ea"/>
                <a:cs typeface="+mn-cs"/>
              </a:rPr>
            </a:br>
            <a:r>
              <a:rPr lang="en-CA" sz="1510" b="1">
                <a:solidFill>
                  <a:srgbClr val="000000"/>
                </a:solidFill>
                <a:latin typeface="Century Schoolbook Bold"/>
                <a:ea typeface="+mn-ea"/>
                <a:cs typeface="Century Schoolbook Bold"/>
              </a:rPr>
              <a:t>	intensity of competition)</a:t>
            </a:r>
          </a:p>
          <a:p>
            <a:pPr eaLnBrk="1" fontAlgn="auto" hangingPunct="1">
              <a:lnSpc>
                <a:spcPts val="1400"/>
              </a:lnSpc>
              <a:spcBef>
                <a:spcPts val="0"/>
              </a:spcBef>
              <a:spcAft>
                <a:spcPts val="0"/>
              </a:spcAft>
              <a:defRPr/>
            </a:pPr>
            <a:endParaRPr lang="en-CA" sz="1500">
              <a:solidFill>
                <a:srgbClr val="000000"/>
              </a:solidFill>
              <a:latin typeface="+mn-lt"/>
              <a:ea typeface="+mn-ea"/>
              <a:cs typeface="+mn-cs"/>
            </a:endParaRPr>
          </a:p>
        </p:txBody>
      </p:sp>
      <p:sp>
        <p:nvSpPr>
          <p:cNvPr id="8" name="TextBox 8"/>
          <p:cNvSpPr txBox="1"/>
          <p:nvPr/>
        </p:nvSpPr>
        <p:spPr>
          <a:xfrm>
            <a:off x="1460500" y="4343400"/>
            <a:ext cx="7683500" cy="457200"/>
          </a:xfrm>
          <a:prstGeom prst="rect">
            <a:avLst/>
          </a:prstGeom>
          <a:noFill/>
        </p:spPr>
        <p:txBody>
          <a:bodyPr wrap="none" lIns="0" tIns="0" rIns="0" bIns="0">
            <a:spAutoFit/>
          </a:bodyPr>
          <a:lstStyle/>
          <a:p>
            <a:pPr eaLnBrk="1" fontAlgn="auto" hangingPunct="1">
              <a:lnSpc>
                <a:spcPts val="1400"/>
              </a:lnSpc>
              <a:spcBef>
                <a:spcPts val="0"/>
              </a:spcBef>
              <a:spcAft>
                <a:spcPts val="0"/>
              </a:spcAft>
              <a:tabLst>
                <a:tab pos="266700" algn="l"/>
              </a:tabLst>
              <a:defRPr/>
            </a:pPr>
            <a:r>
              <a:rPr lang="en-CA" sz="900">
                <a:solidFill>
                  <a:srgbClr val="DF752E"/>
                </a:solidFill>
                <a:latin typeface="Wingdings"/>
                <a:ea typeface="+mn-ea"/>
                <a:cs typeface="Wingdings"/>
              </a:rPr>
              <a:t></a:t>
            </a:r>
            <a:r>
              <a:rPr lang="en-CA" sz="1510" b="1">
                <a:solidFill>
                  <a:srgbClr val="000000"/>
                </a:solidFill>
                <a:latin typeface="Century Schoolbook Bold"/>
                <a:ea typeface="+mn-ea"/>
                <a:cs typeface="Century Schoolbook Bold"/>
              </a:rPr>
              <a:t>   Business position (Market share, share growth, and product</a:t>
            </a:r>
            <a:r>
              <a:rPr lang="en-CA" sz="1500">
                <a:solidFill>
                  <a:srgbClr val="000000"/>
                </a:solidFill>
                <a:latin typeface="Times New Roman"/>
                <a:ea typeface="+mn-ea"/>
                <a:cs typeface="+mn-cs"/>
              </a:rPr>
              <a:t/>
            </a:r>
            <a:br>
              <a:rPr lang="en-CA" sz="1500">
                <a:solidFill>
                  <a:srgbClr val="000000"/>
                </a:solidFill>
                <a:latin typeface="Times New Roman"/>
                <a:ea typeface="+mn-ea"/>
                <a:cs typeface="+mn-cs"/>
              </a:rPr>
            </a:br>
            <a:r>
              <a:rPr lang="en-CA" sz="1510" b="1">
                <a:solidFill>
                  <a:srgbClr val="000000"/>
                </a:solidFill>
                <a:latin typeface="Century Schoolbook Bold"/>
                <a:ea typeface="+mn-ea"/>
                <a:cs typeface="Century Schoolbook Bold"/>
              </a:rPr>
              <a:t>	strength)</a:t>
            </a:r>
          </a:p>
          <a:p>
            <a:pPr eaLnBrk="1" fontAlgn="auto" hangingPunct="1">
              <a:lnSpc>
                <a:spcPts val="1400"/>
              </a:lnSpc>
              <a:spcBef>
                <a:spcPts val="0"/>
              </a:spcBef>
              <a:spcAft>
                <a:spcPts val="0"/>
              </a:spcAft>
              <a:defRPr/>
            </a:pPr>
            <a:endParaRPr lang="en-CA" sz="1500">
              <a:solidFill>
                <a:srgbClr val="000000"/>
              </a:solidFill>
              <a:latin typeface="+mn-lt"/>
              <a:ea typeface="+mn-ea"/>
              <a:cs typeface="+mn-cs"/>
            </a:endParaRPr>
          </a:p>
        </p:txBody>
      </p:sp>
      <p:sp>
        <p:nvSpPr>
          <p:cNvPr id="9" name="TextBox 9"/>
          <p:cNvSpPr txBox="1"/>
          <p:nvPr/>
        </p:nvSpPr>
        <p:spPr>
          <a:xfrm>
            <a:off x="1003300" y="4991100"/>
            <a:ext cx="8140700" cy="317500"/>
          </a:xfrm>
          <a:prstGeom prst="rect">
            <a:avLst/>
          </a:prstGeom>
          <a:noFill/>
        </p:spPr>
        <p:txBody>
          <a:bodyPr wrap="none" lIns="0" tIns="0" rIns="0" bIns="0">
            <a:spAutoFit/>
          </a:bodyPr>
          <a:lstStyle/>
          <a:p>
            <a:pPr eaLnBrk="1" fontAlgn="auto" hangingPunct="1">
              <a:lnSpc>
                <a:spcPts val="1955"/>
              </a:lnSpc>
              <a:spcBef>
                <a:spcPts val="0"/>
              </a:spcBef>
              <a:spcAft>
                <a:spcPts val="0"/>
              </a:spcAft>
              <a:defRPr/>
            </a:pPr>
            <a:r>
              <a:rPr lang="en-CA" sz="1356">
                <a:solidFill>
                  <a:srgbClr val="FD8537"/>
                </a:solidFill>
                <a:latin typeface="Wingdings"/>
                <a:ea typeface="+mn-ea"/>
                <a:cs typeface="Wingdings"/>
              </a:rPr>
              <a:t></a:t>
            </a:r>
            <a:r>
              <a:rPr lang="en-CA" sz="1716" b="1">
                <a:solidFill>
                  <a:srgbClr val="000000"/>
                </a:solidFill>
                <a:latin typeface="Century Schoolbook Bold"/>
                <a:ea typeface="+mn-ea"/>
                <a:cs typeface="Century Schoolbook Bold"/>
              </a:rPr>
              <a:t>  Steps</a:t>
            </a:r>
          </a:p>
          <a:p>
            <a:pPr eaLnBrk="1" fontAlgn="auto" hangingPunct="1">
              <a:lnSpc>
                <a:spcPts val="1955"/>
              </a:lnSpc>
              <a:spcBef>
                <a:spcPts val="0"/>
              </a:spcBef>
              <a:spcAft>
                <a:spcPts val="0"/>
              </a:spcAft>
              <a:defRPr/>
            </a:pPr>
            <a:endParaRPr lang="en-CA" sz="1662">
              <a:solidFill>
                <a:srgbClr val="000000"/>
              </a:solidFill>
              <a:latin typeface="+mn-lt"/>
              <a:ea typeface="+mn-ea"/>
              <a:cs typeface="+mn-cs"/>
            </a:endParaRPr>
          </a:p>
        </p:txBody>
      </p:sp>
      <p:sp>
        <p:nvSpPr>
          <p:cNvPr id="10" name="TextBox 10"/>
          <p:cNvSpPr txBox="1"/>
          <p:nvPr/>
        </p:nvSpPr>
        <p:spPr>
          <a:xfrm>
            <a:off x="1460500" y="5232400"/>
            <a:ext cx="7683500" cy="520700"/>
          </a:xfrm>
          <a:prstGeom prst="rect">
            <a:avLst/>
          </a:prstGeom>
          <a:noFill/>
        </p:spPr>
        <p:txBody>
          <a:bodyPr wrap="none" lIns="0" tIns="0" rIns="0" bIns="0">
            <a:spAutoFit/>
          </a:bodyPr>
          <a:lstStyle/>
          <a:p>
            <a:pPr eaLnBrk="1" fontAlgn="auto" hangingPunct="1">
              <a:lnSpc>
                <a:spcPts val="1800"/>
              </a:lnSpc>
              <a:spcBef>
                <a:spcPts val="0"/>
              </a:spcBef>
              <a:spcAft>
                <a:spcPts val="0"/>
              </a:spcAft>
              <a:defRPr/>
            </a:pPr>
            <a:r>
              <a:rPr lang="en-CA" sz="900">
                <a:solidFill>
                  <a:srgbClr val="DF752E"/>
                </a:solidFill>
                <a:latin typeface="Wingdings"/>
                <a:ea typeface="+mn-ea"/>
                <a:cs typeface="Wingdings"/>
              </a:rPr>
              <a:t></a:t>
            </a:r>
            <a:r>
              <a:rPr lang="en-CA" sz="1510" b="1">
                <a:solidFill>
                  <a:srgbClr val="000000"/>
                </a:solidFill>
                <a:latin typeface="Century Schoolbook Bold"/>
                <a:ea typeface="+mn-ea"/>
                <a:cs typeface="Century Schoolbook Bold"/>
              </a:rPr>
              <a:t>   Assign relative weights to each relevant factor</a:t>
            </a:r>
            <a:r>
              <a:rPr lang="en-CA" sz="1482">
                <a:solidFill>
                  <a:srgbClr val="000000"/>
                </a:solidFill>
                <a:latin typeface="Times New Roman"/>
                <a:ea typeface="+mn-ea"/>
                <a:cs typeface="+mn-cs"/>
              </a:rPr>
              <a:t/>
            </a:r>
            <a:br>
              <a:rPr lang="en-CA" sz="1482">
                <a:solidFill>
                  <a:srgbClr val="000000"/>
                </a:solidFill>
                <a:latin typeface="Times New Roman"/>
                <a:ea typeface="+mn-ea"/>
                <a:cs typeface="+mn-cs"/>
              </a:rPr>
            </a:br>
            <a:r>
              <a:rPr lang="en-CA" sz="900">
                <a:solidFill>
                  <a:srgbClr val="DF752E"/>
                </a:solidFill>
                <a:latin typeface="Wingdings"/>
                <a:ea typeface="+mn-ea"/>
                <a:cs typeface="Wingdings"/>
              </a:rPr>
              <a:t></a:t>
            </a:r>
            <a:r>
              <a:rPr lang="en-CA" sz="1510" b="1">
                <a:solidFill>
                  <a:srgbClr val="000000"/>
                </a:solidFill>
                <a:latin typeface="Century Schoolbook Bold"/>
                <a:ea typeface="+mn-ea"/>
                <a:cs typeface="Century Schoolbook Bold"/>
              </a:rPr>
              <a:t>   Rate each SBU along each factor</a:t>
            </a:r>
          </a:p>
          <a:p>
            <a:pPr eaLnBrk="1" fontAlgn="auto" hangingPunct="1">
              <a:lnSpc>
                <a:spcPts val="1800"/>
              </a:lnSpc>
              <a:spcBef>
                <a:spcPts val="0"/>
              </a:spcBef>
              <a:spcAft>
                <a:spcPts val="0"/>
              </a:spcAft>
              <a:defRPr/>
            </a:pPr>
            <a:endParaRPr lang="en-CA" sz="1482">
              <a:solidFill>
                <a:srgbClr val="000000"/>
              </a:solidFill>
              <a:latin typeface="+mn-lt"/>
              <a:ea typeface="+mn-ea"/>
              <a:cs typeface="+mn-cs"/>
            </a:endParaRPr>
          </a:p>
        </p:txBody>
      </p:sp>
      <p:sp>
        <p:nvSpPr>
          <p:cNvPr id="11" name="TextBox 11"/>
          <p:cNvSpPr txBox="1"/>
          <p:nvPr/>
        </p:nvSpPr>
        <p:spPr>
          <a:xfrm>
            <a:off x="1460500" y="5727700"/>
            <a:ext cx="7683500" cy="457200"/>
          </a:xfrm>
          <a:prstGeom prst="rect">
            <a:avLst/>
          </a:prstGeom>
          <a:noFill/>
        </p:spPr>
        <p:txBody>
          <a:bodyPr wrap="none" lIns="0" tIns="0" rIns="0" bIns="0">
            <a:spAutoFit/>
          </a:bodyPr>
          <a:lstStyle/>
          <a:p>
            <a:pPr eaLnBrk="1" fontAlgn="auto" hangingPunct="1">
              <a:lnSpc>
                <a:spcPts val="1500"/>
              </a:lnSpc>
              <a:spcBef>
                <a:spcPts val="0"/>
              </a:spcBef>
              <a:spcAft>
                <a:spcPts val="0"/>
              </a:spcAft>
              <a:tabLst>
                <a:tab pos="266700" algn="l"/>
              </a:tabLst>
              <a:defRPr/>
            </a:pPr>
            <a:r>
              <a:rPr lang="en-CA" sz="900">
                <a:solidFill>
                  <a:srgbClr val="DF752E"/>
                </a:solidFill>
                <a:latin typeface="Wingdings"/>
                <a:ea typeface="+mn-ea"/>
                <a:cs typeface="Wingdings"/>
              </a:rPr>
              <a:t></a:t>
            </a:r>
            <a:r>
              <a:rPr lang="en-CA" sz="1510" b="1">
                <a:solidFill>
                  <a:srgbClr val="000000"/>
                </a:solidFill>
                <a:latin typeface="Century Schoolbook Bold"/>
                <a:ea typeface="+mn-ea"/>
                <a:cs typeface="Century Schoolbook Bold"/>
              </a:rPr>
              <a:t>   Sum the weighted ratings to determine the position of each</a:t>
            </a:r>
            <a:r>
              <a:rPr lang="en-CA" sz="1500">
                <a:solidFill>
                  <a:srgbClr val="000000"/>
                </a:solidFill>
                <a:latin typeface="Times New Roman"/>
                <a:ea typeface="+mn-ea"/>
                <a:cs typeface="+mn-cs"/>
              </a:rPr>
              <a:t/>
            </a:r>
            <a:br>
              <a:rPr lang="en-CA" sz="1500">
                <a:solidFill>
                  <a:srgbClr val="000000"/>
                </a:solidFill>
                <a:latin typeface="Times New Roman"/>
                <a:ea typeface="+mn-ea"/>
                <a:cs typeface="+mn-cs"/>
              </a:rPr>
            </a:br>
            <a:r>
              <a:rPr lang="en-CA" sz="1510" b="1">
                <a:solidFill>
                  <a:srgbClr val="000000"/>
                </a:solidFill>
                <a:latin typeface="Century Schoolbook Bold"/>
                <a:ea typeface="+mn-ea"/>
                <a:cs typeface="Century Schoolbook Bold"/>
              </a:rPr>
              <a:t>	SBU</a:t>
            </a:r>
          </a:p>
          <a:p>
            <a:pPr eaLnBrk="1" fontAlgn="auto" hangingPunct="1">
              <a:lnSpc>
                <a:spcPts val="1500"/>
              </a:lnSpc>
              <a:spcBef>
                <a:spcPts val="0"/>
              </a:spcBef>
              <a:spcAft>
                <a:spcPts val="0"/>
              </a:spcAft>
              <a:defRPr/>
            </a:pPr>
            <a:endParaRPr lang="en-CA" sz="1500">
              <a:solidFill>
                <a:srgbClr val="000000"/>
              </a:solidFill>
              <a:latin typeface="+mn-lt"/>
              <a:ea typeface="+mn-ea"/>
              <a:cs typeface="+mn-cs"/>
            </a:endParaRPr>
          </a:p>
        </p:txBody>
      </p:sp>
      <p:pic>
        <p:nvPicPr>
          <p:cNvPr id="104460" name="Picture 12" descr="logo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6988"/>
            <a:ext cx="17859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24371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4" name="TextBox 2"/>
          <p:cNvSpPr txBox="1">
            <a:spLocks noChangeArrowheads="1"/>
          </p:cNvSpPr>
          <p:nvPr/>
        </p:nvSpPr>
        <p:spPr bwMode="auto">
          <a:xfrm>
            <a:off x="546100" y="444500"/>
            <a:ext cx="8597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3600"/>
              </a:lnSpc>
            </a:pPr>
            <a:r>
              <a:rPr lang="en-CA" sz="3000">
                <a:solidFill>
                  <a:srgbClr val="565F6C"/>
                </a:solidFill>
                <a:latin typeface="Century Schoolbook" charset="0"/>
                <a:cs typeface="Century Schoolbook" charset="0"/>
              </a:rPr>
              <a:t>GE M</a:t>
            </a:r>
            <a:r>
              <a:rPr lang="en-CA">
                <a:solidFill>
                  <a:srgbClr val="565F6C"/>
                </a:solidFill>
                <a:latin typeface="Century Schoolbook" charset="0"/>
                <a:cs typeface="Century Schoolbook" charset="0"/>
              </a:rPr>
              <a:t>ULTIFACTOR BUSINESS PORTFOLIO</a:t>
            </a:r>
            <a:r>
              <a:rPr lang="en-CA">
                <a:solidFill>
                  <a:srgbClr val="000000"/>
                </a:solidFill>
                <a:latin typeface="Times New Roman" charset="0"/>
              </a:rPr>
              <a:t/>
            </a:r>
            <a:br>
              <a:rPr lang="en-CA">
                <a:solidFill>
                  <a:srgbClr val="000000"/>
                </a:solidFill>
                <a:latin typeface="Times New Roman" charset="0"/>
              </a:rPr>
            </a:br>
            <a:r>
              <a:rPr lang="en-CA">
                <a:solidFill>
                  <a:srgbClr val="565F6C"/>
                </a:solidFill>
                <a:latin typeface="Century Schoolbook" charset="0"/>
                <a:cs typeface="Century Schoolbook" charset="0"/>
              </a:rPr>
              <a:t>MATRIX CON</a:t>
            </a:r>
            <a:r>
              <a:rPr lang="en-CA" sz="3000">
                <a:solidFill>
                  <a:srgbClr val="565F6C"/>
                </a:solidFill>
                <a:latin typeface="Century Schoolbook" charset="0"/>
                <a:cs typeface="Century Schoolbook" charset="0"/>
              </a:rPr>
              <a:t>‘</a:t>
            </a:r>
            <a:r>
              <a:rPr lang="en-CA" altLang="ja-JP">
                <a:solidFill>
                  <a:srgbClr val="565F6C"/>
                </a:solidFill>
                <a:latin typeface="Century Schoolbook" charset="0"/>
                <a:cs typeface="Century Schoolbook" charset="0"/>
              </a:rPr>
              <a:t>T</a:t>
            </a:r>
          </a:p>
          <a:p>
            <a:pPr eaLnBrk="1" hangingPunct="1">
              <a:lnSpc>
                <a:spcPts val="3600"/>
              </a:lnSpc>
            </a:pPr>
            <a:endParaRPr lang="en-CA">
              <a:solidFill>
                <a:srgbClr val="000000"/>
              </a:solidFill>
              <a:latin typeface="Calibri" charset="0"/>
            </a:endParaRPr>
          </a:p>
        </p:txBody>
      </p:sp>
      <p:pic>
        <p:nvPicPr>
          <p:cNvPr id="105475" name="Picture 3" descr="logo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6988"/>
            <a:ext cx="17859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90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
          <p:cNvSpPr txBox="1"/>
          <p:nvPr/>
        </p:nvSpPr>
        <p:spPr>
          <a:xfrm>
            <a:off x="546100" y="76200"/>
            <a:ext cx="8597900" cy="546100"/>
          </a:xfrm>
          <a:prstGeom prst="rect">
            <a:avLst/>
          </a:prstGeom>
          <a:noFill/>
        </p:spPr>
        <p:txBody>
          <a:bodyPr wrap="none" lIns="0" tIns="0" rIns="0" bIns="0">
            <a:spAutoFit/>
          </a:bodyPr>
          <a:lstStyle/>
          <a:p>
            <a:pPr eaLnBrk="1" fontAlgn="auto" hangingPunct="1">
              <a:lnSpc>
                <a:spcPts val="2610"/>
              </a:lnSpc>
              <a:spcBef>
                <a:spcPts val="0"/>
              </a:spcBef>
              <a:spcAft>
                <a:spcPts val="0"/>
              </a:spcAft>
              <a:defRPr/>
            </a:pPr>
            <a:r>
              <a:rPr lang="en-CA" sz="2914" b="1">
                <a:solidFill>
                  <a:srgbClr val="565F6C"/>
                </a:solidFill>
                <a:latin typeface="Century Schoolbook Bold"/>
                <a:ea typeface="+mn-ea"/>
                <a:cs typeface="Century Schoolbook Bold"/>
              </a:rPr>
              <a:t>S</a:t>
            </a:r>
            <a:r>
              <a:rPr lang="en-CA" sz="2325" b="1">
                <a:solidFill>
                  <a:srgbClr val="565F6C"/>
                </a:solidFill>
                <a:latin typeface="Century Schoolbook Bold"/>
                <a:ea typeface="+mn-ea"/>
                <a:cs typeface="Century Schoolbook Bold"/>
              </a:rPr>
              <a:t>TRATEGIC</a:t>
            </a:r>
            <a:r>
              <a:rPr lang="en-CA" sz="2914" b="1">
                <a:solidFill>
                  <a:srgbClr val="565F6C"/>
                </a:solidFill>
                <a:latin typeface="Century Schoolbook Bold"/>
                <a:ea typeface="+mn-ea"/>
                <a:cs typeface="Century Schoolbook Bold"/>
              </a:rPr>
              <a:t> B</a:t>
            </a:r>
            <a:r>
              <a:rPr lang="en-CA" sz="2325" b="1">
                <a:solidFill>
                  <a:srgbClr val="565F6C"/>
                </a:solidFill>
                <a:latin typeface="Century Schoolbook Bold"/>
                <a:ea typeface="+mn-ea"/>
                <a:cs typeface="Century Schoolbook Bold"/>
              </a:rPr>
              <a:t>USINESS</a:t>
            </a:r>
            <a:r>
              <a:rPr lang="en-CA" sz="2914" b="1">
                <a:solidFill>
                  <a:srgbClr val="565F6C"/>
                </a:solidFill>
                <a:latin typeface="Century Schoolbook Bold"/>
                <a:ea typeface="+mn-ea"/>
                <a:cs typeface="Century Schoolbook Bold"/>
              </a:rPr>
              <a:t> U</a:t>
            </a:r>
            <a:r>
              <a:rPr lang="en-CA" sz="2325" b="1">
                <a:solidFill>
                  <a:srgbClr val="565F6C"/>
                </a:solidFill>
                <a:latin typeface="Century Schoolbook Bold"/>
                <a:ea typeface="+mn-ea"/>
                <a:cs typeface="Century Schoolbook Bold"/>
              </a:rPr>
              <a:t>NIT</a:t>
            </a:r>
            <a:r>
              <a:rPr lang="en-CA" sz="2914" b="1">
                <a:solidFill>
                  <a:srgbClr val="565F6C"/>
                </a:solidFill>
                <a:latin typeface="Century Schoolbook Bold"/>
                <a:ea typeface="+mn-ea"/>
                <a:cs typeface="Century Schoolbook Bold"/>
              </a:rPr>
              <a:t> (SBU)</a:t>
            </a:r>
          </a:p>
          <a:p>
            <a:pPr eaLnBrk="1" fontAlgn="auto" hangingPunct="1">
              <a:lnSpc>
                <a:spcPts val="2610"/>
              </a:lnSpc>
              <a:spcBef>
                <a:spcPts val="0"/>
              </a:spcBef>
              <a:spcAft>
                <a:spcPts val="0"/>
              </a:spcAft>
              <a:defRPr/>
            </a:pPr>
            <a:endParaRPr lang="en-CA" sz="2539">
              <a:solidFill>
                <a:srgbClr val="000000"/>
              </a:solidFill>
              <a:latin typeface="+mn-lt"/>
              <a:ea typeface="+mn-ea"/>
              <a:cs typeface="+mn-cs"/>
            </a:endParaRPr>
          </a:p>
        </p:txBody>
      </p:sp>
      <p:sp>
        <p:nvSpPr>
          <p:cNvPr id="3" name="TextBox 3"/>
          <p:cNvSpPr txBox="1"/>
          <p:nvPr/>
        </p:nvSpPr>
        <p:spPr>
          <a:xfrm>
            <a:off x="546100" y="508000"/>
            <a:ext cx="8597900" cy="546100"/>
          </a:xfrm>
          <a:prstGeom prst="rect">
            <a:avLst/>
          </a:prstGeom>
          <a:noFill/>
        </p:spPr>
        <p:txBody>
          <a:bodyPr wrap="none" lIns="0" tIns="0" rIns="0" bIns="0">
            <a:spAutoFit/>
          </a:bodyPr>
          <a:lstStyle/>
          <a:p>
            <a:pPr eaLnBrk="1" fontAlgn="auto" hangingPunct="1">
              <a:lnSpc>
                <a:spcPts val="2700"/>
              </a:lnSpc>
              <a:spcBef>
                <a:spcPts val="0"/>
              </a:spcBef>
              <a:spcAft>
                <a:spcPts val="0"/>
              </a:spcAft>
              <a:defRPr/>
            </a:pPr>
            <a:r>
              <a:rPr lang="en-CA" sz="2914" b="1">
                <a:solidFill>
                  <a:srgbClr val="565F6C"/>
                </a:solidFill>
                <a:latin typeface="Century Schoolbook Bold"/>
                <a:ea typeface="+mn-ea"/>
                <a:cs typeface="Century Schoolbook Bold"/>
              </a:rPr>
              <a:t>M</a:t>
            </a:r>
            <a:r>
              <a:rPr lang="en-CA" sz="2325" b="1">
                <a:solidFill>
                  <a:srgbClr val="565F6C"/>
                </a:solidFill>
                <a:latin typeface="Century Schoolbook Bold"/>
                <a:ea typeface="+mn-ea"/>
                <a:cs typeface="Century Schoolbook Bold"/>
              </a:rPr>
              <a:t>ODEL TOOL</a:t>
            </a:r>
          </a:p>
          <a:p>
            <a:pPr eaLnBrk="1" fontAlgn="auto" hangingPunct="1">
              <a:lnSpc>
                <a:spcPts val="2700"/>
              </a:lnSpc>
              <a:spcBef>
                <a:spcPts val="0"/>
              </a:spcBef>
              <a:spcAft>
                <a:spcPts val="0"/>
              </a:spcAft>
              <a:defRPr/>
            </a:pPr>
            <a:endParaRPr lang="en-CA" sz="2374">
              <a:solidFill>
                <a:srgbClr val="000000"/>
              </a:solidFill>
              <a:latin typeface="+mn-lt"/>
              <a:ea typeface="+mn-ea"/>
              <a:cs typeface="+mn-cs"/>
            </a:endParaRPr>
          </a:p>
        </p:txBody>
      </p:sp>
      <p:pic>
        <p:nvPicPr>
          <p:cNvPr id="106500" name="Picture 4" descr="logo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6988"/>
            <a:ext cx="17859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78511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
          <p:cNvSpPr txBox="1"/>
          <p:nvPr/>
        </p:nvSpPr>
        <p:spPr>
          <a:xfrm>
            <a:off x="546100" y="228600"/>
            <a:ext cx="8597900" cy="508000"/>
          </a:xfrm>
          <a:prstGeom prst="rect">
            <a:avLst/>
          </a:prstGeom>
          <a:noFill/>
        </p:spPr>
        <p:txBody>
          <a:bodyPr wrap="none" lIns="0" tIns="0" rIns="0" bIns="0">
            <a:spAutoFit/>
          </a:bodyPr>
          <a:lstStyle/>
          <a:p>
            <a:pPr eaLnBrk="1" fontAlgn="auto" hangingPunct="1">
              <a:lnSpc>
                <a:spcPts val="2060"/>
              </a:lnSpc>
              <a:spcBef>
                <a:spcPts val="0"/>
              </a:spcBef>
              <a:spcAft>
                <a:spcPts val="0"/>
              </a:spcAft>
              <a:defRPr/>
            </a:pPr>
            <a:r>
              <a:rPr lang="en-CA" sz="2700">
                <a:solidFill>
                  <a:srgbClr val="565F6C"/>
                </a:solidFill>
                <a:latin typeface="Century Schoolbook"/>
                <a:ea typeface="+mn-ea"/>
                <a:cs typeface="Century Schoolbook"/>
              </a:rPr>
              <a:t>S</a:t>
            </a:r>
            <a:r>
              <a:rPr lang="en-CA" sz="2160">
                <a:solidFill>
                  <a:srgbClr val="565F6C"/>
                </a:solidFill>
                <a:latin typeface="Century Schoolbook"/>
                <a:ea typeface="+mn-ea"/>
                <a:cs typeface="Century Schoolbook"/>
              </a:rPr>
              <a:t>TRATEGY FORMULATION TOOLS</a:t>
            </a:r>
            <a:r>
              <a:rPr lang="en-CA" sz="2700">
                <a:solidFill>
                  <a:srgbClr val="565F6C"/>
                </a:solidFill>
                <a:latin typeface="Century Schoolbook"/>
                <a:ea typeface="+mn-ea"/>
                <a:cs typeface="Century Schoolbook"/>
              </a:rPr>
              <a:t>; </a:t>
            </a:r>
            <a:r>
              <a:rPr lang="en-CA" sz="2160">
                <a:solidFill>
                  <a:srgbClr val="565F6C"/>
                </a:solidFill>
                <a:latin typeface="Century Schoolbook"/>
                <a:ea typeface="+mn-ea"/>
                <a:cs typeface="Century Schoolbook"/>
              </a:rPr>
              <a:t>ROAD</a:t>
            </a:r>
          </a:p>
          <a:p>
            <a:pPr eaLnBrk="1" fontAlgn="auto" hangingPunct="1">
              <a:lnSpc>
                <a:spcPts val="2060"/>
              </a:lnSpc>
              <a:spcBef>
                <a:spcPts val="0"/>
              </a:spcBef>
              <a:spcAft>
                <a:spcPts val="0"/>
              </a:spcAft>
              <a:defRPr/>
            </a:pPr>
            <a:endParaRPr lang="en-CA" sz="2210">
              <a:solidFill>
                <a:srgbClr val="000000"/>
              </a:solidFill>
              <a:latin typeface="+mn-lt"/>
              <a:ea typeface="+mn-ea"/>
              <a:cs typeface="+mn-cs"/>
            </a:endParaRPr>
          </a:p>
        </p:txBody>
      </p:sp>
      <p:sp>
        <p:nvSpPr>
          <p:cNvPr id="3" name="TextBox 3"/>
          <p:cNvSpPr txBox="1"/>
          <p:nvPr/>
        </p:nvSpPr>
        <p:spPr>
          <a:xfrm>
            <a:off x="546100" y="596900"/>
            <a:ext cx="8597900" cy="393700"/>
          </a:xfrm>
          <a:prstGeom prst="rect">
            <a:avLst/>
          </a:prstGeom>
          <a:noFill/>
        </p:spPr>
        <p:txBody>
          <a:bodyPr wrap="none" lIns="0" tIns="0" rIns="0" bIns="0">
            <a:spAutoFit/>
          </a:bodyPr>
          <a:lstStyle/>
          <a:p>
            <a:pPr eaLnBrk="1" fontAlgn="auto" hangingPunct="1">
              <a:lnSpc>
                <a:spcPts val="2470"/>
              </a:lnSpc>
              <a:spcBef>
                <a:spcPts val="0"/>
              </a:spcBef>
              <a:spcAft>
                <a:spcPts val="0"/>
              </a:spcAft>
              <a:defRPr/>
            </a:pPr>
            <a:r>
              <a:rPr lang="en-CA" sz="2160">
                <a:solidFill>
                  <a:srgbClr val="565F6C"/>
                </a:solidFill>
                <a:latin typeface="Century Schoolbook"/>
                <a:ea typeface="+mn-ea"/>
                <a:cs typeface="Century Schoolbook"/>
              </a:rPr>
              <a:t>MAPPING</a:t>
            </a:r>
          </a:p>
          <a:p>
            <a:pPr eaLnBrk="1" fontAlgn="auto" hangingPunct="1">
              <a:lnSpc>
                <a:spcPts val="2470"/>
              </a:lnSpc>
              <a:spcBef>
                <a:spcPts val="0"/>
              </a:spcBef>
              <a:spcAft>
                <a:spcPts val="0"/>
              </a:spcAft>
              <a:defRPr/>
            </a:pPr>
            <a:endParaRPr lang="en-CA" sz="2160">
              <a:solidFill>
                <a:srgbClr val="000000"/>
              </a:solidFill>
              <a:latin typeface="+mn-lt"/>
              <a:ea typeface="+mn-ea"/>
              <a:cs typeface="+mn-cs"/>
            </a:endParaRPr>
          </a:p>
        </p:txBody>
      </p:sp>
      <p:sp>
        <p:nvSpPr>
          <p:cNvPr id="4" name="TextBox 4"/>
          <p:cNvSpPr txBox="1"/>
          <p:nvPr/>
        </p:nvSpPr>
        <p:spPr>
          <a:xfrm>
            <a:off x="635000" y="1092200"/>
            <a:ext cx="8509000" cy="431800"/>
          </a:xfrm>
          <a:prstGeom prst="rect">
            <a:avLst/>
          </a:prstGeom>
          <a:noFill/>
        </p:spPr>
        <p:txBody>
          <a:bodyPr wrap="none" lIns="0" tIns="0" rIns="0" bIns="0">
            <a:spAutoFit/>
          </a:bodyPr>
          <a:lstStyle/>
          <a:p>
            <a:pPr eaLnBrk="1" fontAlgn="auto" hangingPunct="1">
              <a:lnSpc>
                <a:spcPts val="1400"/>
              </a:lnSpc>
              <a:spcBef>
                <a:spcPts val="0"/>
              </a:spcBef>
              <a:spcAft>
                <a:spcPts val="0"/>
              </a:spcAft>
              <a:tabLst>
                <a:tab pos="304800" algn="l"/>
              </a:tabLst>
              <a:defRPr/>
            </a:pPr>
            <a:r>
              <a:rPr lang="en-CA" sz="1306" b="1">
                <a:solidFill>
                  <a:srgbClr val="000000"/>
                </a:solidFill>
                <a:latin typeface="Century Schoolbook Bold"/>
                <a:ea typeface="+mn-ea"/>
                <a:cs typeface="Century Schoolbook Bold"/>
              </a:rPr>
              <a:t>In strategy formulation, the road-mapping approach helps to choose and do the right things.</a:t>
            </a:r>
            <a:r>
              <a:rPr lang="en-CA" sz="1296">
                <a:solidFill>
                  <a:srgbClr val="000000"/>
                </a:solidFill>
                <a:latin typeface="Times New Roman"/>
                <a:ea typeface="+mn-ea"/>
                <a:cs typeface="+mn-cs"/>
              </a:rPr>
              <a:t/>
            </a:r>
            <a:br>
              <a:rPr lang="en-CA" sz="1296">
                <a:solidFill>
                  <a:srgbClr val="000000"/>
                </a:solidFill>
                <a:latin typeface="Times New Roman"/>
                <a:ea typeface="+mn-ea"/>
                <a:cs typeface="+mn-cs"/>
              </a:rPr>
            </a:br>
            <a:r>
              <a:rPr lang="en-CA" sz="1306" b="1">
                <a:solidFill>
                  <a:srgbClr val="000000"/>
                </a:solidFill>
                <a:latin typeface="Century Schoolbook Bold"/>
                <a:ea typeface="+mn-ea"/>
                <a:cs typeface="Century Schoolbook Bold"/>
              </a:rPr>
              <a:t>	Road-mapping leads to effective:</a:t>
            </a:r>
          </a:p>
          <a:p>
            <a:pPr eaLnBrk="1" fontAlgn="auto" hangingPunct="1">
              <a:lnSpc>
                <a:spcPts val="1400"/>
              </a:lnSpc>
              <a:spcBef>
                <a:spcPts val="0"/>
              </a:spcBef>
              <a:spcAft>
                <a:spcPts val="0"/>
              </a:spcAft>
              <a:defRPr/>
            </a:pPr>
            <a:endParaRPr lang="en-CA" sz="1296">
              <a:solidFill>
                <a:srgbClr val="000000"/>
              </a:solidFill>
              <a:latin typeface="+mn-lt"/>
              <a:ea typeface="+mn-ea"/>
              <a:cs typeface="+mn-cs"/>
            </a:endParaRPr>
          </a:p>
        </p:txBody>
      </p:sp>
      <p:sp>
        <p:nvSpPr>
          <p:cNvPr id="5" name="TextBox 5"/>
          <p:cNvSpPr txBox="1"/>
          <p:nvPr/>
        </p:nvSpPr>
        <p:spPr>
          <a:xfrm>
            <a:off x="1460500" y="1816100"/>
            <a:ext cx="7683500" cy="228600"/>
          </a:xfrm>
          <a:prstGeom prst="rect">
            <a:avLst/>
          </a:prstGeom>
          <a:noFill/>
        </p:spPr>
        <p:txBody>
          <a:bodyPr wrap="none" lIns="0" tIns="0" rIns="0" bIns="0">
            <a:spAutoFit/>
          </a:bodyPr>
          <a:lstStyle/>
          <a:p>
            <a:pPr eaLnBrk="1" fontAlgn="auto" hangingPunct="1">
              <a:lnSpc>
                <a:spcPts val="1495"/>
              </a:lnSpc>
              <a:spcBef>
                <a:spcPts val="0"/>
              </a:spcBef>
              <a:spcAft>
                <a:spcPts val="0"/>
              </a:spcAft>
              <a:defRPr/>
            </a:pPr>
            <a:r>
              <a:rPr lang="en-CA" sz="780">
                <a:solidFill>
                  <a:srgbClr val="DF752E"/>
                </a:solidFill>
                <a:latin typeface="Wingdings"/>
                <a:ea typeface="+mn-ea"/>
                <a:cs typeface="Wingdings"/>
              </a:rPr>
              <a:t></a:t>
            </a:r>
            <a:r>
              <a:rPr lang="en-CA" sz="1296">
                <a:solidFill>
                  <a:srgbClr val="000000"/>
                </a:solidFill>
                <a:latin typeface="Century Schoolbook"/>
                <a:ea typeface="+mn-ea"/>
                <a:cs typeface="Century Schoolbook"/>
              </a:rPr>
              <a:t>    Project portfolio development and management</a:t>
            </a:r>
          </a:p>
          <a:p>
            <a:pPr eaLnBrk="1" fontAlgn="auto" hangingPunct="1">
              <a:lnSpc>
                <a:spcPts val="1495"/>
              </a:lnSpc>
              <a:spcBef>
                <a:spcPts val="0"/>
              </a:spcBef>
              <a:spcAft>
                <a:spcPts val="0"/>
              </a:spcAft>
              <a:defRPr/>
            </a:pPr>
            <a:endParaRPr lang="en-CA" sz="1285">
              <a:solidFill>
                <a:srgbClr val="000000"/>
              </a:solidFill>
              <a:latin typeface="+mn-lt"/>
              <a:ea typeface="+mn-ea"/>
              <a:cs typeface="+mn-cs"/>
            </a:endParaRPr>
          </a:p>
        </p:txBody>
      </p:sp>
      <p:sp>
        <p:nvSpPr>
          <p:cNvPr id="6" name="TextBox 6"/>
          <p:cNvSpPr txBox="1"/>
          <p:nvPr/>
        </p:nvSpPr>
        <p:spPr>
          <a:xfrm>
            <a:off x="1460500" y="2006600"/>
            <a:ext cx="7683500" cy="698500"/>
          </a:xfrm>
          <a:prstGeom prst="rect">
            <a:avLst/>
          </a:prstGeom>
          <a:noFill/>
        </p:spPr>
        <p:txBody>
          <a:bodyPr wrap="none" lIns="0" tIns="0" rIns="0" bIns="0">
            <a:spAutoFit/>
          </a:bodyPr>
          <a:lstStyle/>
          <a:p>
            <a:pPr eaLnBrk="1" fontAlgn="auto" hangingPunct="1">
              <a:lnSpc>
                <a:spcPts val="1750"/>
              </a:lnSpc>
              <a:spcBef>
                <a:spcPts val="0"/>
              </a:spcBef>
              <a:spcAft>
                <a:spcPts val="0"/>
              </a:spcAft>
              <a:defRPr/>
            </a:pPr>
            <a:r>
              <a:rPr lang="en-CA" sz="780">
                <a:solidFill>
                  <a:srgbClr val="DF752E"/>
                </a:solidFill>
                <a:latin typeface="Wingdings"/>
                <a:ea typeface="+mn-ea"/>
                <a:cs typeface="Wingdings"/>
              </a:rPr>
              <a:t></a:t>
            </a:r>
            <a:r>
              <a:rPr lang="en-CA" sz="1296">
                <a:solidFill>
                  <a:srgbClr val="000000"/>
                </a:solidFill>
                <a:latin typeface="Century Schoolbook"/>
                <a:ea typeface="+mn-ea"/>
                <a:cs typeface="Century Schoolbook"/>
              </a:rPr>
              <a:t>    Technological strategy assessment and development</a:t>
            </a:r>
            <a:r>
              <a:rPr lang="en-CA" sz="1285">
                <a:solidFill>
                  <a:srgbClr val="000000"/>
                </a:solidFill>
                <a:latin typeface="Times New Roman"/>
                <a:ea typeface="+mn-ea"/>
                <a:cs typeface="+mn-cs"/>
              </a:rPr>
              <a:t/>
            </a:r>
            <a:br>
              <a:rPr lang="en-CA" sz="1285">
                <a:solidFill>
                  <a:srgbClr val="000000"/>
                </a:solidFill>
                <a:latin typeface="Times New Roman"/>
                <a:ea typeface="+mn-ea"/>
                <a:cs typeface="+mn-cs"/>
              </a:rPr>
            </a:br>
            <a:r>
              <a:rPr lang="en-CA" sz="780">
                <a:solidFill>
                  <a:srgbClr val="DF752E"/>
                </a:solidFill>
                <a:latin typeface="Wingdings"/>
                <a:ea typeface="+mn-ea"/>
                <a:cs typeface="Wingdings"/>
              </a:rPr>
              <a:t></a:t>
            </a:r>
            <a:r>
              <a:rPr lang="en-CA" sz="1296">
                <a:solidFill>
                  <a:srgbClr val="000000"/>
                </a:solidFill>
                <a:latin typeface="Century Schoolbook"/>
                <a:ea typeface="+mn-ea"/>
                <a:cs typeface="Century Schoolbook"/>
              </a:rPr>
              <a:t>    Project evaluation and strategic alignment</a:t>
            </a:r>
            <a:r>
              <a:rPr lang="en-CA" sz="1285">
                <a:solidFill>
                  <a:srgbClr val="000000"/>
                </a:solidFill>
                <a:latin typeface="Times New Roman"/>
                <a:ea typeface="+mn-ea"/>
                <a:cs typeface="+mn-cs"/>
              </a:rPr>
              <a:t/>
            </a:r>
            <a:br>
              <a:rPr lang="en-CA" sz="1285">
                <a:solidFill>
                  <a:srgbClr val="000000"/>
                </a:solidFill>
                <a:latin typeface="Times New Roman"/>
                <a:ea typeface="+mn-ea"/>
                <a:cs typeface="+mn-cs"/>
              </a:rPr>
            </a:br>
            <a:r>
              <a:rPr lang="en-CA" sz="780">
                <a:solidFill>
                  <a:srgbClr val="DF752E"/>
                </a:solidFill>
                <a:latin typeface="Wingdings"/>
                <a:ea typeface="+mn-ea"/>
                <a:cs typeface="Wingdings"/>
              </a:rPr>
              <a:t></a:t>
            </a:r>
            <a:r>
              <a:rPr lang="en-CA" sz="1296">
                <a:solidFill>
                  <a:srgbClr val="000000"/>
                </a:solidFill>
                <a:latin typeface="Century Schoolbook"/>
                <a:ea typeface="+mn-ea"/>
                <a:cs typeface="Century Schoolbook"/>
              </a:rPr>
              <a:t>    Provision of a  common language for innovation</a:t>
            </a:r>
          </a:p>
          <a:p>
            <a:pPr eaLnBrk="1" fontAlgn="auto" hangingPunct="1">
              <a:lnSpc>
                <a:spcPts val="1750"/>
              </a:lnSpc>
              <a:spcBef>
                <a:spcPts val="0"/>
              </a:spcBef>
              <a:spcAft>
                <a:spcPts val="0"/>
              </a:spcAft>
              <a:defRPr/>
            </a:pPr>
            <a:endParaRPr lang="en-CA" sz="1285">
              <a:solidFill>
                <a:srgbClr val="000000"/>
              </a:solidFill>
              <a:latin typeface="+mn-lt"/>
              <a:ea typeface="+mn-ea"/>
              <a:cs typeface="+mn-cs"/>
            </a:endParaRPr>
          </a:p>
        </p:txBody>
      </p:sp>
      <p:sp>
        <p:nvSpPr>
          <p:cNvPr id="7" name="TextBox 7"/>
          <p:cNvSpPr txBox="1"/>
          <p:nvPr/>
        </p:nvSpPr>
        <p:spPr>
          <a:xfrm>
            <a:off x="1460500" y="2679700"/>
            <a:ext cx="7683500" cy="228600"/>
          </a:xfrm>
          <a:prstGeom prst="rect">
            <a:avLst/>
          </a:prstGeom>
          <a:noFill/>
        </p:spPr>
        <p:txBody>
          <a:bodyPr wrap="none" lIns="0" tIns="0" rIns="0" bIns="0">
            <a:spAutoFit/>
          </a:bodyPr>
          <a:lstStyle/>
          <a:p>
            <a:pPr eaLnBrk="1" fontAlgn="auto" hangingPunct="1">
              <a:lnSpc>
                <a:spcPts val="1495"/>
              </a:lnSpc>
              <a:spcBef>
                <a:spcPts val="0"/>
              </a:spcBef>
              <a:spcAft>
                <a:spcPts val="0"/>
              </a:spcAft>
              <a:defRPr/>
            </a:pPr>
            <a:r>
              <a:rPr lang="en-CA" sz="780">
                <a:solidFill>
                  <a:srgbClr val="DF752E"/>
                </a:solidFill>
                <a:latin typeface="Wingdings"/>
                <a:ea typeface="+mn-ea"/>
                <a:cs typeface="Wingdings"/>
              </a:rPr>
              <a:t></a:t>
            </a:r>
            <a:r>
              <a:rPr lang="en-CA" sz="1296">
                <a:solidFill>
                  <a:srgbClr val="000000"/>
                </a:solidFill>
                <a:latin typeface="Century Schoolbook"/>
                <a:ea typeface="+mn-ea"/>
                <a:cs typeface="Century Schoolbook"/>
              </a:rPr>
              <a:t>    Building of bridges between technologists and business managers.</a:t>
            </a:r>
          </a:p>
          <a:p>
            <a:pPr eaLnBrk="1" fontAlgn="auto" hangingPunct="1">
              <a:lnSpc>
                <a:spcPts val="1495"/>
              </a:lnSpc>
              <a:spcBef>
                <a:spcPts val="0"/>
              </a:spcBef>
              <a:spcAft>
                <a:spcPts val="0"/>
              </a:spcAft>
              <a:defRPr/>
            </a:pPr>
            <a:endParaRPr lang="en-CA" sz="1288">
              <a:solidFill>
                <a:srgbClr val="000000"/>
              </a:solidFill>
              <a:latin typeface="+mn-lt"/>
              <a:ea typeface="+mn-ea"/>
              <a:cs typeface="+mn-cs"/>
            </a:endParaRPr>
          </a:p>
        </p:txBody>
      </p:sp>
      <p:sp>
        <p:nvSpPr>
          <p:cNvPr id="8" name="TextBox 8"/>
          <p:cNvSpPr txBox="1"/>
          <p:nvPr/>
        </p:nvSpPr>
        <p:spPr>
          <a:xfrm>
            <a:off x="6946900" y="6489700"/>
            <a:ext cx="2197100" cy="203200"/>
          </a:xfrm>
          <a:prstGeom prst="rect">
            <a:avLst/>
          </a:prstGeom>
          <a:noFill/>
        </p:spPr>
        <p:txBody>
          <a:bodyPr wrap="none" lIns="0" tIns="0" rIns="0" bIns="0">
            <a:spAutoFit/>
          </a:bodyPr>
          <a:lstStyle/>
          <a:p>
            <a:pPr eaLnBrk="1" fontAlgn="auto" hangingPunct="1">
              <a:lnSpc>
                <a:spcPts val="1265"/>
              </a:lnSpc>
              <a:spcBef>
                <a:spcPts val="0"/>
              </a:spcBef>
              <a:spcAft>
                <a:spcPts val="0"/>
              </a:spcAft>
              <a:defRPr/>
            </a:pPr>
            <a:r>
              <a:rPr lang="en-CA" sz="1103">
                <a:solidFill>
                  <a:srgbClr val="000000"/>
                </a:solidFill>
                <a:latin typeface="Century Schoolbook"/>
                <a:ea typeface="+mn-ea"/>
                <a:cs typeface="Century Schoolbook"/>
              </a:rPr>
              <a:t>(Solmon consulting , 2010)</a:t>
            </a:r>
          </a:p>
          <a:p>
            <a:pPr eaLnBrk="1" fontAlgn="auto" hangingPunct="1">
              <a:lnSpc>
                <a:spcPts val="1265"/>
              </a:lnSpc>
              <a:spcBef>
                <a:spcPts val="0"/>
              </a:spcBef>
              <a:spcAft>
                <a:spcPts val="0"/>
              </a:spcAft>
              <a:defRPr/>
            </a:pPr>
            <a:endParaRPr lang="en-CA" sz="1103">
              <a:solidFill>
                <a:srgbClr val="000000"/>
              </a:solidFill>
              <a:latin typeface="+mn-lt"/>
              <a:ea typeface="+mn-ea"/>
              <a:cs typeface="+mn-cs"/>
            </a:endParaRPr>
          </a:p>
        </p:txBody>
      </p:sp>
      <p:pic>
        <p:nvPicPr>
          <p:cNvPr id="107529" name="Picture 9" descr="logo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6988"/>
            <a:ext cx="17859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7561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2"/>
          <p:cNvSpPr txBox="1"/>
          <p:nvPr/>
        </p:nvSpPr>
        <p:spPr>
          <a:xfrm>
            <a:off x="546100" y="203200"/>
            <a:ext cx="8597900" cy="508000"/>
          </a:xfrm>
          <a:prstGeom prst="rect">
            <a:avLst/>
          </a:prstGeom>
          <a:noFill/>
        </p:spPr>
        <p:txBody>
          <a:bodyPr wrap="none" lIns="0" tIns="0" rIns="0" bIns="0">
            <a:spAutoFit/>
          </a:bodyPr>
          <a:lstStyle/>
          <a:p>
            <a:pPr eaLnBrk="1" fontAlgn="auto" hangingPunct="1">
              <a:lnSpc>
                <a:spcPts val="2530"/>
              </a:lnSpc>
              <a:spcBef>
                <a:spcPts val="0"/>
              </a:spcBef>
              <a:spcAft>
                <a:spcPts val="0"/>
              </a:spcAft>
              <a:defRPr/>
            </a:pPr>
            <a:r>
              <a:rPr lang="en-CA" sz="2710" b="1">
                <a:solidFill>
                  <a:srgbClr val="565F6C"/>
                </a:solidFill>
                <a:latin typeface="Century Schoolbook Bold"/>
                <a:ea typeface="+mn-ea"/>
                <a:cs typeface="Century Schoolbook Bold"/>
              </a:rPr>
              <a:t>I</a:t>
            </a:r>
            <a:r>
              <a:rPr lang="en-CA" sz="2170" b="1">
                <a:solidFill>
                  <a:srgbClr val="565F6C"/>
                </a:solidFill>
                <a:latin typeface="Century Schoolbook Bold"/>
                <a:ea typeface="+mn-ea"/>
                <a:cs typeface="Century Schoolbook Bold"/>
              </a:rPr>
              <a:t>SSUES IN E</a:t>
            </a:r>
            <a:r>
              <a:rPr lang="en-CA" sz="2710" b="1">
                <a:solidFill>
                  <a:srgbClr val="565F6C"/>
                </a:solidFill>
                <a:latin typeface="Century Schoolbook Bold"/>
                <a:ea typeface="+mn-ea"/>
                <a:cs typeface="Century Schoolbook Bold"/>
              </a:rPr>
              <a:t>-</a:t>
            </a:r>
            <a:r>
              <a:rPr lang="en-CA" sz="2170" b="1">
                <a:solidFill>
                  <a:srgbClr val="565F6C"/>
                </a:solidFill>
                <a:latin typeface="Century Schoolbook Bold"/>
                <a:ea typeface="+mn-ea"/>
                <a:cs typeface="Century Schoolbook Bold"/>
              </a:rPr>
              <a:t>BUSINESS STRATEGY</a:t>
            </a:r>
          </a:p>
          <a:p>
            <a:pPr eaLnBrk="1" fontAlgn="auto" hangingPunct="1">
              <a:lnSpc>
                <a:spcPts val="2530"/>
              </a:lnSpc>
              <a:spcBef>
                <a:spcPts val="0"/>
              </a:spcBef>
              <a:spcAft>
                <a:spcPts val="0"/>
              </a:spcAft>
              <a:defRPr/>
            </a:pPr>
            <a:endParaRPr lang="en-CA" sz="2197">
              <a:solidFill>
                <a:srgbClr val="000000"/>
              </a:solidFill>
              <a:latin typeface="+mn-lt"/>
              <a:ea typeface="+mn-ea"/>
              <a:cs typeface="+mn-cs"/>
            </a:endParaRPr>
          </a:p>
        </p:txBody>
      </p:sp>
      <p:sp>
        <p:nvSpPr>
          <p:cNvPr id="3" name="TextBox 3"/>
          <p:cNvSpPr txBox="1"/>
          <p:nvPr/>
        </p:nvSpPr>
        <p:spPr>
          <a:xfrm>
            <a:off x="546100" y="622300"/>
            <a:ext cx="8597900" cy="393700"/>
          </a:xfrm>
          <a:prstGeom prst="rect">
            <a:avLst/>
          </a:prstGeom>
          <a:noFill/>
        </p:spPr>
        <p:txBody>
          <a:bodyPr wrap="none" lIns="0" tIns="0" rIns="0" bIns="0">
            <a:spAutoFit/>
          </a:bodyPr>
          <a:lstStyle/>
          <a:p>
            <a:pPr eaLnBrk="1" fontAlgn="auto" hangingPunct="1">
              <a:lnSpc>
                <a:spcPts val="2470"/>
              </a:lnSpc>
              <a:spcBef>
                <a:spcPts val="0"/>
              </a:spcBef>
              <a:spcAft>
                <a:spcPts val="0"/>
              </a:spcAft>
              <a:defRPr/>
            </a:pPr>
            <a:r>
              <a:rPr lang="en-CA" sz="2172" b="1">
                <a:solidFill>
                  <a:srgbClr val="565F6C"/>
                </a:solidFill>
                <a:latin typeface="Century Schoolbook Bold"/>
                <a:ea typeface="+mn-ea"/>
                <a:cs typeface="Century Schoolbook Bold"/>
              </a:rPr>
              <a:t>FORMULATION</a:t>
            </a:r>
          </a:p>
          <a:p>
            <a:pPr eaLnBrk="1" fontAlgn="auto" hangingPunct="1">
              <a:lnSpc>
                <a:spcPts val="2470"/>
              </a:lnSpc>
              <a:spcBef>
                <a:spcPts val="0"/>
              </a:spcBef>
              <a:spcAft>
                <a:spcPts val="0"/>
              </a:spcAft>
              <a:defRPr/>
            </a:pPr>
            <a:endParaRPr lang="en-CA" sz="2162">
              <a:solidFill>
                <a:srgbClr val="000000"/>
              </a:solidFill>
              <a:latin typeface="+mn-lt"/>
              <a:ea typeface="+mn-ea"/>
              <a:cs typeface="+mn-cs"/>
            </a:endParaRPr>
          </a:p>
        </p:txBody>
      </p:sp>
      <p:sp>
        <p:nvSpPr>
          <p:cNvPr id="4" name="TextBox 4"/>
          <p:cNvSpPr txBox="1"/>
          <p:nvPr/>
        </p:nvSpPr>
        <p:spPr>
          <a:xfrm>
            <a:off x="635000" y="1320800"/>
            <a:ext cx="8509000" cy="393700"/>
          </a:xfrm>
          <a:prstGeom prst="rect">
            <a:avLst/>
          </a:prstGeom>
          <a:noFill/>
        </p:spPr>
        <p:txBody>
          <a:bodyPr wrap="none" lIns="0" tIns="0" rIns="0" bIns="0">
            <a:spAutoFit/>
          </a:bodyPr>
          <a:lstStyle/>
          <a:p>
            <a:pPr eaLnBrk="1" fontAlgn="auto" hangingPunct="1">
              <a:lnSpc>
                <a:spcPts val="2415"/>
              </a:lnSpc>
              <a:spcBef>
                <a:spcPts val="0"/>
              </a:spcBef>
              <a:spcAft>
                <a:spcPts val="0"/>
              </a:spcAft>
              <a:defRPr/>
            </a:pPr>
            <a:r>
              <a:rPr lang="en-CA" sz="1464">
                <a:solidFill>
                  <a:srgbClr val="FD8537"/>
                </a:solidFill>
                <a:latin typeface="Wingdings"/>
                <a:ea typeface="+mn-ea"/>
                <a:cs typeface="Wingdings"/>
              </a:rPr>
              <a:t></a:t>
            </a:r>
            <a:r>
              <a:rPr lang="en-CA" sz="2110" b="1">
                <a:solidFill>
                  <a:srgbClr val="000000"/>
                </a:solidFill>
                <a:latin typeface="Century Schoolbook Bold"/>
                <a:ea typeface="+mn-ea"/>
                <a:cs typeface="Century Schoolbook Bold"/>
              </a:rPr>
              <a:t> Channel conflict</a:t>
            </a:r>
          </a:p>
          <a:p>
            <a:pPr eaLnBrk="1" fontAlgn="auto" hangingPunct="1">
              <a:lnSpc>
                <a:spcPts val="2415"/>
              </a:lnSpc>
              <a:spcBef>
                <a:spcPts val="0"/>
              </a:spcBef>
              <a:spcAft>
                <a:spcPts val="0"/>
              </a:spcAft>
              <a:defRPr/>
            </a:pPr>
            <a:endParaRPr lang="en-CA" sz="2064">
              <a:solidFill>
                <a:srgbClr val="000000"/>
              </a:solidFill>
              <a:latin typeface="+mn-lt"/>
              <a:ea typeface="+mn-ea"/>
              <a:cs typeface="+mn-cs"/>
            </a:endParaRPr>
          </a:p>
        </p:txBody>
      </p:sp>
      <p:sp>
        <p:nvSpPr>
          <p:cNvPr id="5" name="TextBox 5"/>
          <p:cNvSpPr txBox="1"/>
          <p:nvPr/>
        </p:nvSpPr>
        <p:spPr>
          <a:xfrm>
            <a:off x="1181100" y="1676400"/>
            <a:ext cx="7962900" cy="546100"/>
          </a:xfrm>
          <a:prstGeom prst="rect">
            <a:avLst/>
          </a:prstGeom>
          <a:noFill/>
        </p:spPr>
        <p:txBody>
          <a:bodyPr wrap="none" lIns="0" tIns="0" rIns="0" bIns="0">
            <a:spAutoFit/>
          </a:bodyPr>
          <a:lstStyle/>
          <a:p>
            <a:pPr eaLnBrk="1" fontAlgn="auto" hangingPunct="1">
              <a:lnSpc>
                <a:spcPts val="1700"/>
              </a:lnSpc>
              <a:spcBef>
                <a:spcPts val="0"/>
              </a:spcBef>
              <a:spcAft>
                <a:spcPts val="0"/>
              </a:spcAft>
              <a:tabLst>
                <a:tab pos="266700" algn="l"/>
              </a:tabLst>
              <a:defRPr/>
            </a:pPr>
            <a:r>
              <a:rPr lang="en-CA" sz="1442">
                <a:solidFill>
                  <a:srgbClr val="FD8537"/>
                </a:solidFill>
                <a:latin typeface="Wingdings"/>
                <a:ea typeface="+mn-ea"/>
                <a:cs typeface="Wingdings"/>
              </a:rPr>
              <a:t></a:t>
            </a:r>
            <a:r>
              <a:rPr lang="en-CA" sz="1812" b="1">
                <a:solidFill>
                  <a:srgbClr val="000000"/>
                </a:solidFill>
                <a:latin typeface="Century Schoolbook Bold"/>
                <a:ea typeface="+mn-ea"/>
                <a:cs typeface="Century Schoolbook Bold"/>
              </a:rPr>
              <a:t>  Channel conflicts arise when an existing company creates</a:t>
            </a:r>
            <a:r>
              <a:rPr lang="en-CA">
                <a:solidFill>
                  <a:srgbClr val="000000"/>
                </a:solidFill>
                <a:latin typeface="Times New Roman"/>
                <a:ea typeface="+mn-ea"/>
                <a:cs typeface="+mn-cs"/>
              </a:rPr>
              <a:t/>
            </a:r>
            <a:br>
              <a:rPr lang="en-CA">
                <a:solidFill>
                  <a:srgbClr val="000000"/>
                </a:solidFill>
                <a:latin typeface="Times New Roman"/>
                <a:ea typeface="+mn-ea"/>
                <a:cs typeface="+mn-cs"/>
              </a:rPr>
            </a:br>
            <a:r>
              <a:rPr lang="en-CA" sz="1810" b="1">
                <a:solidFill>
                  <a:srgbClr val="000000"/>
                </a:solidFill>
                <a:latin typeface="Century Schoolbook Bold"/>
                <a:ea typeface="+mn-ea"/>
                <a:cs typeface="Century Schoolbook Bold"/>
              </a:rPr>
              <a:t>	an additional distribution channel online</a:t>
            </a:r>
          </a:p>
          <a:p>
            <a:pPr eaLnBrk="1" fontAlgn="auto" hangingPunct="1">
              <a:lnSpc>
                <a:spcPts val="1700"/>
              </a:lnSpc>
              <a:spcBef>
                <a:spcPts val="0"/>
              </a:spcBef>
              <a:spcAft>
                <a:spcPts val="0"/>
              </a:spcAft>
              <a:defRPr/>
            </a:pPr>
            <a:endParaRPr lang="en-CA">
              <a:solidFill>
                <a:srgbClr val="000000"/>
              </a:solidFill>
              <a:latin typeface="+mn-lt"/>
              <a:ea typeface="+mn-ea"/>
              <a:cs typeface="+mn-cs"/>
            </a:endParaRPr>
          </a:p>
        </p:txBody>
      </p:sp>
      <p:sp>
        <p:nvSpPr>
          <p:cNvPr id="6" name="TextBox 6"/>
          <p:cNvSpPr txBox="1"/>
          <p:nvPr/>
        </p:nvSpPr>
        <p:spPr>
          <a:xfrm>
            <a:off x="1181100" y="2133600"/>
            <a:ext cx="7962900" cy="342900"/>
          </a:xfrm>
          <a:prstGeom prst="rect">
            <a:avLst/>
          </a:prstGeom>
          <a:noFill/>
        </p:spPr>
        <p:txBody>
          <a:bodyPr wrap="none" lIns="0" tIns="0" rIns="0" bIns="0">
            <a:spAutoFit/>
          </a:bodyPr>
          <a:lstStyle/>
          <a:p>
            <a:pPr eaLnBrk="1" fontAlgn="auto" hangingPunct="1">
              <a:lnSpc>
                <a:spcPts val="2070"/>
              </a:lnSpc>
              <a:spcBef>
                <a:spcPts val="0"/>
              </a:spcBef>
              <a:spcAft>
                <a:spcPts val="0"/>
              </a:spcAft>
              <a:defRPr/>
            </a:pPr>
            <a:r>
              <a:rPr lang="en-CA" sz="1440">
                <a:solidFill>
                  <a:srgbClr val="FD8537"/>
                </a:solidFill>
                <a:latin typeface="Wingdings"/>
                <a:ea typeface="+mn-ea"/>
                <a:cs typeface="Wingdings"/>
              </a:rPr>
              <a:t></a:t>
            </a:r>
            <a:r>
              <a:rPr lang="en-CA" sz="1810" b="1">
                <a:solidFill>
                  <a:srgbClr val="000000"/>
                </a:solidFill>
                <a:latin typeface="Century Schoolbook Bold"/>
                <a:ea typeface="+mn-ea"/>
                <a:cs typeface="Century Schoolbook Bold"/>
              </a:rPr>
              <a:t>  These conflicts can be handled in several ways</a:t>
            </a:r>
          </a:p>
          <a:p>
            <a:pPr eaLnBrk="1" fontAlgn="auto" hangingPunct="1">
              <a:lnSpc>
                <a:spcPts val="2070"/>
              </a:lnSpc>
              <a:spcBef>
                <a:spcPts val="0"/>
              </a:spcBef>
              <a:spcAft>
                <a:spcPts val="0"/>
              </a:spcAft>
              <a:defRPr/>
            </a:pPr>
            <a:endParaRPr lang="en-CA" sz="1792">
              <a:solidFill>
                <a:srgbClr val="000000"/>
              </a:solidFill>
              <a:latin typeface="+mn-lt"/>
              <a:ea typeface="+mn-ea"/>
              <a:cs typeface="+mn-cs"/>
            </a:endParaRPr>
          </a:p>
        </p:txBody>
      </p:sp>
      <p:sp>
        <p:nvSpPr>
          <p:cNvPr id="7" name="TextBox 7"/>
          <p:cNvSpPr txBox="1"/>
          <p:nvPr/>
        </p:nvSpPr>
        <p:spPr>
          <a:xfrm>
            <a:off x="1270000" y="2400300"/>
            <a:ext cx="7874000" cy="444500"/>
          </a:xfrm>
          <a:prstGeom prst="rect">
            <a:avLst/>
          </a:prstGeom>
          <a:noFill/>
        </p:spPr>
        <p:txBody>
          <a:bodyPr wrap="none" lIns="0" tIns="0" rIns="0" bIns="0">
            <a:spAutoFit/>
          </a:bodyPr>
          <a:lstStyle/>
          <a:p>
            <a:pPr eaLnBrk="1" fontAlgn="auto" hangingPunct="1">
              <a:lnSpc>
                <a:spcPts val="1500"/>
              </a:lnSpc>
              <a:spcBef>
                <a:spcPts val="0"/>
              </a:spcBef>
              <a:spcAft>
                <a:spcPts val="0"/>
              </a:spcAft>
              <a:defRPr/>
            </a:pPr>
            <a:r>
              <a:rPr lang="en-CA" sz="780">
                <a:solidFill>
                  <a:srgbClr val="DF752E"/>
                </a:solidFill>
                <a:latin typeface="Wingdings"/>
                <a:ea typeface="+mn-ea"/>
                <a:cs typeface="Wingdings"/>
              </a:rPr>
              <a:t></a:t>
            </a:r>
            <a:r>
              <a:rPr lang="en-CA" sz="1306" b="1">
                <a:solidFill>
                  <a:srgbClr val="000000"/>
                </a:solidFill>
                <a:latin typeface="Century Schoolbook Bold"/>
                <a:ea typeface="+mn-ea"/>
                <a:cs typeface="Century Schoolbook Bold"/>
              </a:rPr>
              <a:t>  Let established distributors handle e-business fulfilment (e.g. Electricals)</a:t>
            </a:r>
            <a:r>
              <a:rPr lang="en-CA" sz="1286">
                <a:solidFill>
                  <a:srgbClr val="000000"/>
                </a:solidFill>
                <a:latin typeface="Times New Roman"/>
                <a:ea typeface="+mn-ea"/>
                <a:cs typeface="+mn-cs"/>
              </a:rPr>
              <a:t/>
            </a:r>
            <a:br>
              <a:rPr lang="en-CA" sz="1286">
                <a:solidFill>
                  <a:srgbClr val="000000"/>
                </a:solidFill>
                <a:latin typeface="Times New Roman"/>
                <a:ea typeface="+mn-ea"/>
                <a:cs typeface="+mn-cs"/>
              </a:rPr>
            </a:br>
            <a:r>
              <a:rPr lang="en-CA" sz="780">
                <a:solidFill>
                  <a:srgbClr val="DF752E"/>
                </a:solidFill>
                <a:latin typeface="Wingdings"/>
                <a:ea typeface="+mn-ea"/>
                <a:cs typeface="Wingdings"/>
              </a:rPr>
              <a:t></a:t>
            </a:r>
            <a:r>
              <a:rPr lang="en-CA" sz="1306" b="1">
                <a:solidFill>
                  <a:srgbClr val="000000"/>
                </a:solidFill>
                <a:latin typeface="Century Schoolbook Bold"/>
                <a:ea typeface="+mn-ea"/>
                <a:cs typeface="Century Schoolbook Bold"/>
              </a:rPr>
              <a:t>  Provide online services to intermediaries (partners)</a:t>
            </a:r>
          </a:p>
          <a:p>
            <a:pPr eaLnBrk="1" fontAlgn="auto" hangingPunct="1">
              <a:lnSpc>
                <a:spcPts val="1500"/>
              </a:lnSpc>
              <a:spcBef>
                <a:spcPts val="0"/>
              </a:spcBef>
              <a:spcAft>
                <a:spcPts val="0"/>
              </a:spcAft>
              <a:defRPr/>
            </a:pPr>
            <a:endParaRPr lang="en-CA" sz="1286">
              <a:solidFill>
                <a:srgbClr val="000000"/>
              </a:solidFill>
              <a:latin typeface="+mn-lt"/>
              <a:ea typeface="+mn-ea"/>
              <a:cs typeface="+mn-cs"/>
            </a:endParaRPr>
          </a:p>
        </p:txBody>
      </p:sp>
      <p:sp>
        <p:nvSpPr>
          <p:cNvPr id="8" name="TextBox 8"/>
          <p:cNvSpPr txBox="1"/>
          <p:nvPr/>
        </p:nvSpPr>
        <p:spPr>
          <a:xfrm>
            <a:off x="1270000" y="2794000"/>
            <a:ext cx="7874000" cy="444500"/>
          </a:xfrm>
          <a:prstGeom prst="rect">
            <a:avLst/>
          </a:prstGeom>
          <a:noFill/>
        </p:spPr>
        <p:txBody>
          <a:bodyPr wrap="none" lIns="0" tIns="0" rIns="0" bIns="0">
            <a:spAutoFit/>
          </a:bodyPr>
          <a:lstStyle/>
          <a:p>
            <a:pPr eaLnBrk="1" fontAlgn="auto" hangingPunct="1">
              <a:lnSpc>
                <a:spcPts val="1500"/>
              </a:lnSpc>
              <a:spcBef>
                <a:spcPts val="0"/>
              </a:spcBef>
              <a:spcAft>
                <a:spcPts val="0"/>
              </a:spcAft>
              <a:defRPr/>
            </a:pPr>
            <a:r>
              <a:rPr lang="en-CA" sz="780">
                <a:solidFill>
                  <a:srgbClr val="DF752E"/>
                </a:solidFill>
                <a:latin typeface="Wingdings"/>
                <a:ea typeface="+mn-ea"/>
                <a:cs typeface="Wingdings"/>
              </a:rPr>
              <a:t></a:t>
            </a:r>
            <a:r>
              <a:rPr lang="en-CA" sz="1306" b="1">
                <a:solidFill>
                  <a:srgbClr val="000000"/>
                </a:solidFill>
                <a:latin typeface="Century Schoolbook Bold"/>
                <a:ea typeface="+mn-ea"/>
                <a:cs typeface="Century Schoolbook Bold"/>
              </a:rPr>
              <a:t>  Sell limited products online (e.g. Mobile phone operators)</a:t>
            </a:r>
            <a:r>
              <a:rPr lang="en-CA" sz="1286">
                <a:solidFill>
                  <a:srgbClr val="000000"/>
                </a:solidFill>
                <a:latin typeface="Times New Roman"/>
                <a:ea typeface="+mn-ea"/>
                <a:cs typeface="+mn-cs"/>
              </a:rPr>
              <a:t/>
            </a:r>
            <a:br>
              <a:rPr lang="en-CA" sz="1286">
                <a:solidFill>
                  <a:srgbClr val="000000"/>
                </a:solidFill>
                <a:latin typeface="Times New Roman"/>
                <a:ea typeface="+mn-ea"/>
                <a:cs typeface="+mn-cs"/>
              </a:rPr>
            </a:br>
            <a:r>
              <a:rPr lang="en-CA" sz="780">
                <a:solidFill>
                  <a:srgbClr val="DF752E"/>
                </a:solidFill>
                <a:latin typeface="Wingdings"/>
                <a:ea typeface="+mn-ea"/>
                <a:cs typeface="Wingdings"/>
              </a:rPr>
              <a:t></a:t>
            </a:r>
            <a:r>
              <a:rPr lang="en-CA" sz="1306" b="1">
                <a:solidFill>
                  <a:srgbClr val="000000"/>
                </a:solidFill>
                <a:latin typeface="Century Schoolbook Bold"/>
                <a:ea typeface="+mn-ea"/>
                <a:cs typeface="Century Schoolbook Bold"/>
              </a:rPr>
              <a:t>  Avoiding online sales totally (e.g. Auto industry)</a:t>
            </a:r>
          </a:p>
          <a:p>
            <a:pPr eaLnBrk="1" fontAlgn="auto" hangingPunct="1">
              <a:lnSpc>
                <a:spcPts val="1500"/>
              </a:lnSpc>
              <a:spcBef>
                <a:spcPts val="0"/>
              </a:spcBef>
              <a:spcAft>
                <a:spcPts val="0"/>
              </a:spcAft>
              <a:defRPr/>
            </a:pPr>
            <a:endParaRPr lang="en-CA" sz="1286">
              <a:solidFill>
                <a:srgbClr val="000000"/>
              </a:solidFill>
              <a:latin typeface="+mn-lt"/>
              <a:ea typeface="+mn-ea"/>
              <a:cs typeface="+mn-cs"/>
            </a:endParaRPr>
          </a:p>
        </p:txBody>
      </p:sp>
      <p:sp>
        <p:nvSpPr>
          <p:cNvPr id="9" name="TextBox 9"/>
          <p:cNvSpPr txBox="1"/>
          <p:nvPr/>
        </p:nvSpPr>
        <p:spPr>
          <a:xfrm>
            <a:off x="635000" y="3327400"/>
            <a:ext cx="8509000" cy="393700"/>
          </a:xfrm>
          <a:prstGeom prst="rect">
            <a:avLst/>
          </a:prstGeom>
          <a:noFill/>
        </p:spPr>
        <p:txBody>
          <a:bodyPr wrap="none" lIns="0" tIns="0" rIns="0" bIns="0">
            <a:spAutoFit/>
          </a:bodyPr>
          <a:lstStyle/>
          <a:p>
            <a:pPr eaLnBrk="1" fontAlgn="auto" hangingPunct="1">
              <a:lnSpc>
                <a:spcPts val="2415"/>
              </a:lnSpc>
              <a:spcBef>
                <a:spcPts val="0"/>
              </a:spcBef>
              <a:spcAft>
                <a:spcPts val="0"/>
              </a:spcAft>
              <a:defRPr/>
            </a:pPr>
            <a:r>
              <a:rPr lang="en-CA" sz="1464">
                <a:solidFill>
                  <a:srgbClr val="FD8537"/>
                </a:solidFill>
                <a:latin typeface="Wingdings"/>
                <a:ea typeface="+mn-ea"/>
                <a:cs typeface="Wingdings"/>
              </a:rPr>
              <a:t></a:t>
            </a:r>
            <a:r>
              <a:rPr lang="en-CA" sz="2110" b="1">
                <a:solidFill>
                  <a:srgbClr val="000000"/>
                </a:solidFill>
                <a:latin typeface="Century Schoolbook Bold"/>
                <a:ea typeface="+mn-ea"/>
                <a:cs typeface="Century Schoolbook Bold"/>
              </a:rPr>
              <a:t> Online Vs Offline conflict</a:t>
            </a:r>
          </a:p>
          <a:p>
            <a:pPr eaLnBrk="1" fontAlgn="auto" hangingPunct="1">
              <a:lnSpc>
                <a:spcPts val="2415"/>
              </a:lnSpc>
              <a:spcBef>
                <a:spcPts val="0"/>
              </a:spcBef>
              <a:spcAft>
                <a:spcPts val="0"/>
              </a:spcAft>
              <a:defRPr/>
            </a:pPr>
            <a:endParaRPr lang="en-CA" sz="2077">
              <a:solidFill>
                <a:srgbClr val="000000"/>
              </a:solidFill>
              <a:latin typeface="+mn-lt"/>
              <a:ea typeface="+mn-ea"/>
              <a:cs typeface="+mn-cs"/>
            </a:endParaRPr>
          </a:p>
        </p:txBody>
      </p:sp>
      <p:sp>
        <p:nvSpPr>
          <p:cNvPr id="10" name="TextBox 10"/>
          <p:cNvSpPr txBox="1"/>
          <p:nvPr/>
        </p:nvSpPr>
        <p:spPr>
          <a:xfrm>
            <a:off x="1181100" y="3695700"/>
            <a:ext cx="7962900" cy="546100"/>
          </a:xfrm>
          <a:prstGeom prst="rect">
            <a:avLst/>
          </a:prstGeom>
          <a:noFill/>
        </p:spPr>
        <p:txBody>
          <a:bodyPr wrap="none" lIns="0" tIns="0" rIns="0" bIns="0">
            <a:spAutoFit/>
          </a:bodyPr>
          <a:lstStyle/>
          <a:p>
            <a:pPr eaLnBrk="1" fontAlgn="auto" hangingPunct="1">
              <a:lnSpc>
                <a:spcPts val="1700"/>
              </a:lnSpc>
              <a:spcBef>
                <a:spcPts val="0"/>
              </a:spcBef>
              <a:spcAft>
                <a:spcPts val="0"/>
              </a:spcAft>
              <a:tabLst>
                <a:tab pos="266700" algn="l"/>
              </a:tabLst>
              <a:defRPr/>
            </a:pPr>
            <a:r>
              <a:rPr lang="en-CA" sz="1440">
                <a:solidFill>
                  <a:srgbClr val="FD8537"/>
                </a:solidFill>
                <a:latin typeface="Wingdings"/>
                <a:ea typeface="+mn-ea"/>
                <a:cs typeface="Wingdings"/>
              </a:rPr>
              <a:t></a:t>
            </a:r>
            <a:r>
              <a:rPr lang="en-CA" sz="1810" b="1">
                <a:solidFill>
                  <a:srgbClr val="000000"/>
                </a:solidFill>
                <a:latin typeface="Century Schoolbook Bold"/>
                <a:ea typeface="+mn-ea"/>
                <a:cs typeface="Century Schoolbook Bold"/>
              </a:rPr>
              <a:t>  In businesses with both online and offline businesses,</a:t>
            </a:r>
            <a:r>
              <a:rPr lang="en-CA">
                <a:solidFill>
                  <a:srgbClr val="000000"/>
                </a:solidFill>
                <a:latin typeface="Times New Roman"/>
                <a:ea typeface="+mn-ea"/>
                <a:cs typeface="+mn-cs"/>
              </a:rPr>
              <a:t/>
            </a:r>
            <a:br>
              <a:rPr lang="en-CA">
                <a:solidFill>
                  <a:srgbClr val="000000"/>
                </a:solidFill>
                <a:latin typeface="Times New Roman"/>
                <a:ea typeface="+mn-ea"/>
                <a:cs typeface="+mn-cs"/>
              </a:rPr>
            </a:br>
            <a:r>
              <a:rPr lang="en-CA" sz="1810" b="1">
                <a:solidFill>
                  <a:srgbClr val="000000"/>
                </a:solidFill>
                <a:latin typeface="Century Schoolbook Bold"/>
                <a:ea typeface="+mn-ea"/>
                <a:cs typeface="Century Schoolbook Bold"/>
              </a:rPr>
              <a:t>	resource allocation can be a complex problem</a:t>
            </a:r>
          </a:p>
          <a:p>
            <a:pPr eaLnBrk="1" fontAlgn="auto" hangingPunct="1">
              <a:lnSpc>
                <a:spcPts val="1700"/>
              </a:lnSpc>
              <a:spcBef>
                <a:spcPts val="0"/>
              </a:spcBef>
              <a:spcAft>
                <a:spcPts val="0"/>
              </a:spcAft>
              <a:defRPr/>
            </a:pPr>
            <a:endParaRPr lang="en-CA">
              <a:solidFill>
                <a:srgbClr val="000000"/>
              </a:solidFill>
              <a:latin typeface="+mn-lt"/>
              <a:ea typeface="+mn-ea"/>
              <a:cs typeface="+mn-cs"/>
            </a:endParaRPr>
          </a:p>
        </p:txBody>
      </p:sp>
      <p:sp>
        <p:nvSpPr>
          <p:cNvPr id="11" name="TextBox 11"/>
          <p:cNvSpPr txBox="1"/>
          <p:nvPr/>
        </p:nvSpPr>
        <p:spPr>
          <a:xfrm>
            <a:off x="1181100" y="4140200"/>
            <a:ext cx="7962900" cy="342900"/>
          </a:xfrm>
          <a:prstGeom prst="rect">
            <a:avLst/>
          </a:prstGeom>
          <a:noFill/>
        </p:spPr>
        <p:txBody>
          <a:bodyPr wrap="none" lIns="0" tIns="0" rIns="0" bIns="0">
            <a:spAutoFit/>
          </a:bodyPr>
          <a:lstStyle/>
          <a:p>
            <a:pPr eaLnBrk="1" fontAlgn="auto" hangingPunct="1">
              <a:lnSpc>
                <a:spcPts val="2070"/>
              </a:lnSpc>
              <a:spcBef>
                <a:spcPts val="0"/>
              </a:spcBef>
              <a:spcAft>
                <a:spcPts val="0"/>
              </a:spcAft>
              <a:defRPr/>
            </a:pPr>
            <a:r>
              <a:rPr lang="en-CA" sz="1440">
                <a:solidFill>
                  <a:srgbClr val="FD8537"/>
                </a:solidFill>
                <a:latin typeface="Wingdings"/>
                <a:ea typeface="+mn-ea"/>
                <a:cs typeface="Wingdings"/>
              </a:rPr>
              <a:t></a:t>
            </a:r>
            <a:r>
              <a:rPr lang="en-CA" sz="1810" b="1">
                <a:solidFill>
                  <a:srgbClr val="000000"/>
                </a:solidFill>
                <a:latin typeface="Century Schoolbook Bold"/>
                <a:ea typeface="+mn-ea"/>
                <a:cs typeface="Century Schoolbook Bold"/>
              </a:rPr>
              <a:t>  Becoming competitors to each other</a:t>
            </a:r>
          </a:p>
          <a:p>
            <a:pPr eaLnBrk="1" fontAlgn="auto" hangingPunct="1">
              <a:lnSpc>
                <a:spcPts val="2070"/>
              </a:lnSpc>
              <a:spcBef>
                <a:spcPts val="0"/>
              </a:spcBef>
              <a:spcAft>
                <a:spcPts val="0"/>
              </a:spcAft>
              <a:defRPr/>
            </a:pPr>
            <a:endParaRPr lang="en-CA" sz="1790">
              <a:solidFill>
                <a:srgbClr val="000000"/>
              </a:solidFill>
              <a:latin typeface="+mn-lt"/>
              <a:ea typeface="+mn-ea"/>
              <a:cs typeface="+mn-cs"/>
            </a:endParaRPr>
          </a:p>
        </p:txBody>
      </p:sp>
      <p:sp>
        <p:nvSpPr>
          <p:cNvPr id="12" name="TextBox 12"/>
          <p:cNvSpPr txBox="1"/>
          <p:nvPr/>
        </p:nvSpPr>
        <p:spPr>
          <a:xfrm>
            <a:off x="1181100" y="4406900"/>
            <a:ext cx="7962900" cy="635000"/>
          </a:xfrm>
          <a:prstGeom prst="rect">
            <a:avLst/>
          </a:prstGeom>
          <a:noFill/>
        </p:spPr>
        <p:txBody>
          <a:bodyPr wrap="none" lIns="0" tIns="0" rIns="0" bIns="0">
            <a:spAutoFit/>
          </a:bodyPr>
          <a:lstStyle/>
          <a:p>
            <a:pPr eaLnBrk="1" fontAlgn="auto" hangingPunct="1">
              <a:lnSpc>
                <a:spcPts val="2200"/>
              </a:lnSpc>
              <a:spcBef>
                <a:spcPts val="0"/>
              </a:spcBef>
              <a:spcAft>
                <a:spcPts val="0"/>
              </a:spcAft>
              <a:defRPr/>
            </a:pPr>
            <a:r>
              <a:rPr lang="en-CA" sz="1440">
                <a:solidFill>
                  <a:srgbClr val="FD8537"/>
                </a:solidFill>
                <a:latin typeface="Wingdings"/>
                <a:ea typeface="+mn-ea"/>
                <a:cs typeface="Wingdings"/>
              </a:rPr>
              <a:t></a:t>
            </a:r>
            <a:r>
              <a:rPr lang="en-CA" sz="1810" b="1">
                <a:solidFill>
                  <a:srgbClr val="000000"/>
                </a:solidFill>
                <a:latin typeface="Century Schoolbook Bold"/>
                <a:ea typeface="+mn-ea"/>
                <a:cs typeface="Century Schoolbook Bold"/>
              </a:rPr>
              <a:t>  Offline side handling logistics and after sales service</a:t>
            </a:r>
            <a:r>
              <a:rPr lang="en-CA" sz="1793">
                <a:solidFill>
                  <a:srgbClr val="000000"/>
                </a:solidFill>
                <a:latin typeface="Times New Roman"/>
                <a:ea typeface="+mn-ea"/>
                <a:cs typeface="+mn-cs"/>
              </a:rPr>
              <a:t/>
            </a:r>
            <a:br>
              <a:rPr lang="en-CA" sz="1793">
                <a:solidFill>
                  <a:srgbClr val="000000"/>
                </a:solidFill>
                <a:latin typeface="Times New Roman"/>
                <a:ea typeface="+mn-ea"/>
                <a:cs typeface="+mn-cs"/>
              </a:rPr>
            </a:br>
            <a:r>
              <a:rPr lang="en-CA" sz="1440">
                <a:solidFill>
                  <a:srgbClr val="FD8537"/>
                </a:solidFill>
                <a:latin typeface="Wingdings"/>
                <a:ea typeface="+mn-ea"/>
                <a:cs typeface="Wingdings"/>
              </a:rPr>
              <a:t></a:t>
            </a:r>
            <a:r>
              <a:rPr lang="en-CA" sz="1810" b="1">
                <a:solidFill>
                  <a:srgbClr val="000000"/>
                </a:solidFill>
                <a:latin typeface="Century Schoolbook Bold"/>
                <a:ea typeface="+mn-ea"/>
                <a:cs typeface="Century Schoolbook Bold"/>
              </a:rPr>
              <a:t>  Needs appropriate change management from top level</a:t>
            </a:r>
          </a:p>
          <a:p>
            <a:pPr eaLnBrk="1" fontAlgn="auto" hangingPunct="1">
              <a:lnSpc>
                <a:spcPts val="2200"/>
              </a:lnSpc>
              <a:spcBef>
                <a:spcPts val="0"/>
              </a:spcBef>
              <a:spcAft>
                <a:spcPts val="0"/>
              </a:spcAft>
              <a:defRPr/>
            </a:pPr>
            <a:endParaRPr lang="en-CA" sz="1793">
              <a:solidFill>
                <a:srgbClr val="000000"/>
              </a:solidFill>
              <a:latin typeface="+mn-lt"/>
              <a:ea typeface="+mn-ea"/>
              <a:cs typeface="+mn-cs"/>
            </a:endParaRPr>
          </a:p>
        </p:txBody>
      </p:sp>
      <p:sp>
        <p:nvSpPr>
          <p:cNvPr id="13" name="TextBox 13"/>
          <p:cNvSpPr txBox="1"/>
          <p:nvPr/>
        </p:nvSpPr>
        <p:spPr>
          <a:xfrm>
            <a:off x="635000" y="5194300"/>
            <a:ext cx="8509000" cy="393700"/>
          </a:xfrm>
          <a:prstGeom prst="rect">
            <a:avLst/>
          </a:prstGeom>
          <a:noFill/>
        </p:spPr>
        <p:txBody>
          <a:bodyPr wrap="none" lIns="0" tIns="0" rIns="0" bIns="0">
            <a:spAutoFit/>
          </a:bodyPr>
          <a:lstStyle/>
          <a:p>
            <a:pPr eaLnBrk="1" fontAlgn="auto" hangingPunct="1">
              <a:lnSpc>
                <a:spcPts val="2415"/>
              </a:lnSpc>
              <a:spcBef>
                <a:spcPts val="0"/>
              </a:spcBef>
              <a:spcAft>
                <a:spcPts val="0"/>
              </a:spcAft>
              <a:defRPr/>
            </a:pPr>
            <a:r>
              <a:rPr lang="en-CA" sz="1464">
                <a:solidFill>
                  <a:srgbClr val="FD8537"/>
                </a:solidFill>
                <a:latin typeface="Wingdings"/>
                <a:ea typeface="+mn-ea"/>
                <a:cs typeface="Wingdings"/>
              </a:rPr>
              <a:t></a:t>
            </a:r>
            <a:r>
              <a:rPr lang="en-CA" sz="2110" b="1">
                <a:solidFill>
                  <a:srgbClr val="000000"/>
                </a:solidFill>
                <a:latin typeface="Century Schoolbook Bold"/>
                <a:ea typeface="+mn-ea"/>
                <a:cs typeface="Century Schoolbook Bold"/>
              </a:rPr>
              <a:t> Pricing strategy</a:t>
            </a:r>
          </a:p>
          <a:p>
            <a:pPr eaLnBrk="1" fontAlgn="auto" hangingPunct="1">
              <a:lnSpc>
                <a:spcPts val="2415"/>
              </a:lnSpc>
              <a:spcBef>
                <a:spcPts val="0"/>
              </a:spcBef>
              <a:spcAft>
                <a:spcPts val="0"/>
              </a:spcAft>
              <a:defRPr/>
            </a:pPr>
            <a:endParaRPr lang="en-CA" sz="2064">
              <a:solidFill>
                <a:srgbClr val="000000"/>
              </a:solidFill>
              <a:latin typeface="+mn-lt"/>
              <a:ea typeface="+mn-ea"/>
              <a:cs typeface="+mn-cs"/>
            </a:endParaRPr>
          </a:p>
        </p:txBody>
      </p:sp>
      <p:sp>
        <p:nvSpPr>
          <p:cNvPr id="14" name="TextBox 14"/>
          <p:cNvSpPr txBox="1"/>
          <p:nvPr/>
        </p:nvSpPr>
        <p:spPr>
          <a:xfrm>
            <a:off x="1181100" y="5537200"/>
            <a:ext cx="7962900" cy="558800"/>
          </a:xfrm>
          <a:prstGeom prst="rect">
            <a:avLst/>
          </a:prstGeom>
          <a:noFill/>
        </p:spPr>
        <p:txBody>
          <a:bodyPr wrap="none" lIns="0" tIns="0" rIns="0" bIns="0">
            <a:spAutoFit/>
          </a:bodyPr>
          <a:lstStyle/>
          <a:p>
            <a:pPr eaLnBrk="1" fontAlgn="auto" hangingPunct="1">
              <a:lnSpc>
                <a:spcPts val="1800"/>
              </a:lnSpc>
              <a:spcBef>
                <a:spcPts val="0"/>
              </a:spcBef>
              <a:spcAft>
                <a:spcPts val="0"/>
              </a:spcAft>
              <a:tabLst>
                <a:tab pos="266700" algn="l"/>
              </a:tabLst>
              <a:defRPr/>
            </a:pPr>
            <a:r>
              <a:rPr lang="en-CA" sz="1440">
                <a:solidFill>
                  <a:srgbClr val="FD8537"/>
                </a:solidFill>
                <a:latin typeface="Wingdings"/>
                <a:ea typeface="+mn-ea"/>
                <a:cs typeface="Wingdings"/>
              </a:rPr>
              <a:t></a:t>
            </a:r>
            <a:r>
              <a:rPr lang="en-CA" sz="1810" b="1">
                <a:solidFill>
                  <a:srgbClr val="000000"/>
                </a:solidFill>
                <a:latin typeface="Century Schoolbook Bold"/>
                <a:ea typeface="+mn-ea"/>
                <a:cs typeface="Century Schoolbook Bold"/>
              </a:rPr>
              <a:t>  Price becoming a single determining factor for online</a:t>
            </a:r>
            <a:r>
              <a:rPr lang="en-CA">
                <a:solidFill>
                  <a:srgbClr val="000000"/>
                </a:solidFill>
                <a:latin typeface="Times New Roman"/>
                <a:ea typeface="+mn-ea"/>
                <a:cs typeface="+mn-cs"/>
              </a:rPr>
              <a:t/>
            </a:r>
            <a:br>
              <a:rPr lang="en-CA">
                <a:solidFill>
                  <a:srgbClr val="000000"/>
                </a:solidFill>
                <a:latin typeface="Times New Roman"/>
                <a:ea typeface="+mn-ea"/>
                <a:cs typeface="+mn-cs"/>
              </a:rPr>
            </a:br>
            <a:r>
              <a:rPr lang="en-CA" sz="1810" b="1">
                <a:solidFill>
                  <a:srgbClr val="000000"/>
                </a:solidFill>
                <a:latin typeface="Century Schoolbook Bold"/>
                <a:ea typeface="+mn-ea"/>
                <a:cs typeface="Century Schoolbook Bold"/>
              </a:rPr>
              <a:t>	performance</a:t>
            </a:r>
          </a:p>
          <a:p>
            <a:pPr eaLnBrk="1" fontAlgn="auto" hangingPunct="1">
              <a:lnSpc>
                <a:spcPts val="1800"/>
              </a:lnSpc>
              <a:spcBef>
                <a:spcPts val="0"/>
              </a:spcBef>
              <a:spcAft>
                <a:spcPts val="0"/>
              </a:spcAft>
              <a:defRPr/>
            </a:pPr>
            <a:endParaRPr lang="en-CA">
              <a:solidFill>
                <a:srgbClr val="000000"/>
              </a:solidFill>
              <a:latin typeface="+mn-lt"/>
              <a:ea typeface="+mn-ea"/>
              <a:cs typeface="+mn-cs"/>
            </a:endParaRPr>
          </a:p>
        </p:txBody>
      </p:sp>
      <p:sp>
        <p:nvSpPr>
          <p:cNvPr id="15" name="TextBox 15"/>
          <p:cNvSpPr txBox="1"/>
          <p:nvPr/>
        </p:nvSpPr>
        <p:spPr>
          <a:xfrm>
            <a:off x="1181100" y="6007100"/>
            <a:ext cx="7962900" cy="342900"/>
          </a:xfrm>
          <a:prstGeom prst="rect">
            <a:avLst/>
          </a:prstGeom>
          <a:noFill/>
        </p:spPr>
        <p:txBody>
          <a:bodyPr wrap="none" lIns="0" tIns="0" rIns="0" bIns="0">
            <a:spAutoFit/>
          </a:bodyPr>
          <a:lstStyle/>
          <a:p>
            <a:pPr eaLnBrk="1" fontAlgn="auto" hangingPunct="1">
              <a:lnSpc>
                <a:spcPts val="2070"/>
              </a:lnSpc>
              <a:spcBef>
                <a:spcPts val="0"/>
              </a:spcBef>
              <a:spcAft>
                <a:spcPts val="0"/>
              </a:spcAft>
              <a:defRPr/>
            </a:pPr>
            <a:r>
              <a:rPr lang="en-CA" sz="1440">
                <a:solidFill>
                  <a:srgbClr val="FD8537"/>
                </a:solidFill>
                <a:latin typeface="Wingdings"/>
                <a:ea typeface="+mn-ea"/>
                <a:cs typeface="Wingdings"/>
              </a:rPr>
              <a:t></a:t>
            </a:r>
            <a:r>
              <a:rPr lang="en-CA" sz="1812" b="1">
                <a:solidFill>
                  <a:srgbClr val="000000"/>
                </a:solidFill>
                <a:latin typeface="Century Schoolbook Bold"/>
                <a:ea typeface="+mn-ea"/>
                <a:cs typeface="Century Schoolbook Bold"/>
              </a:rPr>
              <a:t>  Differential pricing strategies for online and offline sales</a:t>
            </a:r>
          </a:p>
          <a:p>
            <a:pPr eaLnBrk="1" fontAlgn="auto" hangingPunct="1">
              <a:lnSpc>
                <a:spcPts val="2070"/>
              </a:lnSpc>
              <a:spcBef>
                <a:spcPts val="0"/>
              </a:spcBef>
              <a:spcAft>
                <a:spcPts val="0"/>
              </a:spcAft>
              <a:defRPr/>
            </a:pPr>
            <a:endParaRPr lang="en-CA" sz="1796">
              <a:solidFill>
                <a:srgbClr val="000000"/>
              </a:solidFill>
              <a:latin typeface="+mn-lt"/>
              <a:ea typeface="+mn-ea"/>
              <a:cs typeface="+mn-cs"/>
            </a:endParaRPr>
          </a:p>
        </p:txBody>
      </p:sp>
      <p:pic>
        <p:nvPicPr>
          <p:cNvPr id="108560" name="Picture 16" descr="logo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6988"/>
            <a:ext cx="17859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06499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p:nvPr/>
        </p:nvSpPr>
        <p:spPr>
          <a:xfrm>
            <a:off x="546100" y="1625600"/>
            <a:ext cx="8597900" cy="1282700"/>
          </a:xfrm>
          <a:prstGeom prst="rect">
            <a:avLst/>
          </a:prstGeom>
          <a:noFill/>
        </p:spPr>
        <p:txBody>
          <a:bodyPr wrap="none" lIns="0" tIns="0" rIns="0" bIns="0">
            <a:spAutoFit/>
          </a:bodyPr>
          <a:lstStyle/>
          <a:p>
            <a:pPr eaLnBrk="1" fontAlgn="auto" hangingPunct="1">
              <a:lnSpc>
                <a:spcPts val="4400"/>
              </a:lnSpc>
              <a:spcBef>
                <a:spcPts val="0"/>
              </a:spcBef>
              <a:spcAft>
                <a:spcPts val="0"/>
              </a:spcAft>
              <a:defRPr/>
            </a:pPr>
            <a:r>
              <a:rPr lang="en-CA" sz="2520">
                <a:solidFill>
                  <a:srgbClr val="FD8537"/>
                </a:solidFill>
                <a:latin typeface="Wingdings"/>
                <a:ea typeface="+mn-ea"/>
                <a:cs typeface="Wingdings"/>
              </a:rPr>
              <a:t></a:t>
            </a:r>
            <a:r>
              <a:rPr lang="en-CA" sz="3610" b="1">
                <a:solidFill>
                  <a:srgbClr val="000000"/>
                </a:solidFill>
                <a:latin typeface="Century Schoolbook Bold"/>
                <a:ea typeface="+mn-ea"/>
                <a:cs typeface="Century Schoolbook Bold"/>
              </a:rPr>
              <a:t>E-business strategy</a:t>
            </a:r>
            <a:r>
              <a:rPr lang="en-CA" sz="3600">
                <a:solidFill>
                  <a:srgbClr val="000000"/>
                </a:solidFill>
                <a:latin typeface="Times New Roman"/>
                <a:ea typeface="+mn-ea"/>
                <a:cs typeface="+mn-cs"/>
              </a:rPr>
              <a:t/>
            </a:r>
            <a:br>
              <a:rPr lang="en-CA" sz="3600">
                <a:solidFill>
                  <a:srgbClr val="000000"/>
                </a:solidFill>
                <a:latin typeface="Times New Roman"/>
                <a:ea typeface="+mn-ea"/>
                <a:cs typeface="+mn-cs"/>
              </a:rPr>
            </a:br>
            <a:r>
              <a:rPr lang="en-CA" sz="3610" b="1">
                <a:solidFill>
                  <a:srgbClr val="000000"/>
                </a:solidFill>
                <a:latin typeface="Century Schoolbook Bold"/>
                <a:ea typeface="+mn-ea"/>
                <a:cs typeface="Century Schoolbook Bold"/>
              </a:rPr>
              <a:t>implementation</a:t>
            </a:r>
          </a:p>
          <a:p>
            <a:pPr eaLnBrk="1" fontAlgn="auto" hangingPunct="1">
              <a:lnSpc>
                <a:spcPts val="4400"/>
              </a:lnSpc>
              <a:spcBef>
                <a:spcPts val="0"/>
              </a:spcBef>
              <a:spcAft>
                <a:spcPts val="0"/>
              </a:spcAft>
              <a:defRPr/>
            </a:pPr>
            <a:endParaRPr lang="en-CA" sz="3600">
              <a:solidFill>
                <a:srgbClr val="000000"/>
              </a:solidFill>
              <a:latin typeface="+mn-lt"/>
              <a:ea typeface="+mn-ea"/>
              <a:cs typeface="+mn-cs"/>
            </a:endParaRPr>
          </a:p>
        </p:txBody>
      </p:sp>
      <p:sp>
        <p:nvSpPr>
          <p:cNvPr id="3" name="TextBox 3"/>
          <p:cNvSpPr txBox="1"/>
          <p:nvPr/>
        </p:nvSpPr>
        <p:spPr>
          <a:xfrm>
            <a:off x="1003300" y="2984500"/>
            <a:ext cx="8140700" cy="736600"/>
          </a:xfrm>
          <a:prstGeom prst="rect">
            <a:avLst/>
          </a:prstGeom>
          <a:noFill/>
        </p:spPr>
        <p:txBody>
          <a:bodyPr wrap="none" lIns="0" tIns="0" rIns="0" bIns="0">
            <a:spAutoFit/>
          </a:bodyPr>
          <a:lstStyle/>
          <a:p>
            <a:pPr eaLnBrk="1" fontAlgn="auto" hangingPunct="1">
              <a:lnSpc>
                <a:spcPts val="2500"/>
              </a:lnSpc>
              <a:spcBef>
                <a:spcPts val="0"/>
              </a:spcBef>
              <a:spcAft>
                <a:spcPts val="0"/>
              </a:spcAft>
              <a:tabLst>
                <a:tab pos="304800" algn="l"/>
              </a:tabLst>
              <a:defRPr/>
            </a:pPr>
            <a:r>
              <a:rPr lang="en-CA" sz="1679">
                <a:solidFill>
                  <a:srgbClr val="FD8537"/>
                </a:solidFill>
                <a:latin typeface="Wingdings"/>
                <a:ea typeface="+mn-ea"/>
                <a:cs typeface="Wingdings"/>
              </a:rPr>
              <a:t></a:t>
            </a:r>
            <a:r>
              <a:rPr lang="en-CA" sz="2110" b="1">
                <a:solidFill>
                  <a:srgbClr val="000000"/>
                </a:solidFill>
                <a:latin typeface="Century Schoolbook Bold"/>
                <a:ea typeface="+mn-ea"/>
                <a:cs typeface="Century Schoolbook Bold"/>
              </a:rPr>
              <a:t>  The development of detailed, short-term plans</a:t>
            </a:r>
            <a:r>
              <a:rPr lang="en-CA" sz="2100">
                <a:solidFill>
                  <a:srgbClr val="000000"/>
                </a:solidFill>
                <a:latin typeface="Times New Roman"/>
                <a:ea typeface="+mn-ea"/>
                <a:cs typeface="+mn-cs"/>
              </a:rPr>
              <a:t/>
            </a:r>
            <a:br>
              <a:rPr lang="en-CA" sz="2100">
                <a:solidFill>
                  <a:srgbClr val="000000"/>
                </a:solidFill>
                <a:latin typeface="Times New Roman"/>
                <a:ea typeface="+mn-ea"/>
                <a:cs typeface="+mn-cs"/>
              </a:rPr>
            </a:br>
            <a:r>
              <a:rPr lang="en-CA" sz="2110" b="1">
                <a:solidFill>
                  <a:srgbClr val="000000"/>
                </a:solidFill>
                <a:latin typeface="Century Schoolbook Bold"/>
                <a:ea typeface="+mn-ea"/>
                <a:cs typeface="Century Schoolbook Bold"/>
              </a:rPr>
              <a:t>	for carrying out the projects agreed on in</a:t>
            </a:r>
          </a:p>
          <a:p>
            <a:pPr eaLnBrk="1" fontAlgn="auto" hangingPunct="1">
              <a:lnSpc>
                <a:spcPts val="2500"/>
              </a:lnSpc>
              <a:spcBef>
                <a:spcPts val="0"/>
              </a:spcBef>
              <a:spcAft>
                <a:spcPts val="0"/>
              </a:spcAft>
              <a:defRPr/>
            </a:pPr>
            <a:endParaRPr lang="en-CA" sz="2100">
              <a:solidFill>
                <a:srgbClr val="000000"/>
              </a:solidFill>
              <a:latin typeface="+mn-lt"/>
              <a:ea typeface="+mn-ea"/>
              <a:cs typeface="+mn-cs"/>
            </a:endParaRPr>
          </a:p>
        </p:txBody>
      </p:sp>
      <p:sp>
        <p:nvSpPr>
          <p:cNvPr id="4" name="TextBox 4"/>
          <p:cNvSpPr txBox="1"/>
          <p:nvPr/>
        </p:nvSpPr>
        <p:spPr>
          <a:xfrm>
            <a:off x="1308100" y="3632200"/>
            <a:ext cx="7835900" cy="393700"/>
          </a:xfrm>
          <a:prstGeom prst="rect">
            <a:avLst/>
          </a:prstGeom>
          <a:noFill/>
        </p:spPr>
        <p:txBody>
          <a:bodyPr wrap="none" lIns="0" tIns="0" rIns="0" bIns="0">
            <a:spAutoFit/>
          </a:bodyPr>
          <a:lstStyle/>
          <a:p>
            <a:pPr eaLnBrk="1" fontAlgn="auto" hangingPunct="1">
              <a:lnSpc>
                <a:spcPts val="2415"/>
              </a:lnSpc>
              <a:spcBef>
                <a:spcPts val="0"/>
              </a:spcBef>
              <a:spcAft>
                <a:spcPts val="0"/>
              </a:spcAft>
              <a:defRPr/>
            </a:pPr>
            <a:r>
              <a:rPr lang="en-CA" sz="2112" b="1">
                <a:solidFill>
                  <a:srgbClr val="000000"/>
                </a:solidFill>
                <a:latin typeface="Century Schoolbook Bold"/>
                <a:ea typeface="+mn-ea"/>
                <a:cs typeface="Century Schoolbook Bold"/>
              </a:rPr>
              <a:t>strategy formulation</a:t>
            </a:r>
          </a:p>
          <a:p>
            <a:pPr eaLnBrk="1" fontAlgn="auto" hangingPunct="1">
              <a:lnSpc>
                <a:spcPts val="2415"/>
              </a:lnSpc>
              <a:spcBef>
                <a:spcPts val="0"/>
              </a:spcBef>
              <a:spcAft>
                <a:spcPts val="0"/>
              </a:spcAft>
              <a:defRPr/>
            </a:pPr>
            <a:endParaRPr lang="en-CA" sz="2102">
              <a:solidFill>
                <a:srgbClr val="000000"/>
              </a:solidFill>
              <a:latin typeface="+mn-lt"/>
              <a:ea typeface="+mn-ea"/>
              <a:cs typeface="+mn-cs"/>
            </a:endParaRPr>
          </a:p>
        </p:txBody>
      </p:sp>
      <p:pic>
        <p:nvPicPr>
          <p:cNvPr id="109573" name="Picture 5" descr="logo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6988"/>
            <a:ext cx="17859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41257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
          <p:cNvSpPr txBox="1"/>
          <p:nvPr/>
        </p:nvSpPr>
        <p:spPr>
          <a:xfrm>
            <a:off x="546100" y="508000"/>
            <a:ext cx="8597900" cy="609600"/>
          </a:xfrm>
          <a:prstGeom prst="rect">
            <a:avLst/>
          </a:prstGeom>
          <a:noFill/>
        </p:spPr>
        <p:txBody>
          <a:bodyPr wrap="none" lIns="0" tIns="0" rIns="0" bIns="0">
            <a:spAutoFit/>
          </a:bodyPr>
          <a:lstStyle/>
          <a:p>
            <a:pPr eaLnBrk="1" fontAlgn="auto" hangingPunct="1">
              <a:lnSpc>
                <a:spcPts val="2990"/>
              </a:lnSpc>
              <a:spcBef>
                <a:spcPts val="0"/>
              </a:spcBef>
              <a:spcAft>
                <a:spcPts val="0"/>
              </a:spcAft>
              <a:defRPr/>
            </a:pPr>
            <a:r>
              <a:rPr lang="en-CA" sz="3216" b="1">
                <a:solidFill>
                  <a:srgbClr val="565F6C"/>
                </a:solidFill>
                <a:latin typeface="Century Schoolbook Bold"/>
                <a:ea typeface="+mn-ea"/>
                <a:cs typeface="Century Schoolbook Bold"/>
              </a:rPr>
              <a:t>S</a:t>
            </a:r>
            <a:r>
              <a:rPr lang="en-CA" sz="2568" b="1">
                <a:solidFill>
                  <a:srgbClr val="565F6C"/>
                </a:solidFill>
                <a:latin typeface="Century Schoolbook Bold"/>
                <a:ea typeface="+mn-ea"/>
                <a:cs typeface="Century Schoolbook Bold"/>
              </a:rPr>
              <a:t>TRATEGY IMPLEMENTATION</a:t>
            </a:r>
          </a:p>
          <a:p>
            <a:pPr eaLnBrk="1" fontAlgn="auto" hangingPunct="1">
              <a:lnSpc>
                <a:spcPts val="2990"/>
              </a:lnSpc>
              <a:spcBef>
                <a:spcPts val="0"/>
              </a:spcBef>
              <a:spcAft>
                <a:spcPts val="0"/>
              </a:spcAft>
              <a:defRPr/>
            </a:pPr>
            <a:endParaRPr lang="en-CA" sz="2586">
              <a:solidFill>
                <a:srgbClr val="000000"/>
              </a:solidFill>
              <a:latin typeface="+mn-lt"/>
              <a:ea typeface="+mn-ea"/>
              <a:cs typeface="+mn-cs"/>
            </a:endParaRPr>
          </a:p>
        </p:txBody>
      </p:sp>
      <p:sp>
        <p:nvSpPr>
          <p:cNvPr id="3" name="TextBox 3"/>
          <p:cNvSpPr txBox="1"/>
          <p:nvPr/>
        </p:nvSpPr>
        <p:spPr>
          <a:xfrm>
            <a:off x="812800" y="1320800"/>
            <a:ext cx="8331200" cy="393700"/>
          </a:xfrm>
          <a:prstGeom prst="rect">
            <a:avLst/>
          </a:prstGeom>
          <a:noFill/>
        </p:spPr>
        <p:txBody>
          <a:bodyPr wrap="none" lIns="0" tIns="0" rIns="0" bIns="0">
            <a:spAutoFit/>
          </a:bodyPr>
          <a:lstStyle/>
          <a:p>
            <a:pPr eaLnBrk="1" fontAlgn="auto" hangingPunct="1">
              <a:lnSpc>
                <a:spcPts val="2530"/>
              </a:lnSpc>
              <a:spcBef>
                <a:spcPts val="0"/>
              </a:spcBef>
              <a:spcAft>
                <a:spcPts val="0"/>
              </a:spcAft>
              <a:defRPr/>
            </a:pPr>
            <a:r>
              <a:rPr lang="en-CA" sz="1535">
                <a:solidFill>
                  <a:srgbClr val="FD8537"/>
                </a:solidFill>
                <a:latin typeface="Wingdings"/>
                <a:ea typeface="+mn-ea"/>
                <a:cs typeface="Wingdings"/>
              </a:rPr>
              <a:t></a:t>
            </a:r>
            <a:r>
              <a:rPr lang="en-CA" sz="2206" b="1">
                <a:solidFill>
                  <a:srgbClr val="000000"/>
                </a:solidFill>
                <a:latin typeface="Century Schoolbook Bold"/>
                <a:ea typeface="+mn-ea"/>
                <a:cs typeface="Century Schoolbook Bold"/>
              </a:rPr>
              <a:t> At this phase the emphasis shifts from</a:t>
            </a:r>
          </a:p>
          <a:p>
            <a:pPr eaLnBrk="1" fontAlgn="auto" hangingPunct="1">
              <a:lnSpc>
                <a:spcPts val="2530"/>
              </a:lnSpc>
              <a:spcBef>
                <a:spcPts val="0"/>
              </a:spcBef>
              <a:spcAft>
                <a:spcPts val="0"/>
              </a:spcAft>
              <a:defRPr/>
            </a:pPr>
            <a:endParaRPr lang="en-CA" sz="2179">
              <a:solidFill>
                <a:srgbClr val="000000"/>
              </a:solidFill>
              <a:latin typeface="+mn-lt"/>
              <a:ea typeface="+mn-ea"/>
              <a:cs typeface="+mn-cs"/>
            </a:endParaRPr>
          </a:p>
        </p:txBody>
      </p:sp>
      <p:sp>
        <p:nvSpPr>
          <p:cNvPr id="4" name="TextBox 4"/>
          <p:cNvSpPr txBox="1"/>
          <p:nvPr/>
        </p:nvSpPr>
        <p:spPr>
          <a:xfrm>
            <a:off x="914400" y="1676400"/>
            <a:ext cx="165100" cy="279400"/>
          </a:xfrm>
          <a:prstGeom prst="rect">
            <a:avLst/>
          </a:prstGeom>
          <a:noFill/>
        </p:spPr>
        <p:txBody>
          <a:bodyPr wrap="none" lIns="0" tIns="0" rIns="0" bIns="0">
            <a:spAutoFit/>
          </a:bodyPr>
          <a:lstStyle/>
          <a:p>
            <a:pPr eaLnBrk="1" fontAlgn="auto" hangingPunct="1">
              <a:lnSpc>
                <a:spcPts val="1500"/>
              </a:lnSpc>
              <a:spcBef>
                <a:spcPts val="0"/>
              </a:spcBef>
              <a:spcAft>
                <a:spcPts val="0"/>
              </a:spcAft>
              <a:defRPr/>
            </a:pPr>
            <a:r>
              <a:rPr lang="en-CA" sz="1044">
                <a:solidFill>
                  <a:srgbClr val="FD8537"/>
                </a:solidFill>
                <a:latin typeface="Wingdings"/>
                <a:ea typeface="+mn-ea"/>
                <a:cs typeface="Wingdings"/>
              </a:rPr>
              <a:t></a:t>
            </a:r>
          </a:p>
          <a:p>
            <a:pPr eaLnBrk="1" fontAlgn="auto" hangingPunct="1">
              <a:lnSpc>
                <a:spcPts val="1550"/>
              </a:lnSpc>
              <a:spcBef>
                <a:spcPts val="0"/>
              </a:spcBef>
              <a:spcAft>
                <a:spcPts val="0"/>
              </a:spcAft>
              <a:defRPr/>
            </a:pPr>
            <a:endParaRPr lang="en-CA" sz="1356">
              <a:solidFill>
                <a:srgbClr val="000000"/>
              </a:solidFill>
              <a:latin typeface="+mn-lt"/>
              <a:ea typeface="+mn-ea"/>
              <a:cs typeface="+mn-cs"/>
            </a:endParaRPr>
          </a:p>
        </p:txBody>
      </p:sp>
      <p:sp>
        <p:nvSpPr>
          <p:cNvPr id="110597" name="TextBox 5"/>
          <p:cNvSpPr txBox="1">
            <a:spLocks noChangeArrowheads="1"/>
          </p:cNvSpPr>
          <p:nvPr/>
        </p:nvSpPr>
        <p:spPr bwMode="auto">
          <a:xfrm>
            <a:off x="1181100" y="1638300"/>
            <a:ext cx="78613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900"/>
              </a:lnSpc>
            </a:pPr>
            <a:r>
              <a:rPr lang="en-CA" sz="1700" b="1">
                <a:solidFill>
                  <a:srgbClr val="000000"/>
                </a:solidFill>
                <a:latin typeface="Century Schoolbook Bold" charset="0"/>
                <a:cs typeface="Century Schoolbook Bold" charset="0"/>
              </a:rPr>
              <a:t>“what do we do?”……….. To……… “how do we do it?”.</a:t>
            </a:r>
          </a:p>
          <a:p>
            <a:pPr eaLnBrk="1" hangingPunct="1">
              <a:lnSpc>
                <a:spcPts val="1875"/>
              </a:lnSpc>
            </a:pPr>
            <a:endParaRPr lang="en-CA" sz="1700">
              <a:solidFill>
                <a:srgbClr val="000000"/>
              </a:solidFill>
              <a:latin typeface="Calibri" charset="0"/>
            </a:endParaRPr>
          </a:p>
        </p:txBody>
      </p:sp>
      <p:sp>
        <p:nvSpPr>
          <p:cNvPr id="6" name="TextBox 6"/>
          <p:cNvSpPr txBox="1"/>
          <p:nvPr/>
        </p:nvSpPr>
        <p:spPr>
          <a:xfrm>
            <a:off x="812800" y="2235200"/>
            <a:ext cx="8331200" cy="850900"/>
          </a:xfrm>
          <a:prstGeom prst="rect">
            <a:avLst/>
          </a:prstGeom>
          <a:noFill/>
        </p:spPr>
        <p:txBody>
          <a:bodyPr wrap="none" lIns="0" tIns="0" rIns="0" bIns="0">
            <a:spAutoFit/>
          </a:bodyPr>
          <a:lstStyle/>
          <a:p>
            <a:pPr eaLnBrk="1" fontAlgn="auto" hangingPunct="1">
              <a:lnSpc>
                <a:spcPts val="1980"/>
              </a:lnSpc>
              <a:spcBef>
                <a:spcPts val="0"/>
              </a:spcBef>
              <a:spcAft>
                <a:spcPts val="0"/>
              </a:spcAft>
              <a:defRPr/>
            </a:pPr>
            <a:r>
              <a:rPr lang="en-CA" sz="1535">
                <a:solidFill>
                  <a:srgbClr val="FD8537"/>
                </a:solidFill>
                <a:latin typeface="Wingdings"/>
                <a:ea typeface="+mn-ea"/>
                <a:cs typeface="Wingdings"/>
              </a:rPr>
              <a:t></a:t>
            </a:r>
            <a:r>
              <a:rPr lang="en-CA" sz="2206" b="1">
                <a:solidFill>
                  <a:srgbClr val="000000"/>
                </a:solidFill>
                <a:latin typeface="Century Schoolbook Bold"/>
                <a:ea typeface="+mn-ea"/>
                <a:cs typeface="Century Schoolbook Bold"/>
              </a:rPr>
              <a:t> Develop and implement detailed short-term plans to</a:t>
            </a:r>
            <a:r>
              <a:rPr lang="en-CA" sz="2196">
                <a:solidFill>
                  <a:srgbClr val="000000"/>
                </a:solidFill>
                <a:latin typeface="Times New Roman"/>
                <a:ea typeface="+mn-ea"/>
                <a:cs typeface="+mn-cs"/>
              </a:rPr>
              <a:t/>
            </a:r>
            <a:br>
              <a:rPr lang="en-CA" sz="2196">
                <a:solidFill>
                  <a:srgbClr val="000000"/>
                </a:solidFill>
                <a:latin typeface="Times New Roman"/>
                <a:ea typeface="+mn-ea"/>
                <a:cs typeface="+mn-cs"/>
              </a:rPr>
            </a:br>
            <a:r>
              <a:rPr lang="en-CA" sz="2206" b="1">
                <a:solidFill>
                  <a:srgbClr val="000000"/>
                </a:solidFill>
                <a:latin typeface="Century Schoolbook Bold"/>
                <a:ea typeface="+mn-ea"/>
                <a:cs typeface="Century Schoolbook Bold"/>
              </a:rPr>
              <a:t>carry out the projects agreed on at the formulation</a:t>
            </a:r>
            <a:r>
              <a:rPr lang="en-CA" sz="2196">
                <a:solidFill>
                  <a:srgbClr val="000000"/>
                </a:solidFill>
                <a:latin typeface="Times New Roman"/>
                <a:ea typeface="+mn-ea"/>
                <a:cs typeface="+mn-cs"/>
              </a:rPr>
              <a:t/>
            </a:r>
            <a:br>
              <a:rPr lang="en-CA" sz="2196">
                <a:solidFill>
                  <a:srgbClr val="000000"/>
                </a:solidFill>
                <a:latin typeface="Times New Roman"/>
                <a:ea typeface="+mn-ea"/>
                <a:cs typeface="+mn-cs"/>
              </a:rPr>
            </a:br>
            <a:r>
              <a:rPr lang="en-CA" sz="2206" b="1">
                <a:solidFill>
                  <a:srgbClr val="000000"/>
                </a:solidFill>
                <a:latin typeface="Century Schoolbook Bold"/>
                <a:ea typeface="+mn-ea"/>
                <a:cs typeface="Century Schoolbook Bold"/>
              </a:rPr>
              <a:t>stage</a:t>
            </a:r>
          </a:p>
          <a:p>
            <a:pPr eaLnBrk="1" fontAlgn="auto" hangingPunct="1">
              <a:lnSpc>
                <a:spcPts val="1980"/>
              </a:lnSpc>
              <a:spcBef>
                <a:spcPts val="0"/>
              </a:spcBef>
              <a:spcAft>
                <a:spcPts val="0"/>
              </a:spcAft>
              <a:defRPr/>
            </a:pPr>
            <a:endParaRPr lang="en-CA" sz="2196">
              <a:solidFill>
                <a:srgbClr val="000000"/>
              </a:solidFill>
              <a:latin typeface="+mn-lt"/>
              <a:ea typeface="+mn-ea"/>
              <a:cs typeface="+mn-cs"/>
            </a:endParaRPr>
          </a:p>
        </p:txBody>
      </p:sp>
      <p:sp>
        <p:nvSpPr>
          <p:cNvPr id="7" name="TextBox 7"/>
          <p:cNvSpPr txBox="1"/>
          <p:nvPr/>
        </p:nvSpPr>
        <p:spPr>
          <a:xfrm>
            <a:off x="812800" y="3263900"/>
            <a:ext cx="8331200" cy="393700"/>
          </a:xfrm>
          <a:prstGeom prst="rect">
            <a:avLst/>
          </a:prstGeom>
          <a:noFill/>
        </p:spPr>
        <p:txBody>
          <a:bodyPr wrap="none" lIns="0" tIns="0" rIns="0" bIns="0">
            <a:spAutoFit/>
          </a:bodyPr>
          <a:lstStyle/>
          <a:p>
            <a:pPr eaLnBrk="1" fontAlgn="auto" hangingPunct="1">
              <a:lnSpc>
                <a:spcPts val="2530"/>
              </a:lnSpc>
              <a:spcBef>
                <a:spcPts val="0"/>
              </a:spcBef>
              <a:spcAft>
                <a:spcPts val="0"/>
              </a:spcAft>
              <a:defRPr/>
            </a:pPr>
            <a:r>
              <a:rPr lang="en-CA" sz="1535">
                <a:solidFill>
                  <a:srgbClr val="FD8537"/>
                </a:solidFill>
                <a:latin typeface="Wingdings"/>
                <a:ea typeface="+mn-ea"/>
                <a:cs typeface="Wingdings"/>
              </a:rPr>
              <a:t></a:t>
            </a:r>
            <a:r>
              <a:rPr lang="en-CA" sz="2206" b="1">
                <a:solidFill>
                  <a:srgbClr val="000000"/>
                </a:solidFill>
                <a:latin typeface="Century Schoolbook Bold"/>
                <a:ea typeface="+mn-ea"/>
                <a:cs typeface="Century Schoolbook Bold"/>
              </a:rPr>
              <a:t> Activities and Outcomes</a:t>
            </a:r>
          </a:p>
          <a:p>
            <a:pPr eaLnBrk="1" fontAlgn="auto" hangingPunct="1">
              <a:lnSpc>
                <a:spcPts val="2530"/>
              </a:lnSpc>
              <a:spcBef>
                <a:spcPts val="0"/>
              </a:spcBef>
              <a:spcAft>
                <a:spcPts val="0"/>
              </a:spcAft>
              <a:defRPr/>
            </a:pPr>
            <a:endParaRPr lang="en-CA" sz="2169">
              <a:solidFill>
                <a:srgbClr val="000000"/>
              </a:solidFill>
              <a:latin typeface="+mn-lt"/>
              <a:ea typeface="+mn-ea"/>
              <a:cs typeface="+mn-cs"/>
            </a:endParaRPr>
          </a:p>
        </p:txBody>
      </p:sp>
      <p:sp>
        <p:nvSpPr>
          <p:cNvPr id="8" name="TextBox 8"/>
          <p:cNvSpPr txBox="1"/>
          <p:nvPr/>
        </p:nvSpPr>
        <p:spPr>
          <a:xfrm>
            <a:off x="914400" y="3594100"/>
            <a:ext cx="8229600" cy="558800"/>
          </a:xfrm>
          <a:prstGeom prst="rect">
            <a:avLst/>
          </a:prstGeom>
          <a:noFill/>
        </p:spPr>
        <p:txBody>
          <a:bodyPr wrap="none" lIns="0" tIns="0" rIns="0" bIns="0">
            <a:spAutoFit/>
          </a:bodyPr>
          <a:lstStyle/>
          <a:p>
            <a:pPr eaLnBrk="1" fontAlgn="auto" hangingPunct="1">
              <a:lnSpc>
                <a:spcPts val="1800"/>
              </a:lnSpc>
              <a:spcBef>
                <a:spcPts val="0"/>
              </a:spcBef>
              <a:spcAft>
                <a:spcPts val="0"/>
              </a:spcAft>
              <a:defRPr/>
            </a:pPr>
            <a:r>
              <a:rPr lang="en-CA" sz="1356">
                <a:solidFill>
                  <a:srgbClr val="FD8537"/>
                </a:solidFill>
                <a:latin typeface="Wingdings"/>
                <a:ea typeface="+mn-ea"/>
                <a:cs typeface="Wingdings"/>
              </a:rPr>
              <a:t></a:t>
            </a:r>
            <a:r>
              <a:rPr lang="en-CA" sz="1714" b="1">
                <a:solidFill>
                  <a:srgbClr val="000000"/>
                </a:solidFill>
                <a:latin typeface="Century Schoolbook Bold"/>
                <a:ea typeface="+mn-ea"/>
                <a:cs typeface="Century Schoolbook Bold"/>
              </a:rPr>
              <a:t>  Evaluate specific options and establish specific milestones</a:t>
            </a:r>
            <a:r>
              <a:rPr lang="en-CA" sz="1687">
                <a:solidFill>
                  <a:srgbClr val="000000"/>
                </a:solidFill>
                <a:latin typeface="Times New Roman"/>
                <a:ea typeface="+mn-ea"/>
                <a:cs typeface="+mn-cs"/>
              </a:rPr>
              <a:t/>
            </a:r>
            <a:br>
              <a:rPr lang="en-CA" sz="1687">
                <a:solidFill>
                  <a:srgbClr val="000000"/>
                </a:solidFill>
                <a:latin typeface="Times New Roman"/>
                <a:ea typeface="+mn-ea"/>
                <a:cs typeface="+mn-cs"/>
              </a:rPr>
            </a:br>
            <a:r>
              <a:rPr lang="en-CA" sz="1356">
                <a:solidFill>
                  <a:srgbClr val="FD8537"/>
                </a:solidFill>
                <a:latin typeface="Wingdings"/>
                <a:ea typeface="+mn-ea"/>
                <a:cs typeface="Wingdings"/>
              </a:rPr>
              <a:t></a:t>
            </a:r>
            <a:r>
              <a:rPr lang="en-CA" sz="1714" b="1">
                <a:solidFill>
                  <a:srgbClr val="000000"/>
                </a:solidFill>
                <a:latin typeface="Century Schoolbook Bold"/>
                <a:ea typeface="+mn-ea"/>
                <a:cs typeface="Century Schoolbook Bold"/>
              </a:rPr>
              <a:t>  Allocate resources</a:t>
            </a:r>
          </a:p>
          <a:p>
            <a:pPr eaLnBrk="1" fontAlgn="auto" hangingPunct="1">
              <a:lnSpc>
                <a:spcPts val="1800"/>
              </a:lnSpc>
              <a:spcBef>
                <a:spcPts val="0"/>
              </a:spcBef>
              <a:spcAft>
                <a:spcPts val="0"/>
              </a:spcAft>
              <a:defRPr/>
            </a:pPr>
            <a:endParaRPr lang="en-CA" sz="1687">
              <a:solidFill>
                <a:srgbClr val="000000"/>
              </a:solidFill>
              <a:latin typeface="+mn-lt"/>
              <a:ea typeface="+mn-ea"/>
              <a:cs typeface="+mn-cs"/>
            </a:endParaRPr>
          </a:p>
        </p:txBody>
      </p:sp>
      <p:sp>
        <p:nvSpPr>
          <p:cNvPr id="9" name="TextBox 9"/>
          <p:cNvSpPr txBox="1"/>
          <p:nvPr/>
        </p:nvSpPr>
        <p:spPr>
          <a:xfrm>
            <a:off x="914400" y="4064000"/>
            <a:ext cx="8229600" cy="317500"/>
          </a:xfrm>
          <a:prstGeom prst="rect">
            <a:avLst/>
          </a:prstGeom>
          <a:noFill/>
        </p:spPr>
        <p:txBody>
          <a:bodyPr wrap="none" lIns="0" tIns="0" rIns="0" bIns="0">
            <a:spAutoFit/>
          </a:bodyPr>
          <a:lstStyle/>
          <a:p>
            <a:pPr eaLnBrk="1" fontAlgn="auto" hangingPunct="1">
              <a:lnSpc>
                <a:spcPts val="1770"/>
              </a:lnSpc>
              <a:spcBef>
                <a:spcPts val="0"/>
              </a:spcBef>
              <a:spcAft>
                <a:spcPts val="0"/>
              </a:spcAft>
              <a:defRPr/>
            </a:pPr>
            <a:r>
              <a:rPr lang="en-CA" sz="1356">
                <a:solidFill>
                  <a:srgbClr val="FD8537"/>
                </a:solidFill>
                <a:latin typeface="Wingdings"/>
                <a:ea typeface="+mn-ea"/>
                <a:cs typeface="Wingdings"/>
              </a:rPr>
              <a:t></a:t>
            </a:r>
            <a:r>
              <a:rPr lang="en-CA" sz="1714" b="1">
                <a:solidFill>
                  <a:srgbClr val="000000"/>
                </a:solidFill>
                <a:latin typeface="Century Schoolbook Bold"/>
                <a:ea typeface="+mn-ea"/>
                <a:cs typeface="Century Schoolbook Bold"/>
              </a:rPr>
              <a:t>  Manage projects</a:t>
            </a:r>
          </a:p>
          <a:p>
            <a:pPr eaLnBrk="1" fontAlgn="auto" hangingPunct="1">
              <a:lnSpc>
                <a:spcPts val="1770"/>
              </a:lnSpc>
              <a:spcBef>
                <a:spcPts val="0"/>
              </a:spcBef>
              <a:spcAft>
                <a:spcPts val="0"/>
              </a:spcAft>
              <a:defRPr/>
            </a:pPr>
            <a:endParaRPr lang="en-CA" sz="1684">
              <a:solidFill>
                <a:srgbClr val="000000"/>
              </a:solidFill>
              <a:latin typeface="+mn-lt"/>
              <a:ea typeface="+mn-ea"/>
              <a:cs typeface="+mn-cs"/>
            </a:endParaRPr>
          </a:p>
        </p:txBody>
      </p:sp>
      <p:sp>
        <p:nvSpPr>
          <p:cNvPr id="10" name="TextBox 10"/>
          <p:cNvSpPr txBox="1"/>
          <p:nvPr/>
        </p:nvSpPr>
        <p:spPr>
          <a:xfrm>
            <a:off x="812800" y="4749800"/>
            <a:ext cx="8331200" cy="393700"/>
          </a:xfrm>
          <a:prstGeom prst="rect">
            <a:avLst/>
          </a:prstGeom>
          <a:noFill/>
        </p:spPr>
        <p:txBody>
          <a:bodyPr wrap="none" lIns="0" tIns="0" rIns="0" bIns="0">
            <a:spAutoFit/>
          </a:bodyPr>
          <a:lstStyle/>
          <a:p>
            <a:pPr eaLnBrk="1" fontAlgn="auto" hangingPunct="1">
              <a:lnSpc>
                <a:spcPts val="2530"/>
              </a:lnSpc>
              <a:spcBef>
                <a:spcPts val="0"/>
              </a:spcBef>
              <a:spcAft>
                <a:spcPts val="0"/>
              </a:spcAft>
              <a:defRPr/>
            </a:pPr>
            <a:r>
              <a:rPr lang="en-CA" sz="1535">
                <a:solidFill>
                  <a:srgbClr val="FD8537"/>
                </a:solidFill>
                <a:latin typeface="Wingdings"/>
                <a:ea typeface="+mn-ea"/>
                <a:cs typeface="Wingdings"/>
              </a:rPr>
              <a:t></a:t>
            </a:r>
            <a:r>
              <a:rPr lang="en-CA" sz="2206" b="1">
                <a:solidFill>
                  <a:srgbClr val="000000"/>
                </a:solidFill>
                <a:latin typeface="Century Schoolbook Bold"/>
                <a:ea typeface="+mn-ea"/>
                <a:cs typeface="Century Schoolbook Bold"/>
              </a:rPr>
              <a:t> Strategy Implementation activities/ tools</a:t>
            </a:r>
          </a:p>
          <a:p>
            <a:pPr eaLnBrk="1" fontAlgn="auto" hangingPunct="1">
              <a:lnSpc>
                <a:spcPts val="2530"/>
              </a:lnSpc>
              <a:spcBef>
                <a:spcPts val="0"/>
              </a:spcBef>
              <a:spcAft>
                <a:spcPts val="0"/>
              </a:spcAft>
              <a:defRPr/>
            </a:pPr>
            <a:endParaRPr lang="en-CA" sz="2180">
              <a:solidFill>
                <a:srgbClr val="000000"/>
              </a:solidFill>
              <a:latin typeface="+mn-lt"/>
              <a:ea typeface="+mn-ea"/>
              <a:cs typeface="+mn-cs"/>
            </a:endParaRPr>
          </a:p>
        </p:txBody>
      </p:sp>
      <p:sp>
        <p:nvSpPr>
          <p:cNvPr id="11" name="TextBox 11"/>
          <p:cNvSpPr txBox="1"/>
          <p:nvPr/>
        </p:nvSpPr>
        <p:spPr>
          <a:xfrm>
            <a:off x="914400" y="5067300"/>
            <a:ext cx="8229600" cy="317500"/>
          </a:xfrm>
          <a:prstGeom prst="rect">
            <a:avLst/>
          </a:prstGeom>
          <a:noFill/>
        </p:spPr>
        <p:txBody>
          <a:bodyPr wrap="none" lIns="0" tIns="0" rIns="0" bIns="0">
            <a:spAutoFit/>
          </a:bodyPr>
          <a:lstStyle/>
          <a:p>
            <a:pPr eaLnBrk="1" fontAlgn="auto" hangingPunct="1">
              <a:lnSpc>
                <a:spcPts val="1765"/>
              </a:lnSpc>
              <a:spcBef>
                <a:spcPts val="0"/>
              </a:spcBef>
              <a:spcAft>
                <a:spcPts val="0"/>
              </a:spcAft>
              <a:defRPr/>
            </a:pPr>
            <a:r>
              <a:rPr lang="en-CA" sz="1356">
                <a:solidFill>
                  <a:srgbClr val="FD8537"/>
                </a:solidFill>
                <a:latin typeface="Wingdings"/>
                <a:ea typeface="+mn-ea"/>
                <a:cs typeface="Wingdings"/>
              </a:rPr>
              <a:t></a:t>
            </a:r>
            <a:r>
              <a:rPr lang="en-CA" sz="1714" b="1">
                <a:solidFill>
                  <a:srgbClr val="000000"/>
                </a:solidFill>
                <a:latin typeface="Century Schoolbook Bold"/>
                <a:ea typeface="+mn-ea"/>
                <a:cs typeface="Century Schoolbook Bold"/>
              </a:rPr>
              <a:t>  Project planning</a:t>
            </a:r>
          </a:p>
          <a:p>
            <a:pPr eaLnBrk="1" fontAlgn="auto" hangingPunct="1">
              <a:lnSpc>
                <a:spcPts val="1765"/>
              </a:lnSpc>
              <a:spcBef>
                <a:spcPts val="0"/>
              </a:spcBef>
              <a:spcAft>
                <a:spcPts val="0"/>
              </a:spcAft>
              <a:defRPr/>
            </a:pPr>
            <a:endParaRPr lang="en-CA" sz="1685">
              <a:solidFill>
                <a:srgbClr val="000000"/>
              </a:solidFill>
              <a:latin typeface="+mn-lt"/>
              <a:ea typeface="+mn-ea"/>
              <a:cs typeface="+mn-cs"/>
            </a:endParaRPr>
          </a:p>
        </p:txBody>
      </p:sp>
      <p:sp>
        <p:nvSpPr>
          <p:cNvPr id="12" name="TextBox 12"/>
          <p:cNvSpPr txBox="1"/>
          <p:nvPr/>
        </p:nvSpPr>
        <p:spPr>
          <a:xfrm>
            <a:off x="914400" y="5295900"/>
            <a:ext cx="8229600" cy="558800"/>
          </a:xfrm>
          <a:prstGeom prst="rect">
            <a:avLst/>
          </a:prstGeom>
          <a:noFill/>
        </p:spPr>
        <p:txBody>
          <a:bodyPr wrap="none" lIns="0" tIns="0" rIns="0" bIns="0">
            <a:spAutoFit/>
          </a:bodyPr>
          <a:lstStyle/>
          <a:p>
            <a:pPr eaLnBrk="1" fontAlgn="auto" hangingPunct="1">
              <a:lnSpc>
                <a:spcPts val="1900"/>
              </a:lnSpc>
              <a:spcBef>
                <a:spcPts val="0"/>
              </a:spcBef>
              <a:spcAft>
                <a:spcPts val="0"/>
              </a:spcAft>
              <a:defRPr/>
            </a:pPr>
            <a:r>
              <a:rPr lang="en-CA" sz="1356">
                <a:solidFill>
                  <a:srgbClr val="FD8537"/>
                </a:solidFill>
                <a:latin typeface="Wingdings"/>
                <a:ea typeface="+mn-ea"/>
                <a:cs typeface="Wingdings"/>
              </a:rPr>
              <a:t></a:t>
            </a:r>
            <a:r>
              <a:rPr lang="en-CA" sz="1714" b="1">
                <a:solidFill>
                  <a:srgbClr val="000000"/>
                </a:solidFill>
                <a:latin typeface="Century Schoolbook Bold"/>
                <a:ea typeface="+mn-ea"/>
                <a:cs typeface="Century Schoolbook Bold"/>
              </a:rPr>
              <a:t>  Resource allocation</a:t>
            </a:r>
            <a:r>
              <a:rPr lang="en-CA" sz="1687">
                <a:solidFill>
                  <a:srgbClr val="000000"/>
                </a:solidFill>
                <a:latin typeface="Times New Roman"/>
                <a:ea typeface="+mn-ea"/>
                <a:cs typeface="+mn-cs"/>
              </a:rPr>
              <a:t/>
            </a:r>
            <a:br>
              <a:rPr lang="en-CA" sz="1687">
                <a:solidFill>
                  <a:srgbClr val="000000"/>
                </a:solidFill>
                <a:latin typeface="Times New Roman"/>
                <a:ea typeface="+mn-ea"/>
                <a:cs typeface="+mn-cs"/>
              </a:rPr>
            </a:br>
            <a:r>
              <a:rPr lang="en-CA" sz="1356">
                <a:solidFill>
                  <a:srgbClr val="FD8537"/>
                </a:solidFill>
                <a:latin typeface="Wingdings"/>
                <a:ea typeface="+mn-ea"/>
                <a:cs typeface="Wingdings"/>
              </a:rPr>
              <a:t></a:t>
            </a:r>
            <a:r>
              <a:rPr lang="en-CA" sz="1714" b="1">
                <a:solidFill>
                  <a:srgbClr val="000000"/>
                </a:solidFill>
                <a:latin typeface="Century Schoolbook Bold"/>
                <a:ea typeface="+mn-ea"/>
                <a:cs typeface="Century Schoolbook Bold"/>
              </a:rPr>
              <a:t>  Project management</a:t>
            </a:r>
          </a:p>
          <a:p>
            <a:pPr eaLnBrk="1" fontAlgn="auto" hangingPunct="1">
              <a:lnSpc>
                <a:spcPts val="1900"/>
              </a:lnSpc>
              <a:spcBef>
                <a:spcPts val="0"/>
              </a:spcBef>
              <a:spcAft>
                <a:spcPts val="0"/>
              </a:spcAft>
              <a:defRPr/>
            </a:pPr>
            <a:endParaRPr lang="en-CA" sz="1687">
              <a:solidFill>
                <a:srgbClr val="000000"/>
              </a:solidFill>
              <a:latin typeface="+mn-lt"/>
              <a:ea typeface="+mn-ea"/>
              <a:cs typeface="+mn-cs"/>
            </a:endParaRPr>
          </a:p>
        </p:txBody>
      </p:sp>
      <p:sp>
        <p:nvSpPr>
          <p:cNvPr id="13" name="TextBox 13"/>
          <p:cNvSpPr txBox="1"/>
          <p:nvPr/>
        </p:nvSpPr>
        <p:spPr>
          <a:xfrm>
            <a:off x="914400" y="5765800"/>
            <a:ext cx="8229600" cy="558800"/>
          </a:xfrm>
          <a:prstGeom prst="rect">
            <a:avLst/>
          </a:prstGeom>
          <a:noFill/>
        </p:spPr>
        <p:txBody>
          <a:bodyPr wrap="none" lIns="0" tIns="0" rIns="0" bIns="0">
            <a:spAutoFit/>
          </a:bodyPr>
          <a:lstStyle/>
          <a:p>
            <a:pPr eaLnBrk="1" fontAlgn="auto" hangingPunct="1">
              <a:lnSpc>
                <a:spcPts val="1800"/>
              </a:lnSpc>
              <a:spcBef>
                <a:spcPts val="0"/>
              </a:spcBef>
              <a:spcAft>
                <a:spcPts val="0"/>
              </a:spcAft>
              <a:defRPr/>
            </a:pPr>
            <a:r>
              <a:rPr lang="en-CA" sz="1356">
                <a:solidFill>
                  <a:srgbClr val="FD8537"/>
                </a:solidFill>
                <a:latin typeface="Wingdings"/>
                <a:ea typeface="+mn-ea"/>
                <a:cs typeface="Wingdings"/>
              </a:rPr>
              <a:t></a:t>
            </a:r>
            <a:r>
              <a:rPr lang="en-CA" sz="1714" b="1">
                <a:solidFill>
                  <a:srgbClr val="000000"/>
                </a:solidFill>
                <a:latin typeface="Century Schoolbook Bold"/>
                <a:ea typeface="+mn-ea"/>
                <a:cs typeface="Century Schoolbook Bold"/>
              </a:rPr>
              <a:t>  Business Process Reengineering (BPR)</a:t>
            </a:r>
            <a:r>
              <a:rPr lang="en-CA" sz="1683">
                <a:solidFill>
                  <a:srgbClr val="000000"/>
                </a:solidFill>
                <a:latin typeface="Times New Roman"/>
                <a:ea typeface="+mn-ea"/>
                <a:cs typeface="+mn-cs"/>
              </a:rPr>
              <a:t/>
            </a:r>
            <a:br>
              <a:rPr lang="en-CA" sz="1683">
                <a:solidFill>
                  <a:srgbClr val="000000"/>
                </a:solidFill>
                <a:latin typeface="Times New Roman"/>
                <a:ea typeface="+mn-ea"/>
                <a:cs typeface="+mn-cs"/>
              </a:rPr>
            </a:br>
            <a:r>
              <a:rPr lang="en-CA" sz="1356">
                <a:solidFill>
                  <a:srgbClr val="FD8537"/>
                </a:solidFill>
                <a:latin typeface="Wingdings"/>
                <a:ea typeface="+mn-ea"/>
                <a:cs typeface="Wingdings"/>
              </a:rPr>
              <a:t></a:t>
            </a:r>
            <a:r>
              <a:rPr lang="en-CA" sz="1714" b="1">
                <a:solidFill>
                  <a:srgbClr val="000000"/>
                </a:solidFill>
                <a:latin typeface="Century Schoolbook Bold"/>
                <a:ea typeface="+mn-ea"/>
                <a:cs typeface="Century Schoolbook Bold"/>
              </a:rPr>
              <a:t>  Pilot projects</a:t>
            </a:r>
          </a:p>
          <a:p>
            <a:pPr eaLnBrk="1" fontAlgn="auto" hangingPunct="1">
              <a:lnSpc>
                <a:spcPts val="1800"/>
              </a:lnSpc>
              <a:spcBef>
                <a:spcPts val="0"/>
              </a:spcBef>
              <a:spcAft>
                <a:spcPts val="0"/>
              </a:spcAft>
              <a:defRPr/>
            </a:pPr>
            <a:endParaRPr lang="en-CA" sz="1683">
              <a:solidFill>
                <a:srgbClr val="000000"/>
              </a:solidFill>
              <a:latin typeface="+mn-lt"/>
              <a:ea typeface="+mn-ea"/>
              <a:cs typeface="+mn-cs"/>
            </a:endParaRPr>
          </a:p>
        </p:txBody>
      </p:sp>
      <p:pic>
        <p:nvPicPr>
          <p:cNvPr id="110606" name="Picture 14" descr="logo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6988"/>
            <a:ext cx="17859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20895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003" y="1329925"/>
            <a:ext cx="8168106" cy="5386091"/>
          </a:xfrm>
          <a:prstGeom prst="rect">
            <a:avLst/>
          </a:prstGeom>
        </p:spPr>
        <p:txBody>
          <a:bodyPr wrap="square">
            <a:spAutoFit/>
          </a:bodyPr>
          <a:lstStyle/>
          <a:p>
            <a:pPr algn="just"/>
            <a:r>
              <a:rPr lang="en-US" sz="1600" dirty="0" smtClean="0"/>
              <a:t>AN ORGANIZATIONAL CONTROL SYSTEM IS ALSO REQUIRED. THIS CONTROL SYSTEM EQUIPS MANAGERS WITH MOTIVATIONAL INCENTIVES FOR EMPLOYEES AS WELL AS FEEDBACK ON EMPLOYEES AND ORGANIZATIONAL PERFORMANCE. ORGANIZATIONAL CULTURE REFERS TO THE SPECIALIZED COLLECTION OF VALUES, ATTITUDES, NORMS AND BELIEFS SHARED BY ORGANIZATIONAL MEMBERS AND GROUPS.</a:t>
            </a:r>
          </a:p>
          <a:p>
            <a:endParaRPr lang="en-US" dirty="0" smtClean="0"/>
          </a:p>
          <a:p>
            <a:r>
              <a:rPr lang="en-US" dirty="0" smtClean="0"/>
              <a:t>FOLLOWING ARE THE MAIN </a:t>
            </a:r>
            <a:r>
              <a:rPr lang="en-US" b="1" dirty="0" smtClean="0"/>
              <a:t>STEPS IN IMPLEMENTING A STRATEGY:</a:t>
            </a:r>
          </a:p>
          <a:p>
            <a:endParaRPr lang="en-US" dirty="0" smtClean="0"/>
          </a:p>
          <a:p>
            <a:pPr marL="285750" indent="-285750">
              <a:buFont typeface="Wingdings" charset="2"/>
              <a:buChar char="§"/>
            </a:pPr>
            <a:r>
              <a:rPr lang="en-US" dirty="0" smtClean="0"/>
              <a:t>	</a:t>
            </a:r>
            <a:r>
              <a:rPr lang="en-US" sz="1600" i="1" dirty="0" smtClean="0">
                <a:latin typeface="American Typewriter"/>
                <a:cs typeface="American Typewriter"/>
              </a:rPr>
              <a:t>DEVELOPING AN ORGANIZATION HAVING POTENTIAL OF CARRYING OUT   STRATEGY SUCCESSFULLY.	</a:t>
            </a:r>
          </a:p>
          <a:p>
            <a:endParaRPr lang="en-US" sz="1600" i="1" dirty="0" smtClean="0">
              <a:latin typeface="American Typewriter"/>
              <a:cs typeface="American Typewriter"/>
            </a:endParaRPr>
          </a:p>
          <a:p>
            <a:pPr marL="285750" indent="-285750">
              <a:buFont typeface="Wingdings" charset="2"/>
              <a:buChar char="§"/>
            </a:pPr>
            <a:r>
              <a:rPr lang="en-US" sz="1600" i="1" dirty="0" smtClean="0">
                <a:latin typeface="American Typewriter"/>
                <a:cs typeface="American Typewriter"/>
              </a:rPr>
              <a:t>	DISBURSEMENT OF ABUNDANT RESOURCES TO STRATEGY-ESSENTIAL  ACTIVITIES.	</a:t>
            </a:r>
          </a:p>
          <a:p>
            <a:pPr marL="285750" indent="-285750">
              <a:buFont typeface="Wingdings" charset="2"/>
              <a:buChar char="§"/>
            </a:pPr>
            <a:endParaRPr lang="en-US" sz="1600" i="1" dirty="0" smtClean="0">
              <a:latin typeface="American Typewriter"/>
              <a:cs typeface="American Typewriter"/>
            </a:endParaRPr>
          </a:p>
          <a:p>
            <a:pPr marL="285750" indent="-285750">
              <a:buFont typeface="Wingdings" charset="2"/>
              <a:buChar char="§"/>
            </a:pPr>
            <a:r>
              <a:rPr lang="en-US" sz="1600" i="1" dirty="0" smtClean="0">
                <a:latin typeface="American Typewriter"/>
                <a:cs typeface="American Typewriter"/>
              </a:rPr>
              <a:t>	CREATING STRATEGY-ENCOURAGING POLICIES.	</a:t>
            </a:r>
          </a:p>
          <a:p>
            <a:pPr marL="285750" indent="-285750">
              <a:buFont typeface="Wingdings" charset="2"/>
              <a:buChar char="§"/>
            </a:pPr>
            <a:endParaRPr lang="en-US" sz="1600" i="1" dirty="0" smtClean="0">
              <a:latin typeface="American Typewriter"/>
              <a:cs typeface="American Typewriter"/>
            </a:endParaRPr>
          </a:p>
          <a:p>
            <a:pPr marL="285750" indent="-285750">
              <a:buFont typeface="Wingdings" charset="2"/>
              <a:buChar char="§"/>
            </a:pPr>
            <a:r>
              <a:rPr lang="en-US" sz="1600" i="1" dirty="0" smtClean="0">
                <a:latin typeface="American Typewriter"/>
                <a:cs typeface="American Typewriter"/>
              </a:rPr>
              <a:t>	EMPLOYING BEST POLICIES AND PROGRAMS FOR CONSTANT IMPROVEMENT.	</a:t>
            </a:r>
          </a:p>
          <a:p>
            <a:pPr marL="285750" indent="-285750">
              <a:buFont typeface="Wingdings" charset="2"/>
              <a:buChar char="§"/>
            </a:pPr>
            <a:endParaRPr lang="en-US" sz="1600" i="1" dirty="0" smtClean="0">
              <a:latin typeface="American Typewriter"/>
              <a:cs typeface="American Typewriter"/>
            </a:endParaRPr>
          </a:p>
          <a:p>
            <a:pPr marL="285750" indent="-285750">
              <a:buFont typeface="Wingdings" charset="2"/>
              <a:buChar char="§"/>
            </a:pPr>
            <a:r>
              <a:rPr lang="en-US" sz="1600" i="1" dirty="0" smtClean="0">
                <a:latin typeface="American Typewriter"/>
                <a:cs typeface="American Typewriter"/>
              </a:rPr>
              <a:t>	LINKING REWARD STRUCTURE TO ACCOMPLISHMENT OF RESULTS.	</a:t>
            </a:r>
          </a:p>
          <a:p>
            <a:pPr marL="285750" indent="-285750">
              <a:buFont typeface="Wingdings" charset="2"/>
              <a:buChar char="§"/>
            </a:pPr>
            <a:r>
              <a:rPr lang="en-US" sz="1600" i="1" dirty="0" smtClean="0">
                <a:latin typeface="American Typewriter"/>
                <a:cs typeface="American Typewriter"/>
              </a:rPr>
              <a:t>	MAKING USE OF STRATEGIC LEADERSHIP.	</a:t>
            </a:r>
            <a:endParaRPr lang="en-US" sz="1600" i="1" dirty="0">
              <a:latin typeface="American Typewriter"/>
              <a:cs typeface="American Typewriter"/>
            </a:endParaRPr>
          </a:p>
        </p:txBody>
      </p:sp>
      <p:sp>
        <p:nvSpPr>
          <p:cNvPr id="3" name="Rectangle 2"/>
          <p:cNvSpPr/>
          <p:nvPr/>
        </p:nvSpPr>
        <p:spPr>
          <a:xfrm>
            <a:off x="481262" y="601121"/>
            <a:ext cx="8168106" cy="646331"/>
          </a:xfrm>
          <a:prstGeom prst="rect">
            <a:avLst/>
          </a:prstGeom>
        </p:spPr>
        <p:txBody>
          <a:bodyPr wrap="square">
            <a:spAutoFit/>
          </a:bodyPr>
          <a:lstStyle/>
          <a:p>
            <a:pPr algn="just"/>
            <a:r>
              <a:rPr lang="en-US" b="1" dirty="0" smtClean="0"/>
              <a:t>STRATEGY IMPLEMENTATION IS THE TRANSLATION OF CHOSEN STRATEGY INTO ORGANIZATIONAL ACTION SO AS TO ACHIEVE STRATEGIC GOALS AND OBJECTIVES</a:t>
            </a:r>
            <a:r>
              <a:rPr lang="en-US" dirty="0" smtClean="0"/>
              <a:t>. </a:t>
            </a:r>
            <a:endParaRPr lang="en-US" dirty="0"/>
          </a:p>
        </p:txBody>
      </p:sp>
      <p:pic>
        <p:nvPicPr>
          <p:cNvPr id="4" name="Picture 14" descr="logo_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4798" y="4602446"/>
            <a:ext cx="17859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logo_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4619"/>
            <a:ext cx="17859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9331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
          <p:cNvSpPr txBox="1"/>
          <p:nvPr/>
        </p:nvSpPr>
        <p:spPr>
          <a:xfrm>
            <a:off x="546100" y="990600"/>
            <a:ext cx="8597900" cy="571500"/>
          </a:xfrm>
          <a:prstGeom prst="rect">
            <a:avLst/>
          </a:prstGeom>
          <a:noFill/>
        </p:spPr>
        <p:txBody>
          <a:bodyPr wrap="none" lIns="0" tIns="0" rIns="0" bIns="0">
            <a:spAutoFit/>
          </a:bodyPr>
          <a:lstStyle/>
          <a:p>
            <a:pPr eaLnBrk="1" fontAlgn="auto" hangingPunct="1">
              <a:lnSpc>
                <a:spcPts val="2815"/>
              </a:lnSpc>
              <a:spcBef>
                <a:spcPts val="0"/>
              </a:spcBef>
              <a:spcAft>
                <a:spcPts val="0"/>
              </a:spcAft>
              <a:defRPr/>
            </a:pPr>
            <a:r>
              <a:rPr lang="en-CA" sz="3000">
                <a:solidFill>
                  <a:srgbClr val="565F6C"/>
                </a:solidFill>
                <a:latin typeface="Century Schoolbook"/>
                <a:ea typeface="+mn-ea"/>
                <a:cs typeface="Century Schoolbook"/>
              </a:rPr>
              <a:t>T</a:t>
            </a:r>
            <a:r>
              <a:rPr lang="en-CA" sz="2400">
                <a:solidFill>
                  <a:srgbClr val="565F6C"/>
                </a:solidFill>
                <a:latin typeface="Century Schoolbook"/>
                <a:ea typeface="+mn-ea"/>
                <a:cs typeface="Century Schoolbook"/>
              </a:rPr>
              <a:t>ABLE OF CONTENTS</a:t>
            </a:r>
          </a:p>
          <a:p>
            <a:pPr eaLnBrk="1" fontAlgn="auto" hangingPunct="1">
              <a:lnSpc>
                <a:spcPts val="2815"/>
              </a:lnSpc>
              <a:spcBef>
                <a:spcPts val="0"/>
              </a:spcBef>
              <a:spcAft>
                <a:spcPts val="0"/>
              </a:spcAft>
              <a:defRPr/>
            </a:pPr>
            <a:endParaRPr lang="en-CA" sz="2435">
              <a:solidFill>
                <a:srgbClr val="000000"/>
              </a:solidFill>
              <a:latin typeface="+mn-lt"/>
              <a:ea typeface="+mn-ea"/>
              <a:cs typeface="+mn-cs"/>
            </a:endParaRPr>
          </a:p>
        </p:txBody>
      </p:sp>
      <p:sp>
        <p:nvSpPr>
          <p:cNvPr id="3" name="TextBox 3"/>
          <p:cNvSpPr txBox="1"/>
          <p:nvPr/>
        </p:nvSpPr>
        <p:spPr>
          <a:xfrm>
            <a:off x="546100" y="1651000"/>
            <a:ext cx="8597900" cy="342900"/>
          </a:xfrm>
          <a:prstGeom prst="rect">
            <a:avLst/>
          </a:prstGeom>
          <a:noFill/>
        </p:spPr>
        <p:txBody>
          <a:bodyPr wrap="none" lIns="0" tIns="0" rIns="0" bIns="0">
            <a:spAutoFit/>
          </a:bodyPr>
          <a:lstStyle/>
          <a:p>
            <a:pPr eaLnBrk="1" fontAlgn="auto" hangingPunct="1">
              <a:lnSpc>
                <a:spcPts val="2185"/>
              </a:lnSpc>
              <a:spcBef>
                <a:spcPts val="0"/>
              </a:spcBef>
              <a:spcAft>
                <a:spcPts val="0"/>
              </a:spcAft>
              <a:defRPr/>
            </a:pPr>
            <a:r>
              <a:rPr lang="en-CA" sz="1331">
                <a:solidFill>
                  <a:srgbClr val="FD8537"/>
                </a:solidFill>
                <a:latin typeface="Wingdings"/>
                <a:ea typeface="+mn-ea"/>
                <a:cs typeface="Wingdings"/>
              </a:rPr>
              <a:t></a:t>
            </a:r>
            <a:r>
              <a:rPr lang="en-CA" sz="1906" b="1">
                <a:solidFill>
                  <a:srgbClr val="000000"/>
                </a:solidFill>
                <a:latin typeface="Century Schoolbook Bold"/>
                <a:ea typeface="+mn-ea"/>
                <a:cs typeface="Century Schoolbook Bold"/>
              </a:rPr>
              <a:t> E-business strategy formulation</a:t>
            </a:r>
          </a:p>
          <a:p>
            <a:pPr eaLnBrk="1" fontAlgn="auto" hangingPunct="1">
              <a:lnSpc>
                <a:spcPts val="2185"/>
              </a:lnSpc>
              <a:spcBef>
                <a:spcPts val="0"/>
              </a:spcBef>
              <a:spcAft>
                <a:spcPts val="0"/>
              </a:spcAft>
              <a:defRPr/>
            </a:pPr>
            <a:endParaRPr lang="en-CA" sz="1878">
              <a:solidFill>
                <a:srgbClr val="000000"/>
              </a:solidFill>
              <a:latin typeface="+mn-lt"/>
              <a:ea typeface="+mn-ea"/>
              <a:cs typeface="+mn-cs"/>
            </a:endParaRPr>
          </a:p>
        </p:txBody>
      </p:sp>
      <p:sp>
        <p:nvSpPr>
          <p:cNvPr id="4" name="TextBox 4"/>
          <p:cNvSpPr txBox="1"/>
          <p:nvPr/>
        </p:nvSpPr>
        <p:spPr>
          <a:xfrm>
            <a:off x="914400" y="1993900"/>
            <a:ext cx="8229600" cy="342900"/>
          </a:xfrm>
          <a:prstGeom prst="rect">
            <a:avLst/>
          </a:prstGeom>
          <a:noFill/>
        </p:spPr>
        <p:txBody>
          <a:bodyPr wrap="none" lIns="0" tIns="0" rIns="0" bIns="0">
            <a:spAutoFit/>
          </a:bodyPr>
          <a:lstStyle/>
          <a:p>
            <a:pPr eaLnBrk="1" fontAlgn="auto" hangingPunct="1">
              <a:lnSpc>
                <a:spcPts val="2070"/>
              </a:lnSpc>
              <a:spcBef>
                <a:spcPts val="0"/>
              </a:spcBef>
              <a:spcAft>
                <a:spcPts val="0"/>
              </a:spcAft>
              <a:defRPr/>
            </a:pPr>
            <a:r>
              <a:rPr lang="en-CA" sz="1440">
                <a:solidFill>
                  <a:srgbClr val="FD8537"/>
                </a:solidFill>
                <a:latin typeface="Wingdings"/>
                <a:ea typeface="+mn-ea"/>
                <a:cs typeface="Wingdings"/>
              </a:rPr>
              <a:t></a:t>
            </a:r>
            <a:r>
              <a:rPr lang="en-CA">
                <a:solidFill>
                  <a:srgbClr val="000000"/>
                </a:solidFill>
                <a:latin typeface="Century Schoolbook"/>
                <a:ea typeface="+mn-ea"/>
                <a:cs typeface="Century Schoolbook"/>
              </a:rPr>
              <a:t>  E-business strategy formulation tools</a:t>
            </a:r>
          </a:p>
          <a:p>
            <a:pPr eaLnBrk="1" fontAlgn="auto" hangingPunct="1">
              <a:lnSpc>
                <a:spcPts val="2070"/>
              </a:lnSpc>
              <a:spcBef>
                <a:spcPts val="0"/>
              </a:spcBef>
              <a:spcAft>
                <a:spcPts val="0"/>
              </a:spcAft>
              <a:defRPr/>
            </a:pPr>
            <a:endParaRPr lang="en-CA" sz="1791">
              <a:solidFill>
                <a:srgbClr val="000000"/>
              </a:solidFill>
              <a:latin typeface="+mn-lt"/>
              <a:ea typeface="+mn-ea"/>
              <a:cs typeface="+mn-cs"/>
            </a:endParaRPr>
          </a:p>
        </p:txBody>
      </p:sp>
      <p:sp>
        <p:nvSpPr>
          <p:cNvPr id="5" name="TextBox 5"/>
          <p:cNvSpPr txBox="1"/>
          <p:nvPr/>
        </p:nvSpPr>
        <p:spPr>
          <a:xfrm>
            <a:off x="914400" y="2324100"/>
            <a:ext cx="8229600" cy="342900"/>
          </a:xfrm>
          <a:prstGeom prst="rect">
            <a:avLst/>
          </a:prstGeom>
          <a:noFill/>
        </p:spPr>
        <p:txBody>
          <a:bodyPr wrap="none" lIns="0" tIns="0" rIns="0" bIns="0">
            <a:spAutoFit/>
          </a:bodyPr>
          <a:lstStyle/>
          <a:p>
            <a:pPr eaLnBrk="1" fontAlgn="auto" hangingPunct="1">
              <a:lnSpc>
                <a:spcPts val="2070"/>
              </a:lnSpc>
              <a:spcBef>
                <a:spcPts val="0"/>
              </a:spcBef>
              <a:spcAft>
                <a:spcPts val="0"/>
              </a:spcAft>
              <a:defRPr/>
            </a:pPr>
            <a:r>
              <a:rPr lang="en-CA" sz="1440">
                <a:solidFill>
                  <a:srgbClr val="FD8537"/>
                </a:solidFill>
                <a:latin typeface="Wingdings"/>
                <a:ea typeface="+mn-ea"/>
                <a:cs typeface="Wingdings"/>
              </a:rPr>
              <a:t></a:t>
            </a:r>
            <a:r>
              <a:rPr lang="en-CA">
                <a:solidFill>
                  <a:srgbClr val="000000"/>
                </a:solidFill>
                <a:latin typeface="Century Schoolbook"/>
                <a:ea typeface="+mn-ea"/>
                <a:cs typeface="Century Schoolbook"/>
              </a:rPr>
              <a:t>  Issues in e-business strategy formulation</a:t>
            </a:r>
          </a:p>
          <a:p>
            <a:pPr eaLnBrk="1" fontAlgn="auto" hangingPunct="1">
              <a:lnSpc>
                <a:spcPts val="2070"/>
              </a:lnSpc>
              <a:spcBef>
                <a:spcPts val="0"/>
              </a:spcBef>
              <a:spcAft>
                <a:spcPts val="0"/>
              </a:spcAft>
              <a:defRPr/>
            </a:pPr>
            <a:endParaRPr lang="en-CA" sz="1791">
              <a:solidFill>
                <a:srgbClr val="000000"/>
              </a:solidFill>
              <a:latin typeface="+mn-lt"/>
              <a:ea typeface="+mn-ea"/>
              <a:cs typeface="+mn-cs"/>
            </a:endParaRPr>
          </a:p>
        </p:txBody>
      </p:sp>
      <p:sp>
        <p:nvSpPr>
          <p:cNvPr id="6" name="TextBox 6"/>
          <p:cNvSpPr txBox="1"/>
          <p:nvPr/>
        </p:nvSpPr>
        <p:spPr>
          <a:xfrm>
            <a:off x="546100" y="3035300"/>
            <a:ext cx="8597900" cy="342900"/>
          </a:xfrm>
          <a:prstGeom prst="rect">
            <a:avLst/>
          </a:prstGeom>
          <a:noFill/>
        </p:spPr>
        <p:txBody>
          <a:bodyPr wrap="none" lIns="0" tIns="0" rIns="0" bIns="0">
            <a:spAutoFit/>
          </a:bodyPr>
          <a:lstStyle/>
          <a:p>
            <a:pPr eaLnBrk="1" fontAlgn="auto" hangingPunct="1">
              <a:lnSpc>
                <a:spcPts val="2185"/>
              </a:lnSpc>
              <a:spcBef>
                <a:spcPts val="0"/>
              </a:spcBef>
              <a:spcAft>
                <a:spcPts val="0"/>
              </a:spcAft>
              <a:defRPr/>
            </a:pPr>
            <a:r>
              <a:rPr lang="en-CA" sz="1331">
                <a:solidFill>
                  <a:srgbClr val="FD8537"/>
                </a:solidFill>
                <a:latin typeface="Wingdings"/>
                <a:ea typeface="+mn-ea"/>
                <a:cs typeface="Wingdings"/>
              </a:rPr>
              <a:t></a:t>
            </a:r>
            <a:r>
              <a:rPr lang="en-CA" sz="1906" b="1">
                <a:solidFill>
                  <a:srgbClr val="000000"/>
                </a:solidFill>
                <a:latin typeface="Century Schoolbook Bold"/>
                <a:ea typeface="+mn-ea"/>
                <a:cs typeface="Century Schoolbook Bold"/>
              </a:rPr>
              <a:t> E-business strategy implementation</a:t>
            </a:r>
          </a:p>
          <a:p>
            <a:pPr eaLnBrk="1" fontAlgn="auto" hangingPunct="1">
              <a:lnSpc>
                <a:spcPts val="2185"/>
              </a:lnSpc>
              <a:spcBef>
                <a:spcPts val="0"/>
              </a:spcBef>
              <a:spcAft>
                <a:spcPts val="0"/>
              </a:spcAft>
              <a:defRPr/>
            </a:pPr>
            <a:endParaRPr lang="en-CA" sz="1880">
              <a:solidFill>
                <a:srgbClr val="000000"/>
              </a:solidFill>
              <a:latin typeface="+mn-lt"/>
              <a:ea typeface="+mn-ea"/>
              <a:cs typeface="+mn-cs"/>
            </a:endParaRPr>
          </a:p>
        </p:txBody>
      </p:sp>
      <p:sp>
        <p:nvSpPr>
          <p:cNvPr id="7" name="TextBox 7"/>
          <p:cNvSpPr txBox="1"/>
          <p:nvPr/>
        </p:nvSpPr>
        <p:spPr>
          <a:xfrm>
            <a:off x="914400" y="3327400"/>
            <a:ext cx="8229600" cy="711200"/>
          </a:xfrm>
          <a:prstGeom prst="rect">
            <a:avLst/>
          </a:prstGeom>
          <a:noFill/>
        </p:spPr>
        <p:txBody>
          <a:bodyPr wrap="none" lIns="0" tIns="0" rIns="0" bIns="0">
            <a:spAutoFit/>
          </a:bodyPr>
          <a:lstStyle/>
          <a:p>
            <a:pPr eaLnBrk="1" fontAlgn="auto" hangingPunct="1">
              <a:lnSpc>
                <a:spcPts val="2600"/>
              </a:lnSpc>
              <a:spcBef>
                <a:spcPts val="0"/>
              </a:spcBef>
              <a:spcAft>
                <a:spcPts val="0"/>
              </a:spcAft>
              <a:defRPr/>
            </a:pPr>
            <a:r>
              <a:rPr lang="en-CA" sz="1440">
                <a:solidFill>
                  <a:srgbClr val="FD8537"/>
                </a:solidFill>
                <a:latin typeface="Wingdings"/>
                <a:ea typeface="+mn-ea"/>
                <a:cs typeface="Wingdings"/>
              </a:rPr>
              <a:t></a:t>
            </a:r>
            <a:r>
              <a:rPr lang="en-CA">
                <a:solidFill>
                  <a:srgbClr val="000000"/>
                </a:solidFill>
                <a:latin typeface="Century Schoolbook"/>
                <a:ea typeface="+mn-ea"/>
                <a:cs typeface="Century Schoolbook"/>
              </a:rPr>
              <a:t>  Activities and tools for strategy implementation</a:t>
            </a:r>
            <a:r>
              <a:rPr lang="en-CA" sz="1792">
                <a:solidFill>
                  <a:srgbClr val="000000"/>
                </a:solidFill>
                <a:latin typeface="Times New Roman"/>
                <a:ea typeface="+mn-ea"/>
                <a:cs typeface="+mn-cs"/>
              </a:rPr>
              <a:t/>
            </a:r>
            <a:br>
              <a:rPr lang="en-CA" sz="1792">
                <a:solidFill>
                  <a:srgbClr val="000000"/>
                </a:solidFill>
                <a:latin typeface="Times New Roman"/>
                <a:ea typeface="+mn-ea"/>
                <a:cs typeface="+mn-cs"/>
              </a:rPr>
            </a:br>
            <a:r>
              <a:rPr lang="en-CA" sz="1442">
                <a:solidFill>
                  <a:srgbClr val="FD8537"/>
                </a:solidFill>
                <a:latin typeface="Wingdings"/>
                <a:ea typeface="+mn-ea"/>
                <a:cs typeface="Wingdings"/>
              </a:rPr>
              <a:t></a:t>
            </a:r>
            <a:r>
              <a:rPr lang="en-CA" sz="1802">
                <a:solidFill>
                  <a:srgbClr val="000000"/>
                </a:solidFill>
                <a:latin typeface="Century Schoolbook"/>
                <a:ea typeface="+mn-ea"/>
                <a:cs typeface="Century Schoolbook"/>
              </a:rPr>
              <a:t>  Issues in strategy implementation</a:t>
            </a:r>
          </a:p>
          <a:p>
            <a:pPr eaLnBrk="1" fontAlgn="auto" hangingPunct="1">
              <a:lnSpc>
                <a:spcPts val="2600"/>
              </a:lnSpc>
              <a:spcBef>
                <a:spcPts val="0"/>
              </a:spcBef>
              <a:spcAft>
                <a:spcPts val="0"/>
              </a:spcAft>
              <a:defRPr/>
            </a:pPr>
            <a:endParaRPr lang="en-CA" sz="1792">
              <a:solidFill>
                <a:srgbClr val="000000"/>
              </a:solidFill>
              <a:latin typeface="+mn-lt"/>
              <a:ea typeface="+mn-ea"/>
              <a:cs typeface="+mn-cs"/>
            </a:endParaRPr>
          </a:p>
        </p:txBody>
      </p:sp>
      <p:sp>
        <p:nvSpPr>
          <p:cNvPr id="8" name="TextBox 8"/>
          <p:cNvSpPr txBox="1"/>
          <p:nvPr/>
        </p:nvSpPr>
        <p:spPr>
          <a:xfrm>
            <a:off x="546100" y="4406900"/>
            <a:ext cx="8597900" cy="342900"/>
          </a:xfrm>
          <a:prstGeom prst="rect">
            <a:avLst/>
          </a:prstGeom>
          <a:noFill/>
        </p:spPr>
        <p:txBody>
          <a:bodyPr wrap="none" lIns="0" tIns="0" rIns="0" bIns="0">
            <a:spAutoFit/>
          </a:bodyPr>
          <a:lstStyle/>
          <a:p>
            <a:pPr eaLnBrk="1" fontAlgn="auto" hangingPunct="1">
              <a:lnSpc>
                <a:spcPts val="2185"/>
              </a:lnSpc>
              <a:spcBef>
                <a:spcPts val="0"/>
              </a:spcBef>
              <a:spcAft>
                <a:spcPts val="0"/>
              </a:spcAft>
              <a:defRPr/>
            </a:pPr>
            <a:r>
              <a:rPr lang="en-CA" sz="1331">
                <a:solidFill>
                  <a:srgbClr val="FD8537"/>
                </a:solidFill>
                <a:latin typeface="Wingdings"/>
                <a:ea typeface="+mn-ea"/>
                <a:cs typeface="Wingdings"/>
              </a:rPr>
              <a:t></a:t>
            </a:r>
            <a:r>
              <a:rPr lang="en-CA" sz="1906" b="1">
                <a:solidFill>
                  <a:srgbClr val="000000"/>
                </a:solidFill>
                <a:latin typeface="Century Schoolbook Bold"/>
                <a:ea typeface="+mn-ea"/>
                <a:cs typeface="Century Schoolbook Bold"/>
              </a:rPr>
              <a:t> E-business assessment</a:t>
            </a:r>
          </a:p>
          <a:p>
            <a:pPr eaLnBrk="1" fontAlgn="auto" hangingPunct="1">
              <a:lnSpc>
                <a:spcPts val="2185"/>
              </a:lnSpc>
              <a:spcBef>
                <a:spcPts val="0"/>
              </a:spcBef>
              <a:spcAft>
                <a:spcPts val="0"/>
              </a:spcAft>
              <a:defRPr/>
            </a:pPr>
            <a:endParaRPr lang="en-CA" sz="1871">
              <a:solidFill>
                <a:srgbClr val="000000"/>
              </a:solidFill>
              <a:latin typeface="+mn-lt"/>
              <a:ea typeface="+mn-ea"/>
              <a:cs typeface="+mn-cs"/>
            </a:endParaRPr>
          </a:p>
        </p:txBody>
      </p:sp>
      <p:sp>
        <p:nvSpPr>
          <p:cNvPr id="9" name="TextBox 9"/>
          <p:cNvSpPr txBox="1"/>
          <p:nvPr/>
        </p:nvSpPr>
        <p:spPr>
          <a:xfrm>
            <a:off x="914400" y="4699000"/>
            <a:ext cx="8229600" cy="711200"/>
          </a:xfrm>
          <a:prstGeom prst="rect">
            <a:avLst/>
          </a:prstGeom>
          <a:noFill/>
        </p:spPr>
        <p:txBody>
          <a:bodyPr wrap="none" lIns="0" tIns="0" rIns="0" bIns="0">
            <a:spAutoFit/>
          </a:bodyPr>
          <a:lstStyle/>
          <a:p>
            <a:pPr eaLnBrk="1" fontAlgn="auto" hangingPunct="1">
              <a:lnSpc>
                <a:spcPts val="2600"/>
              </a:lnSpc>
              <a:spcBef>
                <a:spcPts val="0"/>
              </a:spcBef>
              <a:spcAft>
                <a:spcPts val="0"/>
              </a:spcAft>
              <a:defRPr/>
            </a:pPr>
            <a:r>
              <a:rPr lang="en-CA" sz="1440">
                <a:solidFill>
                  <a:srgbClr val="FD8537"/>
                </a:solidFill>
                <a:latin typeface="Wingdings"/>
                <a:ea typeface="+mn-ea"/>
                <a:cs typeface="Wingdings"/>
              </a:rPr>
              <a:t></a:t>
            </a:r>
            <a:r>
              <a:rPr lang="en-CA">
                <a:solidFill>
                  <a:srgbClr val="000000"/>
                </a:solidFill>
                <a:latin typeface="Century Schoolbook"/>
                <a:ea typeface="+mn-ea"/>
                <a:cs typeface="Century Schoolbook"/>
              </a:rPr>
              <a:t>  Activities and tools for strategy assessment</a:t>
            </a:r>
            <a:r>
              <a:rPr lang="en-CA" sz="1791">
                <a:solidFill>
                  <a:srgbClr val="000000"/>
                </a:solidFill>
                <a:latin typeface="Times New Roman"/>
                <a:ea typeface="+mn-ea"/>
                <a:cs typeface="+mn-cs"/>
              </a:rPr>
              <a:t/>
            </a:r>
            <a:br>
              <a:rPr lang="en-CA" sz="1791">
                <a:solidFill>
                  <a:srgbClr val="000000"/>
                </a:solidFill>
                <a:latin typeface="Times New Roman"/>
                <a:ea typeface="+mn-ea"/>
                <a:cs typeface="+mn-cs"/>
              </a:rPr>
            </a:br>
            <a:r>
              <a:rPr lang="en-CA" sz="1440">
                <a:solidFill>
                  <a:srgbClr val="FD8537"/>
                </a:solidFill>
                <a:latin typeface="Wingdings"/>
                <a:ea typeface="+mn-ea"/>
                <a:cs typeface="Wingdings"/>
              </a:rPr>
              <a:t></a:t>
            </a:r>
            <a:r>
              <a:rPr lang="en-CA" sz="1802">
                <a:solidFill>
                  <a:srgbClr val="000000"/>
                </a:solidFill>
                <a:latin typeface="Century Schoolbook"/>
                <a:ea typeface="+mn-ea"/>
                <a:cs typeface="Century Schoolbook"/>
              </a:rPr>
              <a:t>  Issues in strategy assessment</a:t>
            </a:r>
          </a:p>
          <a:p>
            <a:pPr eaLnBrk="1" fontAlgn="auto" hangingPunct="1">
              <a:lnSpc>
                <a:spcPts val="2600"/>
              </a:lnSpc>
              <a:spcBef>
                <a:spcPts val="0"/>
              </a:spcBef>
              <a:spcAft>
                <a:spcPts val="0"/>
              </a:spcAft>
              <a:defRPr/>
            </a:pPr>
            <a:endParaRPr lang="en-CA" sz="1791">
              <a:solidFill>
                <a:srgbClr val="000000"/>
              </a:solidFill>
              <a:latin typeface="+mn-lt"/>
              <a:ea typeface="+mn-ea"/>
              <a:cs typeface="+mn-cs"/>
            </a:endParaRPr>
          </a:p>
        </p:txBody>
      </p:sp>
      <p:pic>
        <p:nvPicPr>
          <p:cNvPr id="95242" name="Picture 10" descr="logo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6988"/>
            <a:ext cx="17859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50160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
          <p:cNvSpPr txBox="1"/>
          <p:nvPr/>
        </p:nvSpPr>
        <p:spPr>
          <a:xfrm>
            <a:off x="546100" y="482600"/>
            <a:ext cx="8597900" cy="571500"/>
          </a:xfrm>
          <a:prstGeom prst="rect">
            <a:avLst/>
          </a:prstGeom>
          <a:noFill/>
        </p:spPr>
        <p:txBody>
          <a:bodyPr wrap="none" lIns="0" tIns="0" rIns="0" bIns="0">
            <a:spAutoFit/>
          </a:bodyPr>
          <a:lstStyle/>
          <a:p>
            <a:pPr eaLnBrk="1" fontAlgn="auto" hangingPunct="1">
              <a:lnSpc>
                <a:spcPts val="2760"/>
              </a:lnSpc>
              <a:spcBef>
                <a:spcPts val="0"/>
              </a:spcBef>
              <a:spcAft>
                <a:spcPts val="0"/>
              </a:spcAft>
              <a:defRPr/>
            </a:pPr>
            <a:r>
              <a:rPr lang="en-CA" sz="3000">
                <a:solidFill>
                  <a:srgbClr val="565F6C"/>
                </a:solidFill>
                <a:latin typeface="Century Schoolbook"/>
                <a:ea typeface="+mn-ea"/>
                <a:cs typeface="Century Schoolbook"/>
              </a:rPr>
              <a:t>S</a:t>
            </a:r>
            <a:r>
              <a:rPr lang="en-CA" sz="2400">
                <a:solidFill>
                  <a:srgbClr val="565F6C"/>
                </a:solidFill>
                <a:latin typeface="Century Schoolbook"/>
                <a:ea typeface="+mn-ea"/>
                <a:cs typeface="Century Schoolbook"/>
              </a:rPr>
              <a:t>TRATEGY IMPLEMENTATION</a:t>
            </a:r>
          </a:p>
          <a:p>
            <a:pPr eaLnBrk="1" fontAlgn="auto" hangingPunct="1">
              <a:lnSpc>
                <a:spcPts val="2760"/>
              </a:lnSpc>
              <a:spcBef>
                <a:spcPts val="0"/>
              </a:spcBef>
              <a:spcAft>
                <a:spcPts val="0"/>
              </a:spcAft>
              <a:defRPr/>
            </a:pPr>
            <a:endParaRPr lang="en-CA" sz="2426">
              <a:solidFill>
                <a:srgbClr val="000000"/>
              </a:solidFill>
              <a:latin typeface="+mn-lt"/>
              <a:ea typeface="+mn-ea"/>
              <a:cs typeface="+mn-cs"/>
            </a:endParaRPr>
          </a:p>
        </p:txBody>
      </p:sp>
      <p:sp>
        <p:nvSpPr>
          <p:cNvPr id="3" name="TextBox 3"/>
          <p:cNvSpPr txBox="1"/>
          <p:nvPr/>
        </p:nvSpPr>
        <p:spPr>
          <a:xfrm>
            <a:off x="635000" y="1231900"/>
            <a:ext cx="203200" cy="228600"/>
          </a:xfrm>
          <a:prstGeom prst="rect">
            <a:avLst/>
          </a:prstGeom>
          <a:noFill/>
        </p:spPr>
        <p:txBody>
          <a:bodyPr wrap="none" lIns="0" tIns="0" rIns="0" bIns="0">
            <a:spAutoFit/>
          </a:bodyPr>
          <a:lstStyle/>
          <a:p>
            <a:pPr eaLnBrk="1" fontAlgn="auto" hangingPunct="1">
              <a:lnSpc>
                <a:spcPts val="1200"/>
              </a:lnSpc>
              <a:spcBef>
                <a:spcPts val="0"/>
              </a:spcBef>
              <a:spcAft>
                <a:spcPts val="0"/>
              </a:spcAft>
              <a:defRPr/>
            </a:pPr>
            <a:r>
              <a:rPr lang="en-CA" sz="1115">
                <a:solidFill>
                  <a:srgbClr val="FD8537"/>
                </a:solidFill>
                <a:latin typeface="Wingdings"/>
                <a:ea typeface="+mn-ea"/>
                <a:cs typeface="Wingdings"/>
              </a:rPr>
              <a:t></a:t>
            </a:r>
          </a:p>
          <a:p>
            <a:pPr eaLnBrk="1" fontAlgn="auto" hangingPunct="1">
              <a:lnSpc>
                <a:spcPts val="1265"/>
              </a:lnSpc>
              <a:spcBef>
                <a:spcPts val="0"/>
              </a:spcBef>
              <a:spcAft>
                <a:spcPts val="0"/>
              </a:spcAft>
              <a:defRPr/>
            </a:pPr>
            <a:endParaRPr lang="en-CA" sz="1115">
              <a:solidFill>
                <a:srgbClr val="000000"/>
              </a:solidFill>
              <a:latin typeface="+mn-lt"/>
              <a:ea typeface="+mn-ea"/>
              <a:cs typeface="+mn-cs"/>
            </a:endParaRPr>
          </a:p>
        </p:txBody>
      </p:sp>
      <p:sp>
        <p:nvSpPr>
          <p:cNvPr id="4" name="TextBox 4"/>
          <p:cNvSpPr txBox="1"/>
          <p:nvPr/>
        </p:nvSpPr>
        <p:spPr>
          <a:xfrm>
            <a:off x="635000" y="2616200"/>
            <a:ext cx="203200" cy="228600"/>
          </a:xfrm>
          <a:prstGeom prst="rect">
            <a:avLst/>
          </a:prstGeom>
          <a:noFill/>
        </p:spPr>
        <p:txBody>
          <a:bodyPr wrap="none" lIns="0" tIns="0" rIns="0" bIns="0">
            <a:spAutoFit/>
          </a:bodyPr>
          <a:lstStyle/>
          <a:p>
            <a:pPr eaLnBrk="1" fontAlgn="auto" hangingPunct="1">
              <a:lnSpc>
                <a:spcPts val="1200"/>
              </a:lnSpc>
              <a:spcBef>
                <a:spcPts val="0"/>
              </a:spcBef>
              <a:spcAft>
                <a:spcPts val="0"/>
              </a:spcAft>
              <a:defRPr/>
            </a:pPr>
            <a:r>
              <a:rPr lang="en-CA" sz="1115">
                <a:solidFill>
                  <a:srgbClr val="FD8537"/>
                </a:solidFill>
                <a:latin typeface="Wingdings"/>
                <a:ea typeface="+mn-ea"/>
                <a:cs typeface="Wingdings"/>
              </a:rPr>
              <a:t></a:t>
            </a:r>
          </a:p>
          <a:p>
            <a:pPr eaLnBrk="1" fontAlgn="auto" hangingPunct="1">
              <a:lnSpc>
                <a:spcPts val="1265"/>
              </a:lnSpc>
              <a:spcBef>
                <a:spcPts val="0"/>
              </a:spcBef>
              <a:spcAft>
                <a:spcPts val="0"/>
              </a:spcAft>
              <a:defRPr/>
            </a:pPr>
            <a:endParaRPr lang="en-CA" sz="1115">
              <a:solidFill>
                <a:srgbClr val="000000"/>
              </a:solidFill>
              <a:latin typeface="+mn-lt"/>
              <a:ea typeface="+mn-ea"/>
              <a:cs typeface="+mn-cs"/>
            </a:endParaRPr>
          </a:p>
        </p:txBody>
      </p:sp>
      <p:sp>
        <p:nvSpPr>
          <p:cNvPr id="5" name="TextBox 5"/>
          <p:cNvSpPr txBox="1"/>
          <p:nvPr/>
        </p:nvSpPr>
        <p:spPr>
          <a:xfrm>
            <a:off x="635000" y="3733800"/>
            <a:ext cx="203200" cy="228600"/>
          </a:xfrm>
          <a:prstGeom prst="rect">
            <a:avLst/>
          </a:prstGeom>
          <a:noFill/>
        </p:spPr>
        <p:txBody>
          <a:bodyPr wrap="none" lIns="0" tIns="0" rIns="0" bIns="0">
            <a:spAutoFit/>
          </a:bodyPr>
          <a:lstStyle/>
          <a:p>
            <a:pPr eaLnBrk="1" fontAlgn="auto" hangingPunct="1">
              <a:lnSpc>
                <a:spcPts val="1200"/>
              </a:lnSpc>
              <a:spcBef>
                <a:spcPts val="0"/>
              </a:spcBef>
              <a:spcAft>
                <a:spcPts val="0"/>
              </a:spcAft>
              <a:defRPr/>
            </a:pPr>
            <a:r>
              <a:rPr lang="en-CA" sz="1115">
                <a:solidFill>
                  <a:srgbClr val="FD8537"/>
                </a:solidFill>
                <a:latin typeface="Wingdings"/>
                <a:ea typeface="+mn-ea"/>
                <a:cs typeface="Wingdings"/>
              </a:rPr>
              <a:t></a:t>
            </a:r>
          </a:p>
          <a:p>
            <a:pPr eaLnBrk="1" fontAlgn="auto" hangingPunct="1">
              <a:lnSpc>
                <a:spcPts val="1265"/>
              </a:lnSpc>
              <a:spcBef>
                <a:spcPts val="0"/>
              </a:spcBef>
              <a:spcAft>
                <a:spcPts val="0"/>
              </a:spcAft>
              <a:defRPr/>
            </a:pPr>
            <a:endParaRPr lang="en-CA" sz="1115">
              <a:solidFill>
                <a:srgbClr val="000000"/>
              </a:solidFill>
              <a:latin typeface="+mn-lt"/>
              <a:ea typeface="+mn-ea"/>
              <a:cs typeface="+mn-cs"/>
            </a:endParaRPr>
          </a:p>
        </p:txBody>
      </p:sp>
      <p:sp>
        <p:nvSpPr>
          <p:cNvPr id="6" name="TextBox 6"/>
          <p:cNvSpPr txBox="1"/>
          <p:nvPr/>
        </p:nvSpPr>
        <p:spPr>
          <a:xfrm>
            <a:off x="635000" y="5334000"/>
            <a:ext cx="203200" cy="228600"/>
          </a:xfrm>
          <a:prstGeom prst="rect">
            <a:avLst/>
          </a:prstGeom>
          <a:noFill/>
        </p:spPr>
        <p:txBody>
          <a:bodyPr wrap="none" lIns="0" tIns="0" rIns="0" bIns="0">
            <a:spAutoFit/>
          </a:bodyPr>
          <a:lstStyle/>
          <a:p>
            <a:pPr eaLnBrk="1" fontAlgn="auto" hangingPunct="1">
              <a:lnSpc>
                <a:spcPts val="1200"/>
              </a:lnSpc>
              <a:spcBef>
                <a:spcPts val="0"/>
              </a:spcBef>
              <a:spcAft>
                <a:spcPts val="0"/>
              </a:spcAft>
              <a:defRPr/>
            </a:pPr>
            <a:r>
              <a:rPr lang="en-CA" sz="1115">
                <a:solidFill>
                  <a:srgbClr val="FD8537"/>
                </a:solidFill>
                <a:latin typeface="Wingdings"/>
                <a:ea typeface="+mn-ea"/>
                <a:cs typeface="Wingdings"/>
              </a:rPr>
              <a:t></a:t>
            </a:r>
          </a:p>
          <a:p>
            <a:pPr eaLnBrk="1" fontAlgn="auto" hangingPunct="1">
              <a:lnSpc>
                <a:spcPts val="1265"/>
              </a:lnSpc>
              <a:spcBef>
                <a:spcPts val="0"/>
              </a:spcBef>
              <a:spcAft>
                <a:spcPts val="0"/>
              </a:spcAft>
              <a:defRPr/>
            </a:pPr>
            <a:endParaRPr lang="en-CA" sz="1115">
              <a:solidFill>
                <a:srgbClr val="000000"/>
              </a:solidFill>
              <a:latin typeface="+mn-lt"/>
              <a:ea typeface="+mn-ea"/>
              <a:cs typeface="+mn-cs"/>
            </a:endParaRPr>
          </a:p>
        </p:txBody>
      </p:sp>
      <p:sp>
        <p:nvSpPr>
          <p:cNvPr id="7" name="TextBox 7"/>
          <p:cNvSpPr txBox="1"/>
          <p:nvPr/>
        </p:nvSpPr>
        <p:spPr>
          <a:xfrm>
            <a:off x="939800" y="1168400"/>
            <a:ext cx="8089900" cy="317500"/>
          </a:xfrm>
          <a:prstGeom prst="rect">
            <a:avLst/>
          </a:prstGeom>
          <a:noFill/>
        </p:spPr>
        <p:txBody>
          <a:bodyPr wrap="none" lIns="0" tIns="0" rIns="0" bIns="0">
            <a:spAutoFit/>
          </a:bodyPr>
          <a:lstStyle/>
          <a:p>
            <a:pPr eaLnBrk="1" fontAlgn="auto" hangingPunct="1">
              <a:lnSpc>
                <a:spcPts val="1800"/>
              </a:lnSpc>
              <a:spcBef>
                <a:spcPts val="0"/>
              </a:spcBef>
              <a:spcAft>
                <a:spcPts val="0"/>
              </a:spcAft>
              <a:defRPr/>
            </a:pPr>
            <a:r>
              <a:rPr lang="en-CA" sz="1606" b="1">
                <a:solidFill>
                  <a:srgbClr val="000000"/>
                </a:solidFill>
                <a:latin typeface="Century Schoolbook Bold"/>
                <a:ea typeface="+mn-ea"/>
                <a:cs typeface="Century Schoolbook Bold"/>
              </a:rPr>
              <a:t>Project planning</a:t>
            </a:r>
          </a:p>
          <a:p>
            <a:pPr eaLnBrk="1" fontAlgn="auto" hangingPunct="1">
              <a:lnSpc>
                <a:spcPts val="1840"/>
              </a:lnSpc>
              <a:spcBef>
                <a:spcPts val="0"/>
              </a:spcBef>
              <a:spcAft>
                <a:spcPts val="0"/>
              </a:spcAft>
              <a:defRPr/>
            </a:pPr>
            <a:endParaRPr lang="en-CA" sz="1596">
              <a:solidFill>
                <a:srgbClr val="000000"/>
              </a:solidFill>
              <a:latin typeface="+mn-lt"/>
              <a:ea typeface="+mn-ea"/>
              <a:cs typeface="+mn-cs"/>
            </a:endParaRPr>
          </a:p>
        </p:txBody>
      </p:sp>
      <p:sp>
        <p:nvSpPr>
          <p:cNvPr id="8" name="TextBox 8"/>
          <p:cNvSpPr txBox="1"/>
          <p:nvPr/>
        </p:nvSpPr>
        <p:spPr>
          <a:xfrm>
            <a:off x="1181100" y="1409700"/>
            <a:ext cx="7848600" cy="546100"/>
          </a:xfrm>
          <a:prstGeom prst="rect">
            <a:avLst/>
          </a:prstGeom>
          <a:noFill/>
        </p:spPr>
        <p:txBody>
          <a:bodyPr wrap="none" lIns="0" tIns="0" rIns="0" bIns="0">
            <a:spAutoFit/>
          </a:bodyPr>
          <a:lstStyle/>
          <a:p>
            <a:pPr eaLnBrk="1" fontAlgn="auto" hangingPunct="1">
              <a:lnSpc>
                <a:spcPts val="2000"/>
              </a:lnSpc>
              <a:spcBef>
                <a:spcPts val="0"/>
              </a:spcBef>
              <a:spcAft>
                <a:spcPts val="0"/>
              </a:spcAft>
              <a:defRPr/>
            </a:pPr>
            <a:r>
              <a:rPr lang="en-CA" sz="1115">
                <a:solidFill>
                  <a:srgbClr val="FD8537"/>
                </a:solidFill>
                <a:latin typeface="Wingdings"/>
                <a:ea typeface="+mn-ea"/>
                <a:cs typeface="Wingdings"/>
              </a:rPr>
              <a:t></a:t>
            </a:r>
            <a:r>
              <a:rPr lang="en-CA" sz="1413" b="1">
                <a:solidFill>
                  <a:srgbClr val="000000"/>
                </a:solidFill>
                <a:latin typeface="Century Schoolbook Bold"/>
                <a:ea typeface="+mn-ea"/>
                <a:cs typeface="Century Schoolbook Bold"/>
              </a:rPr>
              <a:t>   Strategies are implemented through a project or a series of projects.</a:t>
            </a:r>
            <a:r>
              <a:rPr lang="en-CA" sz="1387">
                <a:solidFill>
                  <a:srgbClr val="000000"/>
                </a:solidFill>
                <a:latin typeface="Times New Roman"/>
                <a:ea typeface="+mn-ea"/>
                <a:cs typeface="+mn-cs"/>
              </a:rPr>
              <a:t/>
            </a:r>
            <a:br>
              <a:rPr lang="en-CA" sz="1387">
                <a:solidFill>
                  <a:srgbClr val="000000"/>
                </a:solidFill>
                <a:latin typeface="Times New Roman"/>
                <a:ea typeface="+mn-ea"/>
                <a:cs typeface="+mn-cs"/>
              </a:rPr>
            </a:br>
            <a:r>
              <a:rPr lang="en-CA" sz="1115">
                <a:solidFill>
                  <a:srgbClr val="FD8537"/>
                </a:solidFill>
                <a:latin typeface="Wingdings"/>
                <a:ea typeface="+mn-ea"/>
                <a:cs typeface="Wingdings"/>
              </a:rPr>
              <a:t></a:t>
            </a:r>
            <a:r>
              <a:rPr lang="en-CA" sz="1413" b="1">
                <a:solidFill>
                  <a:srgbClr val="000000"/>
                </a:solidFill>
                <a:latin typeface="Century Schoolbook Bold"/>
                <a:ea typeface="+mn-ea"/>
                <a:cs typeface="Century Schoolbook Bold"/>
              </a:rPr>
              <a:t>   This Involves</a:t>
            </a:r>
          </a:p>
          <a:p>
            <a:pPr eaLnBrk="1" fontAlgn="auto" hangingPunct="1">
              <a:lnSpc>
                <a:spcPts val="2015"/>
              </a:lnSpc>
              <a:spcBef>
                <a:spcPts val="0"/>
              </a:spcBef>
              <a:spcAft>
                <a:spcPts val="0"/>
              </a:spcAft>
              <a:defRPr/>
            </a:pPr>
            <a:endParaRPr lang="en-CA" sz="1387">
              <a:solidFill>
                <a:srgbClr val="000000"/>
              </a:solidFill>
              <a:latin typeface="+mn-lt"/>
              <a:ea typeface="+mn-ea"/>
              <a:cs typeface="+mn-cs"/>
            </a:endParaRPr>
          </a:p>
        </p:txBody>
      </p:sp>
      <p:sp>
        <p:nvSpPr>
          <p:cNvPr id="9" name="TextBox 9"/>
          <p:cNvSpPr txBox="1"/>
          <p:nvPr/>
        </p:nvSpPr>
        <p:spPr>
          <a:xfrm>
            <a:off x="1270000" y="1930400"/>
            <a:ext cx="7759700" cy="381000"/>
          </a:xfrm>
          <a:prstGeom prst="rect">
            <a:avLst/>
          </a:prstGeom>
          <a:noFill/>
        </p:spPr>
        <p:txBody>
          <a:bodyPr wrap="none" lIns="0" tIns="0" rIns="0" bIns="0">
            <a:spAutoFit/>
          </a:bodyPr>
          <a:lstStyle/>
          <a:p>
            <a:pPr eaLnBrk="1" fontAlgn="auto" hangingPunct="1">
              <a:lnSpc>
                <a:spcPts val="1400"/>
              </a:lnSpc>
              <a:spcBef>
                <a:spcPts val="0"/>
              </a:spcBef>
              <a:spcAft>
                <a:spcPts val="0"/>
              </a:spcAft>
              <a:defRPr/>
            </a:pPr>
            <a:r>
              <a:rPr lang="en-CA" sz="600">
                <a:solidFill>
                  <a:srgbClr val="DF752E"/>
                </a:solidFill>
                <a:latin typeface="Wingdings"/>
                <a:ea typeface="+mn-ea"/>
                <a:cs typeface="Wingdings"/>
              </a:rPr>
              <a:t></a:t>
            </a:r>
            <a:r>
              <a:rPr lang="en-CA" sz="1006" b="1">
                <a:solidFill>
                  <a:srgbClr val="000000"/>
                </a:solidFill>
                <a:latin typeface="Century Schoolbook Bold"/>
                <a:ea typeface="+mn-ea"/>
                <a:cs typeface="Century Schoolbook Bold"/>
              </a:rPr>
              <a:t>   Setting specific objectives</a:t>
            </a:r>
            <a:r>
              <a:rPr lang="en-CA" sz="983">
                <a:solidFill>
                  <a:srgbClr val="000000"/>
                </a:solidFill>
                <a:latin typeface="Times New Roman"/>
                <a:ea typeface="+mn-ea"/>
                <a:cs typeface="+mn-cs"/>
              </a:rPr>
              <a:t/>
            </a:r>
            <a:br>
              <a:rPr lang="en-CA" sz="983">
                <a:solidFill>
                  <a:srgbClr val="000000"/>
                </a:solidFill>
                <a:latin typeface="Times New Roman"/>
                <a:ea typeface="+mn-ea"/>
                <a:cs typeface="+mn-cs"/>
              </a:rPr>
            </a:br>
            <a:r>
              <a:rPr lang="en-CA" sz="600">
                <a:solidFill>
                  <a:srgbClr val="DF752E"/>
                </a:solidFill>
                <a:latin typeface="Wingdings"/>
                <a:ea typeface="+mn-ea"/>
                <a:cs typeface="Wingdings"/>
              </a:rPr>
              <a:t></a:t>
            </a:r>
            <a:r>
              <a:rPr lang="en-CA" sz="1006" b="1">
                <a:solidFill>
                  <a:srgbClr val="000000"/>
                </a:solidFill>
                <a:latin typeface="Century Schoolbook Bold"/>
                <a:ea typeface="+mn-ea"/>
                <a:cs typeface="Century Schoolbook Bold"/>
              </a:rPr>
              <a:t>   Creating a project schedule</a:t>
            </a:r>
          </a:p>
          <a:p>
            <a:pPr eaLnBrk="1" fontAlgn="auto" hangingPunct="1">
              <a:lnSpc>
                <a:spcPts val="1440"/>
              </a:lnSpc>
              <a:spcBef>
                <a:spcPts val="0"/>
              </a:spcBef>
              <a:spcAft>
                <a:spcPts val="0"/>
              </a:spcAft>
              <a:defRPr/>
            </a:pPr>
            <a:endParaRPr lang="en-CA" sz="983">
              <a:solidFill>
                <a:srgbClr val="000000"/>
              </a:solidFill>
              <a:latin typeface="+mn-lt"/>
              <a:ea typeface="+mn-ea"/>
              <a:cs typeface="+mn-cs"/>
            </a:endParaRPr>
          </a:p>
        </p:txBody>
      </p:sp>
      <p:sp>
        <p:nvSpPr>
          <p:cNvPr id="10" name="TextBox 10"/>
          <p:cNvSpPr txBox="1"/>
          <p:nvPr/>
        </p:nvSpPr>
        <p:spPr>
          <a:xfrm>
            <a:off x="1270000" y="2324100"/>
            <a:ext cx="7759700" cy="190500"/>
          </a:xfrm>
          <a:prstGeom prst="rect">
            <a:avLst/>
          </a:prstGeom>
          <a:noFill/>
        </p:spPr>
        <p:txBody>
          <a:bodyPr wrap="none" lIns="0" tIns="0" rIns="0" bIns="0">
            <a:spAutoFit/>
          </a:bodyPr>
          <a:lstStyle/>
          <a:p>
            <a:pPr eaLnBrk="1" fontAlgn="auto" hangingPunct="1">
              <a:lnSpc>
                <a:spcPts val="1100"/>
              </a:lnSpc>
              <a:spcBef>
                <a:spcPts val="0"/>
              </a:spcBef>
              <a:spcAft>
                <a:spcPts val="0"/>
              </a:spcAft>
              <a:defRPr/>
            </a:pPr>
            <a:r>
              <a:rPr lang="en-CA" sz="600">
                <a:solidFill>
                  <a:srgbClr val="DF752E"/>
                </a:solidFill>
                <a:latin typeface="Wingdings"/>
                <a:ea typeface="+mn-ea"/>
                <a:cs typeface="Wingdings"/>
              </a:rPr>
              <a:t></a:t>
            </a:r>
            <a:r>
              <a:rPr lang="en-CA" sz="1006" b="1">
                <a:solidFill>
                  <a:srgbClr val="000000"/>
                </a:solidFill>
                <a:latin typeface="Century Schoolbook Bold"/>
                <a:ea typeface="+mn-ea"/>
                <a:cs typeface="Century Schoolbook Bold"/>
              </a:rPr>
              <a:t>   Setting milestones and measurable performance targets</a:t>
            </a:r>
          </a:p>
          <a:p>
            <a:pPr eaLnBrk="1" fontAlgn="auto" hangingPunct="1">
              <a:lnSpc>
                <a:spcPts val="1150"/>
              </a:lnSpc>
              <a:spcBef>
                <a:spcPts val="0"/>
              </a:spcBef>
              <a:spcAft>
                <a:spcPts val="0"/>
              </a:spcAft>
              <a:defRPr/>
            </a:pPr>
            <a:endParaRPr lang="en-CA" sz="989">
              <a:solidFill>
                <a:srgbClr val="000000"/>
              </a:solidFill>
              <a:latin typeface="+mn-lt"/>
              <a:ea typeface="+mn-ea"/>
              <a:cs typeface="+mn-cs"/>
            </a:endParaRPr>
          </a:p>
        </p:txBody>
      </p:sp>
      <p:sp>
        <p:nvSpPr>
          <p:cNvPr id="11" name="TextBox 11"/>
          <p:cNvSpPr txBox="1"/>
          <p:nvPr/>
        </p:nvSpPr>
        <p:spPr>
          <a:xfrm>
            <a:off x="939800" y="2552700"/>
            <a:ext cx="8089900" cy="317500"/>
          </a:xfrm>
          <a:prstGeom prst="rect">
            <a:avLst/>
          </a:prstGeom>
          <a:noFill/>
        </p:spPr>
        <p:txBody>
          <a:bodyPr wrap="none" lIns="0" tIns="0" rIns="0" bIns="0">
            <a:spAutoFit/>
          </a:bodyPr>
          <a:lstStyle/>
          <a:p>
            <a:pPr eaLnBrk="1" fontAlgn="auto" hangingPunct="1">
              <a:lnSpc>
                <a:spcPts val="1800"/>
              </a:lnSpc>
              <a:spcBef>
                <a:spcPts val="0"/>
              </a:spcBef>
              <a:spcAft>
                <a:spcPts val="0"/>
              </a:spcAft>
              <a:defRPr/>
            </a:pPr>
            <a:r>
              <a:rPr lang="en-CA" sz="1606" b="1">
                <a:solidFill>
                  <a:srgbClr val="000000"/>
                </a:solidFill>
                <a:latin typeface="Century Schoolbook Bold"/>
                <a:ea typeface="+mn-ea"/>
                <a:cs typeface="Century Schoolbook Bold"/>
              </a:rPr>
              <a:t>Resource allocation</a:t>
            </a:r>
          </a:p>
          <a:p>
            <a:pPr eaLnBrk="1" fontAlgn="auto" hangingPunct="1">
              <a:lnSpc>
                <a:spcPts val="1840"/>
              </a:lnSpc>
              <a:spcBef>
                <a:spcPts val="0"/>
              </a:spcBef>
              <a:spcAft>
                <a:spcPts val="0"/>
              </a:spcAft>
              <a:defRPr/>
            </a:pPr>
            <a:endParaRPr lang="en-CA" sz="1596">
              <a:solidFill>
                <a:srgbClr val="000000"/>
              </a:solidFill>
              <a:latin typeface="+mn-lt"/>
              <a:ea typeface="+mn-ea"/>
              <a:cs typeface="+mn-cs"/>
            </a:endParaRPr>
          </a:p>
        </p:txBody>
      </p:sp>
      <p:sp>
        <p:nvSpPr>
          <p:cNvPr id="12" name="TextBox 12"/>
          <p:cNvSpPr txBox="1"/>
          <p:nvPr/>
        </p:nvSpPr>
        <p:spPr>
          <a:xfrm>
            <a:off x="1181100" y="2832100"/>
            <a:ext cx="7848600" cy="292100"/>
          </a:xfrm>
          <a:prstGeom prst="rect">
            <a:avLst/>
          </a:prstGeom>
          <a:noFill/>
        </p:spPr>
        <p:txBody>
          <a:bodyPr wrap="none" lIns="0" tIns="0" rIns="0" bIns="0">
            <a:spAutoFit/>
          </a:bodyPr>
          <a:lstStyle/>
          <a:p>
            <a:pPr eaLnBrk="1" fontAlgn="auto" hangingPunct="1">
              <a:lnSpc>
                <a:spcPts val="1600"/>
              </a:lnSpc>
              <a:spcBef>
                <a:spcPts val="0"/>
              </a:spcBef>
              <a:spcAft>
                <a:spcPts val="0"/>
              </a:spcAft>
              <a:defRPr/>
            </a:pPr>
            <a:r>
              <a:rPr lang="en-CA" sz="1115">
                <a:solidFill>
                  <a:srgbClr val="FD8537"/>
                </a:solidFill>
                <a:latin typeface="Wingdings"/>
                <a:ea typeface="+mn-ea"/>
                <a:cs typeface="Wingdings"/>
              </a:rPr>
              <a:t></a:t>
            </a:r>
            <a:r>
              <a:rPr lang="en-CA" sz="1413" b="1">
                <a:solidFill>
                  <a:srgbClr val="000000"/>
                </a:solidFill>
                <a:latin typeface="Century Schoolbook Bold"/>
                <a:ea typeface="+mn-ea"/>
                <a:cs typeface="Century Schoolbook Bold"/>
              </a:rPr>
              <a:t>   Deploying the organisational resources to achieve the strategic objectives</a:t>
            </a:r>
          </a:p>
          <a:p>
            <a:pPr eaLnBrk="1" fontAlgn="auto" hangingPunct="1">
              <a:lnSpc>
                <a:spcPts val="1610"/>
              </a:lnSpc>
              <a:spcBef>
                <a:spcPts val="0"/>
              </a:spcBef>
              <a:spcAft>
                <a:spcPts val="0"/>
              </a:spcAft>
              <a:defRPr/>
            </a:pPr>
            <a:endParaRPr lang="en-CA" sz="1400">
              <a:solidFill>
                <a:srgbClr val="000000"/>
              </a:solidFill>
              <a:latin typeface="+mn-lt"/>
              <a:ea typeface="+mn-ea"/>
              <a:cs typeface="+mn-cs"/>
            </a:endParaRPr>
          </a:p>
        </p:txBody>
      </p:sp>
      <p:sp>
        <p:nvSpPr>
          <p:cNvPr id="13" name="TextBox 13"/>
          <p:cNvSpPr txBox="1"/>
          <p:nvPr/>
        </p:nvSpPr>
        <p:spPr>
          <a:xfrm>
            <a:off x="1270000" y="3086100"/>
            <a:ext cx="7759700" cy="190500"/>
          </a:xfrm>
          <a:prstGeom prst="rect">
            <a:avLst/>
          </a:prstGeom>
          <a:noFill/>
        </p:spPr>
        <p:txBody>
          <a:bodyPr wrap="none" lIns="0" tIns="0" rIns="0" bIns="0">
            <a:spAutoFit/>
          </a:bodyPr>
          <a:lstStyle/>
          <a:p>
            <a:pPr eaLnBrk="1" fontAlgn="auto" hangingPunct="1">
              <a:lnSpc>
                <a:spcPts val="1100"/>
              </a:lnSpc>
              <a:spcBef>
                <a:spcPts val="0"/>
              </a:spcBef>
              <a:spcAft>
                <a:spcPts val="0"/>
              </a:spcAft>
              <a:defRPr/>
            </a:pPr>
            <a:r>
              <a:rPr lang="en-CA" sz="600">
                <a:solidFill>
                  <a:srgbClr val="DF752E"/>
                </a:solidFill>
                <a:latin typeface="Wingdings"/>
                <a:ea typeface="+mn-ea"/>
                <a:cs typeface="Wingdings"/>
              </a:rPr>
              <a:t></a:t>
            </a:r>
            <a:r>
              <a:rPr lang="en-CA" sz="1006" b="1">
                <a:solidFill>
                  <a:srgbClr val="000000"/>
                </a:solidFill>
                <a:latin typeface="Century Schoolbook Bold"/>
                <a:ea typeface="+mn-ea"/>
                <a:cs typeface="Century Schoolbook Bold"/>
              </a:rPr>
              <a:t>   Financial</a:t>
            </a:r>
          </a:p>
          <a:p>
            <a:pPr eaLnBrk="1" fontAlgn="auto" hangingPunct="1">
              <a:lnSpc>
                <a:spcPts val="1150"/>
              </a:lnSpc>
              <a:spcBef>
                <a:spcPts val="0"/>
              </a:spcBef>
              <a:spcAft>
                <a:spcPts val="0"/>
              </a:spcAft>
              <a:defRPr/>
            </a:pPr>
            <a:endParaRPr lang="en-CA" sz="965">
              <a:solidFill>
                <a:srgbClr val="000000"/>
              </a:solidFill>
              <a:latin typeface="+mn-lt"/>
              <a:ea typeface="+mn-ea"/>
              <a:cs typeface="+mn-cs"/>
            </a:endParaRPr>
          </a:p>
        </p:txBody>
      </p:sp>
      <p:sp>
        <p:nvSpPr>
          <p:cNvPr id="14" name="TextBox 14"/>
          <p:cNvSpPr txBox="1"/>
          <p:nvPr/>
        </p:nvSpPr>
        <p:spPr>
          <a:xfrm>
            <a:off x="1270000" y="3263900"/>
            <a:ext cx="7759700" cy="190500"/>
          </a:xfrm>
          <a:prstGeom prst="rect">
            <a:avLst/>
          </a:prstGeom>
          <a:noFill/>
        </p:spPr>
        <p:txBody>
          <a:bodyPr wrap="none" lIns="0" tIns="0" rIns="0" bIns="0">
            <a:spAutoFit/>
          </a:bodyPr>
          <a:lstStyle/>
          <a:p>
            <a:pPr eaLnBrk="1" fontAlgn="auto" hangingPunct="1">
              <a:lnSpc>
                <a:spcPts val="1100"/>
              </a:lnSpc>
              <a:spcBef>
                <a:spcPts val="0"/>
              </a:spcBef>
              <a:spcAft>
                <a:spcPts val="0"/>
              </a:spcAft>
              <a:defRPr/>
            </a:pPr>
            <a:r>
              <a:rPr lang="en-CA" sz="600">
                <a:solidFill>
                  <a:srgbClr val="DF752E"/>
                </a:solidFill>
                <a:latin typeface="Wingdings"/>
                <a:ea typeface="+mn-ea"/>
                <a:cs typeface="Wingdings"/>
              </a:rPr>
              <a:t></a:t>
            </a:r>
            <a:r>
              <a:rPr lang="en-CA" sz="1006" b="1">
                <a:solidFill>
                  <a:srgbClr val="000000"/>
                </a:solidFill>
                <a:latin typeface="Century Schoolbook Bold"/>
                <a:ea typeface="+mn-ea"/>
                <a:cs typeface="Century Schoolbook Bold"/>
              </a:rPr>
              <a:t>   Technological</a:t>
            </a:r>
          </a:p>
          <a:p>
            <a:pPr eaLnBrk="1" fontAlgn="auto" hangingPunct="1">
              <a:lnSpc>
                <a:spcPts val="1150"/>
              </a:lnSpc>
              <a:spcBef>
                <a:spcPts val="0"/>
              </a:spcBef>
              <a:spcAft>
                <a:spcPts val="0"/>
              </a:spcAft>
              <a:defRPr/>
            </a:pPr>
            <a:endParaRPr lang="en-CA" sz="972">
              <a:solidFill>
                <a:srgbClr val="000000"/>
              </a:solidFill>
              <a:latin typeface="+mn-lt"/>
              <a:ea typeface="+mn-ea"/>
              <a:cs typeface="+mn-cs"/>
            </a:endParaRPr>
          </a:p>
        </p:txBody>
      </p:sp>
      <p:sp>
        <p:nvSpPr>
          <p:cNvPr id="15" name="TextBox 15"/>
          <p:cNvSpPr txBox="1"/>
          <p:nvPr/>
        </p:nvSpPr>
        <p:spPr>
          <a:xfrm>
            <a:off x="1270000" y="3441700"/>
            <a:ext cx="7759700" cy="190500"/>
          </a:xfrm>
          <a:prstGeom prst="rect">
            <a:avLst/>
          </a:prstGeom>
          <a:noFill/>
        </p:spPr>
        <p:txBody>
          <a:bodyPr wrap="none" lIns="0" tIns="0" rIns="0" bIns="0">
            <a:spAutoFit/>
          </a:bodyPr>
          <a:lstStyle/>
          <a:p>
            <a:pPr eaLnBrk="1" fontAlgn="auto" hangingPunct="1">
              <a:lnSpc>
                <a:spcPts val="1100"/>
              </a:lnSpc>
              <a:spcBef>
                <a:spcPts val="0"/>
              </a:spcBef>
              <a:spcAft>
                <a:spcPts val="0"/>
              </a:spcAft>
              <a:defRPr/>
            </a:pPr>
            <a:r>
              <a:rPr lang="en-CA" sz="600">
                <a:solidFill>
                  <a:srgbClr val="DF752E"/>
                </a:solidFill>
                <a:latin typeface="Wingdings"/>
                <a:ea typeface="+mn-ea"/>
                <a:cs typeface="Wingdings"/>
              </a:rPr>
              <a:t></a:t>
            </a:r>
            <a:r>
              <a:rPr lang="en-CA" sz="1006" b="1">
                <a:solidFill>
                  <a:srgbClr val="000000"/>
                </a:solidFill>
                <a:latin typeface="Century Schoolbook Bold"/>
                <a:ea typeface="+mn-ea"/>
                <a:cs typeface="Century Schoolbook Bold"/>
              </a:rPr>
              <a:t>   Managerial/ Knowledge/ Human</a:t>
            </a:r>
          </a:p>
          <a:p>
            <a:pPr eaLnBrk="1" fontAlgn="auto" hangingPunct="1">
              <a:lnSpc>
                <a:spcPts val="1150"/>
              </a:lnSpc>
              <a:spcBef>
                <a:spcPts val="0"/>
              </a:spcBef>
              <a:spcAft>
                <a:spcPts val="0"/>
              </a:spcAft>
              <a:defRPr/>
            </a:pPr>
            <a:endParaRPr lang="en-CA" sz="983">
              <a:solidFill>
                <a:srgbClr val="000000"/>
              </a:solidFill>
              <a:latin typeface="+mn-lt"/>
              <a:ea typeface="+mn-ea"/>
              <a:cs typeface="+mn-cs"/>
            </a:endParaRPr>
          </a:p>
        </p:txBody>
      </p:sp>
      <p:sp>
        <p:nvSpPr>
          <p:cNvPr id="16" name="TextBox 16"/>
          <p:cNvSpPr txBox="1"/>
          <p:nvPr/>
        </p:nvSpPr>
        <p:spPr>
          <a:xfrm>
            <a:off x="939800" y="3683000"/>
            <a:ext cx="8089900" cy="317500"/>
          </a:xfrm>
          <a:prstGeom prst="rect">
            <a:avLst/>
          </a:prstGeom>
          <a:noFill/>
        </p:spPr>
        <p:txBody>
          <a:bodyPr wrap="none" lIns="0" tIns="0" rIns="0" bIns="0">
            <a:spAutoFit/>
          </a:bodyPr>
          <a:lstStyle/>
          <a:p>
            <a:pPr eaLnBrk="1" fontAlgn="auto" hangingPunct="1">
              <a:lnSpc>
                <a:spcPts val="1800"/>
              </a:lnSpc>
              <a:spcBef>
                <a:spcPts val="0"/>
              </a:spcBef>
              <a:spcAft>
                <a:spcPts val="0"/>
              </a:spcAft>
              <a:defRPr/>
            </a:pPr>
            <a:r>
              <a:rPr lang="en-CA" sz="1606" b="1">
                <a:solidFill>
                  <a:srgbClr val="000000"/>
                </a:solidFill>
                <a:latin typeface="Century Schoolbook Bold"/>
                <a:ea typeface="+mn-ea"/>
                <a:cs typeface="Century Schoolbook Bold"/>
              </a:rPr>
              <a:t>Project management</a:t>
            </a:r>
          </a:p>
          <a:p>
            <a:pPr eaLnBrk="1" fontAlgn="auto" hangingPunct="1">
              <a:lnSpc>
                <a:spcPts val="1840"/>
              </a:lnSpc>
              <a:spcBef>
                <a:spcPts val="0"/>
              </a:spcBef>
              <a:spcAft>
                <a:spcPts val="0"/>
              </a:spcAft>
              <a:defRPr/>
            </a:pPr>
            <a:endParaRPr lang="en-CA" sz="1596">
              <a:solidFill>
                <a:srgbClr val="000000"/>
              </a:solidFill>
              <a:latin typeface="+mn-lt"/>
              <a:ea typeface="+mn-ea"/>
              <a:cs typeface="+mn-cs"/>
            </a:endParaRPr>
          </a:p>
        </p:txBody>
      </p:sp>
      <p:sp>
        <p:nvSpPr>
          <p:cNvPr id="17" name="TextBox 17"/>
          <p:cNvSpPr txBox="1"/>
          <p:nvPr/>
        </p:nvSpPr>
        <p:spPr>
          <a:xfrm>
            <a:off x="1181100" y="3949700"/>
            <a:ext cx="7848600" cy="495300"/>
          </a:xfrm>
          <a:prstGeom prst="rect">
            <a:avLst/>
          </a:prstGeom>
          <a:noFill/>
        </p:spPr>
        <p:txBody>
          <a:bodyPr wrap="none" lIns="0" tIns="0" rIns="0" bIns="0">
            <a:spAutoFit/>
          </a:bodyPr>
          <a:lstStyle/>
          <a:p>
            <a:pPr eaLnBrk="1" fontAlgn="auto" hangingPunct="1">
              <a:lnSpc>
                <a:spcPts val="1700"/>
              </a:lnSpc>
              <a:spcBef>
                <a:spcPts val="0"/>
              </a:spcBef>
              <a:spcAft>
                <a:spcPts val="0"/>
              </a:spcAft>
              <a:tabLst>
                <a:tab pos="266700" algn="l"/>
              </a:tabLst>
              <a:defRPr/>
            </a:pPr>
            <a:r>
              <a:rPr lang="en-CA" sz="1115">
                <a:solidFill>
                  <a:srgbClr val="FD8537"/>
                </a:solidFill>
                <a:latin typeface="Wingdings"/>
                <a:ea typeface="+mn-ea"/>
                <a:cs typeface="Wingdings"/>
              </a:rPr>
              <a:t></a:t>
            </a:r>
            <a:r>
              <a:rPr lang="en-CA" sz="1413" b="1">
                <a:solidFill>
                  <a:srgbClr val="000000"/>
                </a:solidFill>
                <a:latin typeface="Century Schoolbook Bold"/>
                <a:ea typeface="+mn-ea"/>
                <a:cs typeface="Century Schoolbook Bold"/>
              </a:rPr>
              <a:t>   A planned effort to complete a specific endeavour of defined scope, resources, and</a:t>
            </a:r>
            <a:r>
              <a:rPr lang="en-CA" sz="1403">
                <a:solidFill>
                  <a:srgbClr val="000000"/>
                </a:solidFill>
                <a:latin typeface="Times New Roman"/>
                <a:ea typeface="+mn-ea"/>
                <a:cs typeface="+mn-cs"/>
              </a:rPr>
              <a:t/>
            </a:r>
            <a:br>
              <a:rPr lang="en-CA" sz="1403">
                <a:solidFill>
                  <a:srgbClr val="000000"/>
                </a:solidFill>
                <a:latin typeface="Times New Roman"/>
                <a:ea typeface="+mn-ea"/>
                <a:cs typeface="+mn-cs"/>
              </a:rPr>
            </a:br>
            <a:r>
              <a:rPr lang="en-CA" sz="1413" b="1">
                <a:solidFill>
                  <a:srgbClr val="000000"/>
                </a:solidFill>
                <a:latin typeface="Century Schoolbook Bold"/>
                <a:ea typeface="+mn-ea"/>
                <a:cs typeface="Century Schoolbook Bold"/>
              </a:rPr>
              <a:t>	duration</a:t>
            </a:r>
          </a:p>
          <a:p>
            <a:pPr eaLnBrk="1" fontAlgn="auto" hangingPunct="1">
              <a:lnSpc>
                <a:spcPts val="1675"/>
              </a:lnSpc>
              <a:spcBef>
                <a:spcPts val="0"/>
              </a:spcBef>
              <a:spcAft>
                <a:spcPts val="0"/>
              </a:spcAft>
              <a:defRPr/>
            </a:pPr>
            <a:endParaRPr lang="en-CA" sz="1403">
              <a:solidFill>
                <a:srgbClr val="000000"/>
              </a:solidFill>
              <a:latin typeface="+mn-lt"/>
              <a:ea typeface="+mn-ea"/>
              <a:cs typeface="+mn-cs"/>
            </a:endParaRPr>
          </a:p>
        </p:txBody>
      </p:sp>
      <p:sp>
        <p:nvSpPr>
          <p:cNvPr id="18" name="TextBox 18"/>
          <p:cNvSpPr txBox="1"/>
          <p:nvPr/>
        </p:nvSpPr>
        <p:spPr>
          <a:xfrm>
            <a:off x="1181100" y="4432300"/>
            <a:ext cx="7848600" cy="292100"/>
          </a:xfrm>
          <a:prstGeom prst="rect">
            <a:avLst/>
          </a:prstGeom>
          <a:noFill/>
        </p:spPr>
        <p:txBody>
          <a:bodyPr wrap="none" lIns="0" tIns="0" rIns="0" bIns="0">
            <a:spAutoFit/>
          </a:bodyPr>
          <a:lstStyle/>
          <a:p>
            <a:pPr eaLnBrk="1" fontAlgn="auto" hangingPunct="1">
              <a:lnSpc>
                <a:spcPts val="1600"/>
              </a:lnSpc>
              <a:spcBef>
                <a:spcPts val="0"/>
              </a:spcBef>
              <a:spcAft>
                <a:spcPts val="0"/>
              </a:spcAft>
              <a:defRPr/>
            </a:pPr>
            <a:r>
              <a:rPr lang="en-CA" sz="1115">
                <a:solidFill>
                  <a:srgbClr val="FD8537"/>
                </a:solidFill>
                <a:latin typeface="Wingdings"/>
                <a:ea typeface="+mn-ea"/>
                <a:cs typeface="Wingdings"/>
              </a:rPr>
              <a:t></a:t>
            </a:r>
            <a:r>
              <a:rPr lang="en-CA" sz="1413" b="1">
                <a:solidFill>
                  <a:srgbClr val="000000"/>
                </a:solidFill>
                <a:latin typeface="Century Schoolbook Bold"/>
                <a:ea typeface="+mn-ea"/>
                <a:cs typeface="Century Schoolbook Bold"/>
              </a:rPr>
              <a:t>   Making the selected projects and applications a reality</a:t>
            </a:r>
          </a:p>
          <a:p>
            <a:pPr eaLnBrk="1" fontAlgn="auto" hangingPunct="1">
              <a:lnSpc>
                <a:spcPts val="1610"/>
              </a:lnSpc>
              <a:spcBef>
                <a:spcPts val="0"/>
              </a:spcBef>
              <a:spcAft>
                <a:spcPts val="0"/>
              </a:spcAft>
              <a:defRPr/>
            </a:pPr>
            <a:endParaRPr lang="en-CA" sz="1399">
              <a:solidFill>
                <a:srgbClr val="000000"/>
              </a:solidFill>
              <a:latin typeface="+mn-lt"/>
              <a:ea typeface="+mn-ea"/>
              <a:cs typeface="+mn-cs"/>
            </a:endParaRPr>
          </a:p>
        </p:txBody>
      </p:sp>
      <p:sp>
        <p:nvSpPr>
          <p:cNvPr id="19" name="TextBox 19"/>
          <p:cNvSpPr txBox="1"/>
          <p:nvPr/>
        </p:nvSpPr>
        <p:spPr>
          <a:xfrm>
            <a:off x="1270000" y="4673600"/>
            <a:ext cx="7759700" cy="190500"/>
          </a:xfrm>
          <a:prstGeom prst="rect">
            <a:avLst/>
          </a:prstGeom>
          <a:noFill/>
        </p:spPr>
        <p:txBody>
          <a:bodyPr wrap="none" lIns="0" tIns="0" rIns="0" bIns="0">
            <a:spAutoFit/>
          </a:bodyPr>
          <a:lstStyle/>
          <a:p>
            <a:pPr eaLnBrk="1" fontAlgn="auto" hangingPunct="1">
              <a:lnSpc>
                <a:spcPts val="1100"/>
              </a:lnSpc>
              <a:spcBef>
                <a:spcPts val="0"/>
              </a:spcBef>
              <a:spcAft>
                <a:spcPts val="0"/>
              </a:spcAft>
              <a:defRPr/>
            </a:pPr>
            <a:r>
              <a:rPr lang="en-CA" sz="600">
                <a:solidFill>
                  <a:srgbClr val="DF752E"/>
                </a:solidFill>
                <a:latin typeface="Wingdings"/>
                <a:ea typeface="+mn-ea"/>
                <a:cs typeface="Wingdings"/>
              </a:rPr>
              <a:t></a:t>
            </a:r>
            <a:r>
              <a:rPr lang="en-CA" sz="1006" b="1">
                <a:solidFill>
                  <a:srgbClr val="000000"/>
                </a:solidFill>
                <a:latin typeface="Century Schoolbook Bold"/>
                <a:ea typeface="+mn-ea"/>
                <a:cs typeface="Century Schoolbook Bold"/>
              </a:rPr>
              <a:t>   Hiring staff</a:t>
            </a:r>
          </a:p>
          <a:p>
            <a:pPr eaLnBrk="1" fontAlgn="auto" hangingPunct="1">
              <a:lnSpc>
                <a:spcPts val="1150"/>
              </a:lnSpc>
              <a:spcBef>
                <a:spcPts val="0"/>
              </a:spcBef>
              <a:spcAft>
                <a:spcPts val="0"/>
              </a:spcAft>
              <a:defRPr/>
            </a:pPr>
            <a:endParaRPr lang="en-CA" sz="971">
              <a:solidFill>
                <a:srgbClr val="000000"/>
              </a:solidFill>
              <a:latin typeface="+mn-lt"/>
              <a:ea typeface="+mn-ea"/>
              <a:cs typeface="+mn-cs"/>
            </a:endParaRPr>
          </a:p>
        </p:txBody>
      </p:sp>
      <p:sp>
        <p:nvSpPr>
          <p:cNvPr id="20" name="TextBox 20"/>
          <p:cNvSpPr txBox="1"/>
          <p:nvPr/>
        </p:nvSpPr>
        <p:spPr>
          <a:xfrm>
            <a:off x="1270000" y="4826000"/>
            <a:ext cx="7759700" cy="381000"/>
          </a:xfrm>
          <a:prstGeom prst="rect">
            <a:avLst/>
          </a:prstGeom>
          <a:noFill/>
        </p:spPr>
        <p:txBody>
          <a:bodyPr wrap="none" lIns="0" tIns="0" rIns="0" bIns="0">
            <a:spAutoFit/>
          </a:bodyPr>
          <a:lstStyle/>
          <a:p>
            <a:pPr eaLnBrk="1" fontAlgn="auto" hangingPunct="1">
              <a:lnSpc>
                <a:spcPts val="1400"/>
              </a:lnSpc>
              <a:spcBef>
                <a:spcPts val="0"/>
              </a:spcBef>
              <a:spcAft>
                <a:spcPts val="0"/>
              </a:spcAft>
              <a:defRPr/>
            </a:pPr>
            <a:r>
              <a:rPr lang="en-CA" sz="600">
                <a:solidFill>
                  <a:srgbClr val="DF752E"/>
                </a:solidFill>
                <a:latin typeface="Wingdings"/>
                <a:ea typeface="+mn-ea"/>
                <a:cs typeface="Wingdings"/>
              </a:rPr>
              <a:t></a:t>
            </a:r>
            <a:r>
              <a:rPr lang="en-CA" sz="1006" b="1">
                <a:solidFill>
                  <a:srgbClr val="000000"/>
                </a:solidFill>
                <a:latin typeface="Century Schoolbook Bold"/>
                <a:ea typeface="+mn-ea"/>
                <a:cs typeface="Century Schoolbook Bold"/>
              </a:rPr>
              <a:t>   Purchasing equipment</a:t>
            </a:r>
            <a:r>
              <a:rPr lang="en-CA" sz="982">
                <a:solidFill>
                  <a:srgbClr val="000000"/>
                </a:solidFill>
                <a:latin typeface="Times New Roman"/>
                <a:ea typeface="+mn-ea"/>
                <a:cs typeface="+mn-cs"/>
              </a:rPr>
              <a:t/>
            </a:r>
            <a:br>
              <a:rPr lang="en-CA" sz="982">
                <a:solidFill>
                  <a:srgbClr val="000000"/>
                </a:solidFill>
                <a:latin typeface="Times New Roman"/>
                <a:ea typeface="+mn-ea"/>
                <a:cs typeface="+mn-cs"/>
              </a:rPr>
            </a:br>
            <a:r>
              <a:rPr lang="en-CA" sz="600">
                <a:solidFill>
                  <a:srgbClr val="DF752E"/>
                </a:solidFill>
                <a:latin typeface="Wingdings"/>
                <a:ea typeface="+mn-ea"/>
                <a:cs typeface="Wingdings"/>
              </a:rPr>
              <a:t></a:t>
            </a:r>
            <a:r>
              <a:rPr lang="en-CA" sz="1006" b="1">
                <a:solidFill>
                  <a:srgbClr val="000000"/>
                </a:solidFill>
                <a:latin typeface="Century Schoolbook Bold"/>
                <a:ea typeface="+mn-ea"/>
                <a:cs typeface="Century Schoolbook Bold"/>
              </a:rPr>
              <a:t>   Procuring technology etc.</a:t>
            </a:r>
          </a:p>
          <a:p>
            <a:pPr eaLnBrk="1" fontAlgn="auto" hangingPunct="1">
              <a:lnSpc>
                <a:spcPts val="1440"/>
              </a:lnSpc>
              <a:spcBef>
                <a:spcPts val="0"/>
              </a:spcBef>
              <a:spcAft>
                <a:spcPts val="0"/>
              </a:spcAft>
              <a:defRPr/>
            </a:pPr>
            <a:endParaRPr lang="en-CA" sz="982">
              <a:solidFill>
                <a:srgbClr val="000000"/>
              </a:solidFill>
              <a:latin typeface="+mn-lt"/>
              <a:ea typeface="+mn-ea"/>
              <a:cs typeface="+mn-cs"/>
            </a:endParaRPr>
          </a:p>
        </p:txBody>
      </p:sp>
      <p:sp>
        <p:nvSpPr>
          <p:cNvPr id="21" name="TextBox 21"/>
          <p:cNvSpPr txBox="1"/>
          <p:nvPr/>
        </p:nvSpPr>
        <p:spPr>
          <a:xfrm>
            <a:off x="939800" y="5270500"/>
            <a:ext cx="8089900" cy="317500"/>
          </a:xfrm>
          <a:prstGeom prst="rect">
            <a:avLst/>
          </a:prstGeom>
          <a:noFill/>
        </p:spPr>
        <p:txBody>
          <a:bodyPr wrap="none" lIns="0" tIns="0" rIns="0" bIns="0">
            <a:spAutoFit/>
          </a:bodyPr>
          <a:lstStyle/>
          <a:p>
            <a:pPr eaLnBrk="1" fontAlgn="auto" hangingPunct="1">
              <a:lnSpc>
                <a:spcPts val="1800"/>
              </a:lnSpc>
              <a:spcBef>
                <a:spcPts val="0"/>
              </a:spcBef>
              <a:spcAft>
                <a:spcPts val="0"/>
              </a:spcAft>
              <a:defRPr/>
            </a:pPr>
            <a:r>
              <a:rPr lang="en-CA" sz="1606" b="1">
                <a:solidFill>
                  <a:srgbClr val="000000"/>
                </a:solidFill>
                <a:latin typeface="Century Schoolbook Bold"/>
                <a:ea typeface="+mn-ea"/>
                <a:cs typeface="Century Schoolbook Bold"/>
              </a:rPr>
              <a:t>Business Process Re-engineering (BPR)</a:t>
            </a:r>
          </a:p>
          <a:p>
            <a:pPr eaLnBrk="1" fontAlgn="auto" hangingPunct="1">
              <a:lnSpc>
                <a:spcPts val="1840"/>
              </a:lnSpc>
              <a:spcBef>
                <a:spcPts val="0"/>
              </a:spcBef>
              <a:spcAft>
                <a:spcPts val="0"/>
              </a:spcAft>
              <a:defRPr/>
            </a:pPr>
            <a:endParaRPr lang="en-CA" sz="1596">
              <a:solidFill>
                <a:srgbClr val="000000"/>
              </a:solidFill>
              <a:latin typeface="+mn-lt"/>
              <a:ea typeface="+mn-ea"/>
              <a:cs typeface="+mn-cs"/>
            </a:endParaRPr>
          </a:p>
        </p:txBody>
      </p:sp>
      <p:sp>
        <p:nvSpPr>
          <p:cNvPr id="111638" name="TextBox 22"/>
          <p:cNvSpPr txBox="1">
            <a:spLocks noChangeArrowheads="1"/>
          </p:cNvSpPr>
          <p:nvPr/>
        </p:nvSpPr>
        <p:spPr bwMode="auto">
          <a:xfrm>
            <a:off x="1181100" y="5537200"/>
            <a:ext cx="7848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266700" algn="l"/>
              </a:tabLst>
              <a:defRPr sz="2400">
                <a:solidFill>
                  <a:schemeClr val="tx1"/>
                </a:solidFill>
                <a:latin typeface="Arial" charset="0"/>
                <a:ea typeface="ＭＳ Ｐゴシック" charset="0"/>
                <a:cs typeface="ＭＳ Ｐゴシック" charset="0"/>
              </a:defRPr>
            </a:lvl1pPr>
            <a:lvl2pPr marL="742950" indent="-285750">
              <a:tabLst>
                <a:tab pos="266700" algn="l"/>
              </a:tabLst>
              <a:defRPr sz="2400">
                <a:solidFill>
                  <a:schemeClr val="tx1"/>
                </a:solidFill>
                <a:latin typeface="Arial" charset="0"/>
                <a:ea typeface="ＭＳ Ｐゴシック" charset="0"/>
              </a:defRPr>
            </a:lvl2pPr>
            <a:lvl3pPr marL="1143000" indent="-228600">
              <a:tabLst>
                <a:tab pos="266700" algn="l"/>
              </a:tabLst>
              <a:defRPr sz="2400">
                <a:solidFill>
                  <a:schemeClr val="tx1"/>
                </a:solidFill>
                <a:latin typeface="Arial" charset="0"/>
                <a:ea typeface="ＭＳ Ｐゴシック" charset="0"/>
              </a:defRPr>
            </a:lvl3pPr>
            <a:lvl4pPr marL="1600200" indent="-228600">
              <a:tabLst>
                <a:tab pos="266700" algn="l"/>
              </a:tabLst>
              <a:defRPr sz="2400">
                <a:solidFill>
                  <a:schemeClr val="tx1"/>
                </a:solidFill>
                <a:latin typeface="Arial" charset="0"/>
                <a:ea typeface="ＭＳ Ｐゴシック" charset="0"/>
              </a:defRPr>
            </a:lvl4pPr>
            <a:lvl5pPr marL="2057400" indent="-228600">
              <a:tabLst>
                <a:tab pos="2667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2667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2667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2667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266700" algn="l"/>
              </a:tabLst>
              <a:defRPr sz="2400">
                <a:solidFill>
                  <a:schemeClr val="tx1"/>
                </a:solidFill>
                <a:latin typeface="Arial" charset="0"/>
                <a:ea typeface="ＭＳ Ｐゴシック" charset="0"/>
              </a:defRPr>
            </a:lvl9pPr>
          </a:lstStyle>
          <a:p>
            <a:pPr eaLnBrk="1" hangingPunct="1">
              <a:lnSpc>
                <a:spcPts val="1800"/>
              </a:lnSpc>
            </a:pPr>
            <a:r>
              <a:rPr lang="en-CA" sz="1100">
                <a:solidFill>
                  <a:srgbClr val="FD8537"/>
                </a:solidFill>
                <a:latin typeface="Wingdings" charset="0"/>
                <a:cs typeface="Wingdings" charset="0"/>
              </a:rPr>
              <a:t></a:t>
            </a:r>
            <a:r>
              <a:rPr lang="en-CA" sz="1400" b="1">
                <a:solidFill>
                  <a:srgbClr val="000000"/>
                </a:solidFill>
                <a:latin typeface="Century Schoolbook Bold" charset="0"/>
                <a:cs typeface="Century Schoolbook Bold" charset="0"/>
              </a:rPr>
              <a:t>   Restructuring and transforming a business process by a fundamental rethinking</a:t>
            </a:r>
            <a:r>
              <a:rPr lang="en-CA" sz="1400">
                <a:solidFill>
                  <a:srgbClr val="000000"/>
                </a:solidFill>
                <a:latin typeface="Times New Roman" charset="0"/>
              </a:rPr>
              <a:t/>
            </a:r>
            <a:br>
              <a:rPr lang="en-CA" sz="1400">
                <a:solidFill>
                  <a:srgbClr val="000000"/>
                </a:solidFill>
                <a:latin typeface="Times New Roman" charset="0"/>
              </a:rPr>
            </a:br>
            <a:r>
              <a:rPr lang="en-CA" sz="1400" b="1">
                <a:solidFill>
                  <a:srgbClr val="000000"/>
                </a:solidFill>
                <a:latin typeface="Century Schoolbook Bold" charset="0"/>
                <a:cs typeface="Century Schoolbook Bold" charset="0"/>
              </a:rPr>
              <a:t>	and redesign to achieve improvements in cost, quality, speed, etc. (O‟Brien, 2000)</a:t>
            </a:r>
            <a:r>
              <a:rPr lang="en-CA" sz="1300">
                <a:solidFill>
                  <a:srgbClr val="000000"/>
                </a:solidFill>
                <a:latin typeface="Times New Roman" charset="0"/>
              </a:rPr>
              <a:t/>
            </a:r>
            <a:br>
              <a:rPr lang="en-CA" sz="1300">
                <a:solidFill>
                  <a:srgbClr val="000000"/>
                </a:solidFill>
                <a:latin typeface="Times New Roman" charset="0"/>
              </a:rPr>
            </a:br>
            <a:r>
              <a:rPr lang="en-CA" sz="1100">
                <a:solidFill>
                  <a:srgbClr val="FD8537"/>
                </a:solidFill>
                <a:latin typeface="Wingdings" charset="0"/>
                <a:cs typeface="Wingdings" charset="0"/>
              </a:rPr>
              <a:t></a:t>
            </a:r>
            <a:r>
              <a:rPr lang="en-CA" sz="1400" b="1">
                <a:solidFill>
                  <a:srgbClr val="000000"/>
                </a:solidFill>
                <a:latin typeface="Century Schoolbook Bold" charset="0"/>
                <a:cs typeface="Century Schoolbook Bold" charset="0"/>
              </a:rPr>
              <a:t>   Redesign enterprise processes</a:t>
            </a:r>
          </a:p>
          <a:p>
            <a:pPr eaLnBrk="1" hangingPunct="1">
              <a:lnSpc>
                <a:spcPts val="1850"/>
              </a:lnSpc>
            </a:pPr>
            <a:endParaRPr lang="en-CA" sz="1300">
              <a:solidFill>
                <a:srgbClr val="000000"/>
              </a:solidFill>
              <a:latin typeface="Calibri" charset="0"/>
            </a:endParaRPr>
          </a:p>
        </p:txBody>
      </p:sp>
      <p:sp>
        <p:nvSpPr>
          <p:cNvPr id="23" name="TextBox 23"/>
          <p:cNvSpPr txBox="1"/>
          <p:nvPr/>
        </p:nvSpPr>
        <p:spPr>
          <a:xfrm>
            <a:off x="1270000" y="6235700"/>
            <a:ext cx="7759700" cy="558800"/>
          </a:xfrm>
          <a:prstGeom prst="rect">
            <a:avLst/>
          </a:prstGeom>
          <a:noFill/>
        </p:spPr>
        <p:txBody>
          <a:bodyPr wrap="none" lIns="0" tIns="0" rIns="0" bIns="0">
            <a:spAutoFit/>
          </a:bodyPr>
          <a:lstStyle/>
          <a:p>
            <a:pPr eaLnBrk="1" fontAlgn="auto" hangingPunct="1">
              <a:lnSpc>
                <a:spcPts val="1400"/>
              </a:lnSpc>
              <a:spcBef>
                <a:spcPts val="0"/>
              </a:spcBef>
              <a:spcAft>
                <a:spcPts val="0"/>
              </a:spcAft>
              <a:defRPr/>
            </a:pPr>
            <a:r>
              <a:rPr lang="en-CA" sz="600">
                <a:solidFill>
                  <a:srgbClr val="DF752E"/>
                </a:solidFill>
                <a:latin typeface="Wingdings"/>
                <a:ea typeface="+mn-ea"/>
                <a:cs typeface="Wingdings"/>
              </a:rPr>
              <a:t></a:t>
            </a:r>
            <a:r>
              <a:rPr lang="en-CA" sz="1006" b="1">
                <a:solidFill>
                  <a:srgbClr val="000000"/>
                </a:solidFill>
                <a:latin typeface="Century Schoolbook Bold"/>
                <a:ea typeface="+mn-ea"/>
                <a:cs typeface="Century Schoolbook Bold"/>
              </a:rPr>
              <a:t>   To implement an e-business model</a:t>
            </a:r>
            <a:r>
              <a:rPr lang="en-CA" sz="989">
                <a:solidFill>
                  <a:srgbClr val="000000"/>
                </a:solidFill>
                <a:latin typeface="Times New Roman"/>
                <a:ea typeface="+mn-ea"/>
                <a:cs typeface="+mn-cs"/>
              </a:rPr>
              <a:t/>
            </a:r>
            <a:br>
              <a:rPr lang="en-CA" sz="989">
                <a:solidFill>
                  <a:srgbClr val="000000"/>
                </a:solidFill>
                <a:latin typeface="Times New Roman"/>
                <a:ea typeface="+mn-ea"/>
                <a:cs typeface="+mn-cs"/>
              </a:rPr>
            </a:br>
            <a:r>
              <a:rPr lang="en-CA" sz="600">
                <a:solidFill>
                  <a:srgbClr val="DF752E"/>
                </a:solidFill>
                <a:latin typeface="Wingdings"/>
                <a:ea typeface="+mn-ea"/>
                <a:cs typeface="Wingdings"/>
              </a:rPr>
              <a:t></a:t>
            </a:r>
            <a:r>
              <a:rPr lang="en-CA" sz="1008" b="1">
                <a:solidFill>
                  <a:srgbClr val="000000"/>
                </a:solidFill>
                <a:latin typeface="Century Schoolbook Bold"/>
                <a:ea typeface="+mn-ea"/>
                <a:cs typeface="Century Schoolbook Bold"/>
              </a:rPr>
              <a:t>   To offer an innovative product/ service</a:t>
            </a:r>
            <a:r>
              <a:rPr lang="en-CA" sz="985">
                <a:solidFill>
                  <a:srgbClr val="000000"/>
                </a:solidFill>
                <a:latin typeface="Times New Roman"/>
                <a:ea typeface="+mn-ea"/>
                <a:cs typeface="+mn-cs"/>
              </a:rPr>
              <a:t/>
            </a:r>
            <a:br>
              <a:rPr lang="en-CA" sz="985">
                <a:solidFill>
                  <a:srgbClr val="000000"/>
                </a:solidFill>
                <a:latin typeface="Times New Roman"/>
                <a:ea typeface="+mn-ea"/>
                <a:cs typeface="+mn-cs"/>
              </a:rPr>
            </a:br>
            <a:r>
              <a:rPr lang="en-CA" sz="600">
                <a:solidFill>
                  <a:srgbClr val="DF752E"/>
                </a:solidFill>
                <a:latin typeface="Wingdings"/>
                <a:ea typeface="+mn-ea"/>
                <a:cs typeface="Wingdings"/>
              </a:rPr>
              <a:t></a:t>
            </a:r>
            <a:r>
              <a:rPr lang="en-CA" sz="1006" b="1">
                <a:solidFill>
                  <a:srgbClr val="000000"/>
                </a:solidFill>
                <a:latin typeface="Century Schoolbook Bold"/>
                <a:ea typeface="+mn-ea"/>
                <a:cs typeface="Century Schoolbook Bold"/>
              </a:rPr>
              <a:t>   To accommodate a new application</a:t>
            </a:r>
          </a:p>
          <a:p>
            <a:pPr eaLnBrk="1" fontAlgn="auto" hangingPunct="1">
              <a:lnSpc>
                <a:spcPts val="1440"/>
              </a:lnSpc>
              <a:spcBef>
                <a:spcPts val="0"/>
              </a:spcBef>
              <a:spcAft>
                <a:spcPts val="0"/>
              </a:spcAft>
              <a:defRPr/>
            </a:pPr>
            <a:endParaRPr lang="en-CA" sz="985">
              <a:solidFill>
                <a:srgbClr val="000000"/>
              </a:solidFill>
              <a:latin typeface="+mn-lt"/>
              <a:ea typeface="+mn-ea"/>
              <a:cs typeface="+mn-cs"/>
            </a:endParaRPr>
          </a:p>
        </p:txBody>
      </p:sp>
      <p:pic>
        <p:nvPicPr>
          <p:cNvPr id="111640" name="Picture 24" descr="logo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6988"/>
            <a:ext cx="17859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173977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2" name="TextBox 2"/>
          <p:cNvSpPr txBox="1">
            <a:spLocks noChangeArrowheads="1"/>
          </p:cNvSpPr>
          <p:nvPr/>
        </p:nvSpPr>
        <p:spPr bwMode="auto">
          <a:xfrm>
            <a:off x="546100" y="546100"/>
            <a:ext cx="85979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2813"/>
              </a:lnSpc>
            </a:pPr>
            <a:r>
              <a:rPr lang="en-CA" sz="3000">
                <a:solidFill>
                  <a:srgbClr val="565F6C"/>
                </a:solidFill>
                <a:latin typeface="Century Schoolbook" charset="0"/>
                <a:cs typeface="Century Schoolbook" charset="0"/>
              </a:rPr>
              <a:t>S</a:t>
            </a:r>
            <a:r>
              <a:rPr lang="en-CA">
                <a:solidFill>
                  <a:srgbClr val="565F6C"/>
                </a:solidFill>
                <a:latin typeface="Century Schoolbook" charset="0"/>
                <a:cs typeface="Century Schoolbook" charset="0"/>
              </a:rPr>
              <a:t>TRATEGY IMPLEMENTATION CON</a:t>
            </a:r>
            <a:r>
              <a:rPr lang="en-CA" sz="3000">
                <a:solidFill>
                  <a:srgbClr val="565F6C"/>
                </a:solidFill>
                <a:latin typeface="Century Schoolbook" charset="0"/>
                <a:cs typeface="Century Schoolbook" charset="0"/>
              </a:rPr>
              <a:t>‘</a:t>
            </a:r>
            <a:r>
              <a:rPr lang="en-CA" altLang="ja-JP">
                <a:solidFill>
                  <a:srgbClr val="565F6C"/>
                </a:solidFill>
                <a:latin typeface="Century Schoolbook" charset="0"/>
                <a:cs typeface="Century Schoolbook" charset="0"/>
              </a:rPr>
              <a:t>T</a:t>
            </a:r>
          </a:p>
          <a:p>
            <a:pPr eaLnBrk="1" hangingPunct="1">
              <a:lnSpc>
                <a:spcPts val="2813"/>
              </a:lnSpc>
            </a:pPr>
            <a:endParaRPr lang="en-CA">
              <a:solidFill>
                <a:srgbClr val="000000"/>
              </a:solidFill>
              <a:latin typeface="Calibri" charset="0"/>
            </a:endParaRPr>
          </a:p>
        </p:txBody>
      </p:sp>
      <p:sp>
        <p:nvSpPr>
          <p:cNvPr id="3" name="TextBox 3"/>
          <p:cNvSpPr txBox="1"/>
          <p:nvPr/>
        </p:nvSpPr>
        <p:spPr>
          <a:xfrm>
            <a:off x="177800" y="1308100"/>
            <a:ext cx="203200" cy="279400"/>
          </a:xfrm>
          <a:prstGeom prst="rect">
            <a:avLst/>
          </a:prstGeom>
          <a:noFill/>
        </p:spPr>
        <p:txBody>
          <a:bodyPr wrap="none" lIns="0" tIns="0" rIns="0" bIns="0">
            <a:spAutoFit/>
          </a:bodyPr>
          <a:lstStyle/>
          <a:p>
            <a:pPr eaLnBrk="1" fontAlgn="auto" hangingPunct="1">
              <a:lnSpc>
                <a:spcPts val="1500"/>
              </a:lnSpc>
              <a:spcBef>
                <a:spcPts val="0"/>
              </a:spcBef>
              <a:spcAft>
                <a:spcPts val="0"/>
              </a:spcAft>
              <a:defRPr/>
            </a:pPr>
            <a:r>
              <a:rPr lang="en-CA" sz="1331">
                <a:solidFill>
                  <a:srgbClr val="FD8537"/>
                </a:solidFill>
                <a:latin typeface="Wingdings"/>
                <a:ea typeface="+mn-ea"/>
                <a:cs typeface="Wingdings"/>
              </a:rPr>
              <a:t></a:t>
            </a:r>
          </a:p>
          <a:p>
            <a:pPr eaLnBrk="1" fontAlgn="auto" hangingPunct="1">
              <a:lnSpc>
                <a:spcPts val="1550"/>
              </a:lnSpc>
              <a:spcBef>
                <a:spcPts val="0"/>
              </a:spcBef>
              <a:spcAft>
                <a:spcPts val="0"/>
              </a:spcAft>
              <a:defRPr/>
            </a:pPr>
            <a:endParaRPr lang="en-CA" sz="1331">
              <a:solidFill>
                <a:srgbClr val="000000"/>
              </a:solidFill>
              <a:latin typeface="+mn-lt"/>
              <a:ea typeface="+mn-ea"/>
              <a:cs typeface="+mn-cs"/>
            </a:endParaRPr>
          </a:p>
        </p:txBody>
      </p:sp>
      <p:sp>
        <p:nvSpPr>
          <p:cNvPr id="4" name="TextBox 4"/>
          <p:cNvSpPr txBox="1"/>
          <p:nvPr/>
        </p:nvSpPr>
        <p:spPr>
          <a:xfrm>
            <a:off x="482600" y="1244600"/>
            <a:ext cx="8547100" cy="381000"/>
          </a:xfrm>
          <a:prstGeom prst="rect">
            <a:avLst/>
          </a:prstGeom>
          <a:noFill/>
        </p:spPr>
        <p:txBody>
          <a:bodyPr wrap="none" lIns="0" tIns="0" rIns="0" bIns="0">
            <a:spAutoFit/>
          </a:bodyPr>
          <a:lstStyle/>
          <a:p>
            <a:pPr eaLnBrk="1" fontAlgn="auto" hangingPunct="1">
              <a:lnSpc>
                <a:spcPts val="2200"/>
              </a:lnSpc>
              <a:spcBef>
                <a:spcPts val="0"/>
              </a:spcBef>
              <a:spcAft>
                <a:spcPts val="0"/>
              </a:spcAft>
              <a:defRPr/>
            </a:pPr>
            <a:r>
              <a:rPr lang="en-CA" sz="1906" b="1">
                <a:solidFill>
                  <a:srgbClr val="000000"/>
                </a:solidFill>
                <a:latin typeface="Century Schoolbook Bold"/>
                <a:ea typeface="+mn-ea"/>
                <a:cs typeface="Century Schoolbook Bold"/>
              </a:rPr>
              <a:t>Pilot projects</a:t>
            </a:r>
          </a:p>
          <a:p>
            <a:pPr eaLnBrk="1" fontAlgn="auto" hangingPunct="1">
              <a:lnSpc>
                <a:spcPts val="2185"/>
              </a:lnSpc>
              <a:spcBef>
                <a:spcPts val="0"/>
              </a:spcBef>
              <a:spcAft>
                <a:spcPts val="0"/>
              </a:spcAft>
              <a:defRPr/>
            </a:pPr>
            <a:endParaRPr lang="en-CA" sz="1896">
              <a:solidFill>
                <a:srgbClr val="000000"/>
              </a:solidFill>
              <a:latin typeface="+mn-lt"/>
              <a:ea typeface="+mn-ea"/>
              <a:cs typeface="+mn-cs"/>
            </a:endParaRPr>
          </a:p>
        </p:txBody>
      </p:sp>
      <p:sp>
        <p:nvSpPr>
          <p:cNvPr id="5" name="TextBox 5"/>
          <p:cNvSpPr txBox="1"/>
          <p:nvPr/>
        </p:nvSpPr>
        <p:spPr>
          <a:xfrm>
            <a:off x="723900" y="1612900"/>
            <a:ext cx="8305800" cy="304800"/>
          </a:xfrm>
          <a:prstGeom prst="rect">
            <a:avLst/>
          </a:prstGeom>
          <a:noFill/>
        </p:spPr>
        <p:txBody>
          <a:bodyPr wrap="none" lIns="0" tIns="0" rIns="0" bIns="0">
            <a:spAutoFit/>
          </a:bodyPr>
          <a:lstStyle/>
          <a:p>
            <a:pPr eaLnBrk="1" fontAlgn="auto" hangingPunct="1">
              <a:lnSpc>
                <a:spcPts val="1700"/>
              </a:lnSpc>
              <a:spcBef>
                <a:spcPts val="0"/>
              </a:spcBef>
              <a:spcAft>
                <a:spcPts val="0"/>
              </a:spcAft>
              <a:tabLst>
                <a:tab pos="266700" algn="l"/>
              </a:tabLst>
              <a:defRPr/>
            </a:pPr>
            <a:r>
              <a:rPr lang="en-CA" sz="1044">
                <a:solidFill>
                  <a:srgbClr val="FD8537"/>
                </a:solidFill>
                <a:latin typeface="Wingdings"/>
                <a:ea typeface="+mn-ea"/>
                <a:cs typeface="Wingdings"/>
              </a:rPr>
              <a:t></a:t>
            </a:r>
            <a:r>
              <a:rPr lang="en-CA" sz="1716" b="1">
                <a:solidFill>
                  <a:srgbClr val="000000"/>
                </a:solidFill>
                <a:latin typeface="Century Schoolbook Bold"/>
                <a:ea typeface="+mn-ea"/>
                <a:cs typeface="Century Schoolbook Bold"/>
              </a:rPr>
              <a:t>	Implementing e-business strategies requires investing significant</a:t>
            </a:r>
          </a:p>
          <a:p>
            <a:pPr eaLnBrk="1" fontAlgn="auto" hangingPunct="1">
              <a:lnSpc>
                <a:spcPts val="1725"/>
              </a:lnSpc>
              <a:spcBef>
                <a:spcPts val="0"/>
              </a:spcBef>
              <a:spcAft>
                <a:spcPts val="0"/>
              </a:spcAft>
              <a:defRPr/>
            </a:pPr>
            <a:endParaRPr lang="en-CA" sz="1706">
              <a:solidFill>
                <a:srgbClr val="000000"/>
              </a:solidFill>
              <a:latin typeface="+mn-lt"/>
              <a:ea typeface="+mn-ea"/>
              <a:cs typeface="+mn-cs"/>
            </a:endParaRPr>
          </a:p>
        </p:txBody>
      </p:sp>
      <p:sp>
        <p:nvSpPr>
          <p:cNvPr id="6" name="TextBox 6"/>
          <p:cNvSpPr txBox="1"/>
          <p:nvPr/>
        </p:nvSpPr>
        <p:spPr>
          <a:xfrm>
            <a:off x="990600" y="1841500"/>
            <a:ext cx="8039100" cy="609600"/>
          </a:xfrm>
          <a:prstGeom prst="rect">
            <a:avLst/>
          </a:prstGeom>
          <a:noFill/>
        </p:spPr>
        <p:txBody>
          <a:bodyPr wrap="none" lIns="0" tIns="0" rIns="0" bIns="0">
            <a:spAutoFit/>
          </a:bodyPr>
          <a:lstStyle/>
          <a:p>
            <a:pPr eaLnBrk="1" fontAlgn="auto" hangingPunct="1">
              <a:lnSpc>
                <a:spcPts val="2000"/>
              </a:lnSpc>
              <a:spcBef>
                <a:spcPts val="0"/>
              </a:spcBef>
              <a:spcAft>
                <a:spcPts val="0"/>
              </a:spcAft>
              <a:defRPr/>
            </a:pPr>
            <a:r>
              <a:rPr lang="en-CA" sz="1714" b="1">
                <a:solidFill>
                  <a:srgbClr val="000000"/>
                </a:solidFill>
                <a:latin typeface="Century Schoolbook Bold"/>
                <a:ea typeface="+mn-ea"/>
                <a:cs typeface="Century Schoolbook Bold"/>
              </a:rPr>
              <a:t>organisational resources. Therefore a good way is to undertake one or</a:t>
            </a:r>
            <a:r>
              <a:rPr lang="en-CA" sz="1704">
                <a:solidFill>
                  <a:srgbClr val="000000"/>
                </a:solidFill>
                <a:latin typeface="Times New Roman"/>
                <a:ea typeface="+mn-ea"/>
                <a:cs typeface="+mn-cs"/>
              </a:rPr>
              <a:t/>
            </a:r>
            <a:br>
              <a:rPr lang="en-CA" sz="1704">
                <a:solidFill>
                  <a:srgbClr val="000000"/>
                </a:solidFill>
                <a:latin typeface="Times New Roman"/>
                <a:ea typeface="+mn-ea"/>
                <a:cs typeface="+mn-cs"/>
              </a:rPr>
            </a:br>
            <a:r>
              <a:rPr lang="en-CA" sz="1714" b="1">
                <a:solidFill>
                  <a:srgbClr val="000000"/>
                </a:solidFill>
                <a:latin typeface="Century Schoolbook Bold"/>
                <a:ea typeface="+mn-ea"/>
                <a:cs typeface="Century Schoolbook Bold"/>
              </a:rPr>
              <a:t>a few small projects.</a:t>
            </a:r>
          </a:p>
          <a:p>
            <a:pPr eaLnBrk="1" fontAlgn="auto" hangingPunct="1">
              <a:lnSpc>
                <a:spcPts val="2035"/>
              </a:lnSpc>
              <a:spcBef>
                <a:spcPts val="0"/>
              </a:spcBef>
              <a:spcAft>
                <a:spcPts val="0"/>
              </a:spcAft>
              <a:defRPr/>
            </a:pPr>
            <a:endParaRPr lang="en-CA" sz="1704">
              <a:solidFill>
                <a:srgbClr val="000000"/>
              </a:solidFill>
              <a:latin typeface="+mn-lt"/>
              <a:ea typeface="+mn-ea"/>
              <a:cs typeface="+mn-cs"/>
            </a:endParaRPr>
          </a:p>
        </p:txBody>
      </p:sp>
      <p:sp>
        <p:nvSpPr>
          <p:cNvPr id="7" name="TextBox 7"/>
          <p:cNvSpPr txBox="1"/>
          <p:nvPr/>
        </p:nvSpPr>
        <p:spPr>
          <a:xfrm>
            <a:off x="1092200" y="2362200"/>
            <a:ext cx="7937500" cy="546100"/>
          </a:xfrm>
          <a:prstGeom prst="rect">
            <a:avLst/>
          </a:prstGeom>
          <a:noFill/>
        </p:spPr>
        <p:txBody>
          <a:bodyPr wrap="none" lIns="0" tIns="0" rIns="0" bIns="0">
            <a:spAutoFit/>
          </a:bodyPr>
          <a:lstStyle/>
          <a:p>
            <a:pPr eaLnBrk="1" fontAlgn="auto" hangingPunct="1">
              <a:lnSpc>
                <a:spcPts val="2000"/>
              </a:lnSpc>
              <a:spcBef>
                <a:spcPts val="0"/>
              </a:spcBef>
              <a:spcAft>
                <a:spcPts val="0"/>
              </a:spcAft>
              <a:defRPr/>
            </a:pPr>
            <a:r>
              <a:rPr lang="en-CA" sz="646">
                <a:solidFill>
                  <a:srgbClr val="FDC3AD"/>
                </a:solidFill>
                <a:latin typeface="Wingdings"/>
                <a:ea typeface="+mn-ea"/>
                <a:cs typeface="Wingdings"/>
              </a:rPr>
              <a:t></a:t>
            </a:r>
            <a:r>
              <a:rPr lang="en-CA" sz="1091" b="1">
                <a:solidFill>
                  <a:srgbClr val="000000"/>
                </a:solidFill>
                <a:latin typeface="Century Schoolbook Bold"/>
                <a:ea typeface="+mn-ea"/>
                <a:cs typeface="Century Schoolbook Bold"/>
              </a:rPr>
              <a:t>  Assigning a project champion with expertise in business domain and technology</a:t>
            </a:r>
            <a:r>
              <a:rPr lang="en-CA" sz="1396">
                <a:solidFill>
                  <a:srgbClr val="000000"/>
                </a:solidFill>
                <a:latin typeface="Times New Roman"/>
                <a:ea typeface="+mn-ea"/>
                <a:cs typeface="+mn-cs"/>
              </a:rPr>
              <a:t/>
            </a:r>
            <a:br>
              <a:rPr lang="en-CA" sz="1396">
                <a:solidFill>
                  <a:srgbClr val="000000"/>
                </a:solidFill>
                <a:latin typeface="Times New Roman"/>
                <a:ea typeface="+mn-ea"/>
                <a:cs typeface="+mn-cs"/>
              </a:rPr>
            </a:br>
            <a:r>
              <a:rPr lang="en-CA" sz="646">
                <a:solidFill>
                  <a:srgbClr val="FDC3AD"/>
                </a:solidFill>
                <a:latin typeface="Wingdings"/>
                <a:ea typeface="+mn-ea"/>
                <a:cs typeface="Wingdings"/>
              </a:rPr>
              <a:t></a:t>
            </a:r>
            <a:r>
              <a:rPr lang="en-CA" sz="1091" b="1">
                <a:solidFill>
                  <a:srgbClr val="000000"/>
                </a:solidFill>
                <a:latin typeface="Century Schoolbook Bold"/>
                <a:ea typeface="+mn-ea"/>
                <a:cs typeface="Century Schoolbook Bold"/>
              </a:rPr>
              <a:t>  Creating web team to align e-business goals with overall business goals</a:t>
            </a:r>
          </a:p>
          <a:p>
            <a:pPr eaLnBrk="1" fontAlgn="auto" hangingPunct="1">
              <a:lnSpc>
                <a:spcPts val="2015"/>
              </a:lnSpc>
              <a:spcBef>
                <a:spcPts val="0"/>
              </a:spcBef>
              <a:spcAft>
                <a:spcPts val="0"/>
              </a:spcAft>
              <a:defRPr/>
            </a:pPr>
            <a:endParaRPr lang="en-CA" sz="1396">
              <a:solidFill>
                <a:srgbClr val="000000"/>
              </a:solidFill>
              <a:latin typeface="+mn-lt"/>
              <a:ea typeface="+mn-ea"/>
              <a:cs typeface="+mn-cs"/>
            </a:endParaRPr>
          </a:p>
        </p:txBody>
      </p:sp>
      <p:sp>
        <p:nvSpPr>
          <p:cNvPr id="8" name="TextBox 8"/>
          <p:cNvSpPr txBox="1"/>
          <p:nvPr/>
        </p:nvSpPr>
        <p:spPr>
          <a:xfrm>
            <a:off x="1092200" y="2921000"/>
            <a:ext cx="7937500" cy="292100"/>
          </a:xfrm>
          <a:prstGeom prst="rect">
            <a:avLst/>
          </a:prstGeom>
          <a:noFill/>
        </p:spPr>
        <p:txBody>
          <a:bodyPr wrap="none" lIns="0" tIns="0" rIns="0" bIns="0">
            <a:spAutoFit/>
          </a:bodyPr>
          <a:lstStyle/>
          <a:p>
            <a:pPr eaLnBrk="1" fontAlgn="auto" hangingPunct="1">
              <a:lnSpc>
                <a:spcPts val="1600"/>
              </a:lnSpc>
              <a:spcBef>
                <a:spcPts val="0"/>
              </a:spcBef>
              <a:spcAft>
                <a:spcPts val="0"/>
              </a:spcAft>
              <a:defRPr/>
            </a:pPr>
            <a:r>
              <a:rPr lang="en-CA" sz="646">
                <a:solidFill>
                  <a:srgbClr val="FDC3AD"/>
                </a:solidFill>
                <a:latin typeface="Wingdings"/>
                <a:ea typeface="+mn-ea"/>
                <a:cs typeface="Wingdings"/>
              </a:rPr>
              <a:t></a:t>
            </a:r>
            <a:r>
              <a:rPr lang="en-CA" sz="1091" b="1">
                <a:solidFill>
                  <a:srgbClr val="000000"/>
                </a:solidFill>
                <a:latin typeface="Century Schoolbook Bold"/>
                <a:ea typeface="+mn-ea"/>
                <a:cs typeface="Century Schoolbook Bold"/>
              </a:rPr>
              <a:t>  Top management support</a:t>
            </a:r>
          </a:p>
          <a:p>
            <a:pPr eaLnBrk="1" fontAlgn="auto" hangingPunct="1">
              <a:lnSpc>
                <a:spcPts val="1610"/>
              </a:lnSpc>
              <a:spcBef>
                <a:spcPts val="0"/>
              </a:spcBef>
              <a:spcAft>
                <a:spcPts val="0"/>
              </a:spcAft>
              <a:defRPr/>
            </a:pPr>
            <a:endParaRPr lang="en-CA" sz="1381">
              <a:solidFill>
                <a:srgbClr val="000000"/>
              </a:solidFill>
              <a:latin typeface="+mn-lt"/>
              <a:ea typeface="+mn-ea"/>
              <a:cs typeface="+mn-cs"/>
            </a:endParaRPr>
          </a:p>
        </p:txBody>
      </p:sp>
      <p:sp>
        <p:nvSpPr>
          <p:cNvPr id="9" name="TextBox 9"/>
          <p:cNvSpPr txBox="1"/>
          <p:nvPr/>
        </p:nvSpPr>
        <p:spPr>
          <a:xfrm>
            <a:off x="723900" y="3200400"/>
            <a:ext cx="8305800" cy="304800"/>
          </a:xfrm>
          <a:prstGeom prst="rect">
            <a:avLst/>
          </a:prstGeom>
          <a:noFill/>
        </p:spPr>
        <p:txBody>
          <a:bodyPr wrap="none" lIns="0" tIns="0" rIns="0" bIns="0">
            <a:spAutoFit/>
          </a:bodyPr>
          <a:lstStyle/>
          <a:p>
            <a:pPr eaLnBrk="1" fontAlgn="auto" hangingPunct="1">
              <a:lnSpc>
                <a:spcPts val="1700"/>
              </a:lnSpc>
              <a:spcBef>
                <a:spcPts val="0"/>
              </a:spcBef>
              <a:spcAft>
                <a:spcPts val="0"/>
              </a:spcAft>
              <a:tabLst>
                <a:tab pos="266700" algn="l"/>
              </a:tabLst>
              <a:defRPr/>
            </a:pPr>
            <a:r>
              <a:rPr lang="en-CA" sz="1045">
                <a:solidFill>
                  <a:srgbClr val="FD8537"/>
                </a:solidFill>
                <a:latin typeface="Wingdings"/>
                <a:ea typeface="+mn-ea"/>
                <a:cs typeface="Wingdings"/>
              </a:rPr>
              <a:t></a:t>
            </a:r>
            <a:r>
              <a:rPr lang="en-CA" sz="1716" b="1">
                <a:solidFill>
                  <a:srgbClr val="000000"/>
                </a:solidFill>
                <a:latin typeface="Century Schoolbook Bold"/>
                <a:ea typeface="+mn-ea"/>
                <a:cs typeface="Century Schoolbook Bold"/>
              </a:rPr>
              <a:t>	Top down approach</a:t>
            </a:r>
          </a:p>
          <a:p>
            <a:pPr eaLnBrk="1" fontAlgn="auto" hangingPunct="1">
              <a:lnSpc>
                <a:spcPts val="1725"/>
              </a:lnSpc>
              <a:spcBef>
                <a:spcPts val="0"/>
              </a:spcBef>
              <a:spcAft>
                <a:spcPts val="0"/>
              </a:spcAft>
              <a:defRPr/>
            </a:pPr>
            <a:endParaRPr lang="en-CA" sz="1706">
              <a:solidFill>
                <a:srgbClr val="000000"/>
              </a:solidFill>
              <a:latin typeface="+mn-lt"/>
              <a:ea typeface="+mn-ea"/>
              <a:cs typeface="+mn-cs"/>
            </a:endParaRPr>
          </a:p>
        </p:txBody>
      </p:sp>
      <p:sp>
        <p:nvSpPr>
          <p:cNvPr id="10" name="TextBox 10"/>
          <p:cNvSpPr txBox="1"/>
          <p:nvPr/>
        </p:nvSpPr>
        <p:spPr>
          <a:xfrm>
            <a:off x="812800" y="3517900"/>
            <a:ext cx="8216900" cy="190500"/>
          </a:xfrm>
          <a:prstGeom prst="rect">
            <a:avLst/>
          </a:prstGeom>
          <a:noFill/>
        </p:spPr>
        <p:txBody>
          <a:bodyPr wrap="none" lIns="0" tIns="0" rIns="0" bIns="0">
            <a:spAutoFit/>
          </a:bodyPr>
          <a:lstStyle/>
          <a:p>
            <a:pPr eaLnBrk="1" fontAlgn="auto" hangingPunct="1">
              <a:lnSpc>
                <a:spcPts val="1000"/>
              </a:lnSpc>
              <a:spcBef>
                <a:spcPts val="0"/>
              </a:spcBef>
              <a:spcAft>
                <a:spcPts val="0"/>
              </a:spcAft>
              <a:tabLst>
                <a:tab pos="177800" algn="l"/>
              </a:tabLst>
              <a:defRPr/>
            </a:pPr>
            <a:r>
              <a:rPr lang="en-CA" sz="720">
                <a:solidFill>
                  <a:srgbClr val="DF752E"/>
                </a:solidFill>
                <a:latin typeface="Wingdings"/>
                <a:ea typeface="+mn-ea"/>
                <a:cs typeface="Wingdings"/>
              </a:rPr>
              <a:t></a:t>
            </a:r>
            <a:r>
              <a:rPr lang="en-CA" sz="1210" b="1">
                <a:solidFill>
                  <a:srgbClr val="000000"/>
                </a:solidFill>
                <a:latin typeface="Century Schoolbook Bold"/>
                <a:ea typeface="+mn-ea"/>
                <a:cs typeface="Century Schoolbook Bold"/>
              </a:rPr>
              <a:t>	E-business transformation/ implementation is a business-wide phenomenon</a:t>
            </a:r>
          </a:p>
          <a:p>
            <a:pPr eaLnBrk="1" fontAlgn="auto" hangingPunct="1">
              <a:lnSpc>
                <a:spcPts val="1035"/>
              </a:lnSpc>
              <a:spcBef>
                <a:spcPts val="0"/>
              </a:spcBef>
              <a:spcAft>
                <a:spcPts val="0"/>
              </a:spcAft>
              <a:defRPr/>
            </a:pPr>
            <a:endParaRPr lang="en-CA" sz="1200">
              <a:solidFill>
                <a:srgbClr val="000000"/>
              </a:solidFill>
              <a:latin typeface="+mn-lt"/>
              <a:ea typeface="+mn-ea"/>
              <a:cs typeface="+mn-cs"/>
            </a:endParaRPr>
          </a:p>
        </p:txBody>
      </p:sp>
      <p:sp>
        <p:nvSpPr>
          <p:cNvPr id="112651" name="TextBox 11"/>
          <p:cNvSpPr txBox="1">
            <a:spLocks noChangeArrowheads="1"/>
          </p:cNvSpPr>
          <p:nvPr/>
        </p:nvSpPr>
        <p:spPr bwMode="auto">
          <a:xfrm>
            <a:off x="812800" y="3733800"/>
            <a:ext cx="8216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177800" algn="l"/>
              </a:tabLst>
              <a:defRPr sz="2400">
                <a:solidFill>
                  <a:schemeClr val="tx1"/>
                </a:solidFill>
                <a:latin typeface="Arial" charset="0"/>
                <a:ea typeface="ＭＳ Ｐゴシック" charset="0"/>
                <a:cs typeface="ＭＳ Ｐゴシック" charset="0"/>
              </a:defRPr>
            </a:lvl1pPr>
            <a:lvl2pPr marL="742950" indent="-285750">
              <a:tabLst>
                <a:tab pos="177800" algn="l"/>
              </a:tabLst>
              <a:defRPr sz="2400">
                <a:solidFill>
                  <a:schemeClr val="tx1"/>
                </a:solidFill>
                <a:latin typeface="Arial" charset="0"/>
                <a:ea typeface="ＭＳ Ｐゴシック" charset="0"/>
              </a:defRPr>
            </a:lvl2pPr>
            <a:lvl3pPr marL="1143000" indent="-228600">
              <a:tabLst>
                <a:tab pos="177800" algn="l"/>
              </a:tabLst>
              <a:defRPr sz="2400">
                <a:solidFill>
                  <a:schemeClr val="tx1"/>
                </a:solidFill>
                <a:latin typeface="Arial" charset="0"/>
                <a:ea typeface="ＭＳ Ｐゴシック" charset="0"/>
              </a:defRPr>
            </a:lvl3pPr>
            <a:lvl4pPr marL="1600200" indent="-228600">
              <a:tabLst>
                <a:tab pos="177800" algn="l"/>
              </a:tabLst>
              <a:defRPr sz="2400">
                <a:solidFill>
                  <a:schemeClr val="tx1"/>
                </a:solidFill>
                <a:latin typeface="Arial" charset="0"/>
                <a:ea typeface="ＭＳ Ｐゴシック" charset="0"/>
              </a:defRPr>
            </a:lvl4pPr>
            <a:lvl5pPr marL="2057400" indent="-228600">
              <a:tabLst>
                <a:tab pos="1778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1778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1778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1778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177800" algn="l"/>
              </a:tabLst>
              <a:defRPr sz="2400">
                <a:solidFill>
                  <a:schemeClr val="tx1"/>
                </a:solidFill>
                <a:latin typeface="Arial" charset="0"/>
                <a:ea typeface="ＭＳ Ｐゴシック" charset="0"/>
              </a:defRPr>
            </a:lvl9pPr>
          </a:lstStyle>
          <a:p>
            <a:pPr eaLnBrk="1" hangingPunct="1">
              <a:lnSpc>
                <a:spcPts val="1000"/>
              </a:lnSpc>
            </a:pPr>
            <a:r>
              <a:rPr lang="en-CA" sz="700">
                <a:solidFill>
                  <a:srgbClr val="DF752E"/>
                </a:solidFill>
                <a:latin typeface="Wingdings" charset="0"/>
                <a:cs typeface="Wingdings" charset="0"/>
              </a:rPr>
              <a:t></a:t>
            </a:r>
            <a:r>
              <a:rPr lang="en-CA" sz="1200" b="1">
                <a:solidFill>
                  <a:srgbClr val="000000"/>
                </a:solidFill>
                <a:latin typeface="Century Schoolbook Bold" charset="0"/>
                <a:cs typeface="Century Schoolbook Bold" charset="0"/>
              </a:rPr>
              <a:t>	Develop business vision… identify processes to be re-engineered… identify opportunities to apply</a:t>
            </a:r>
          </a:p>
          <a:p>
            <a:pPr eaLnBrk="1" hangingPunct="1">
              <a:lnSpc>
                <a:spcPts val="1038"/>
              </a:lnSpc>
            </a:pPr>
            <a:endParaRPr lang="en-CA" sz="1200">
              <a:solidFill>
                <a:srgbClr val="000000"/>
              </a:solidFill>
              <a:latin typeface="Calibri" charset="0"/>
            </a:endParaRPr>
          </a:p>
        </p:txBody>
      </p:sp>
      <p:sp>
        <p:nvSpPr>
          <p:cNvPr id="112652" name="TextBox 12"/>
          <p:cNvSpPr txBox="1">
            <a:spLocks noChangeArrowheads="1"/>
          </p:cNvSpPr>
          <p:nvPr/>
        </p:nvSpPr>
        <p:spPr bwMode="auto">
          <a:xfrm>
            <a:off x="1003300" y="3873500"/>
            <a:ext cx="80264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400"/>
              </a:lnSpc>
            </a:pPr>
            <a:r>
              <a:rPr lang="en-CA" sz="1200" b="1">
                <a:solidFill>
                  <a:srgbClr val="000000"/>
                </a:solidFill>
                <a:latin typeface="Century Schoolbook Bold" charset="0"/>
                <a:cs typeface="Century Schoolbook Bold" charset="0"/>
              </a:rPr>
              <a:t>ICT‟s…build and apply a prototype.</a:t>
            </a:r>
          </a:p>
          <a:p>
            <a:pPr eaLnBrk="1" hangingPunct="1">
              <a:lnSpc>
                <a:spcPts val="1375"/>
              </a:lnSpc>
            </a:pPr>
            <a:endParaRPr lang="en-CA" sz="1200">
              <a:solidFill>
                <a:srgbClr val="000000"/>
              </a:solidFill>
              <a:latin typeface="Calibri" charset="0"/>
            </a:endParaRPr>
          </a:p>
        </p:txBody>
      </p:sp>
      <p:sp>
        <p:nvSpPr>
          <p:cNvPr id="13" name="TextBox 13"/>
          <p:cNvSpPr txBox="1"/>
          <p:nvPr/>
        </p:nvSpPr>
        <p:spPr>
          <a:xfrm>
            <a:off x="812800" y="4127500"/>
            <a:ext cx="8216900" cy="190500"/>
          </a:xfrm>
          <a:prstGeom prst="rect">
            <a:avLst/>
          </a:prstGeom>
          <a:noFill/>
        </p:spPr>
        <p:txBody>
          <a:bodyPr wrap="none" lIns="0" tIns="0" rIns="0" bIns="0">
            <a:spAutoFit/>
          </a:bodyPr>
          <a:lstStyle/>
          <a:p>
            <a:pPr eaLnBrk="1" fontAlgn="auto" hangingPunct="1">
              <a:lnSpc>
                <a:spcPts val="1000"/>
              </a:lnSpc>
              <a:spcBef>
                <a:spcPts val="0"/>
              </a:spcBef>
              <a:spcAft>
                <a:spcPts val="0"/>
              </a:spcAft>
              <a:tabLst>
                <a:tab pos="177800" algn="l"/>
              </a:tabLst>
              <a:defRPr/>
            </a:pPr>
            <a:r>
              <a:rPr lang="en-CA" sz="720">
                <a:solidFill>
                  <a:srgbClr val="DF752E"/>
                </a:solidFill>
                <a:latin typeface="Wingdings"/>
                <a:ea typeface="+mn-ea"/>
                <a:cs typeface="Wingdings"/>
              </a:rPr>
              <a:t></a:t>
            </a:r>
            <a:r>
              <a:rPr lang="en-CA" sz="1210" b="1">
                <a:solidFill>
                  <a:srgbClr val="000000"/>
                </a:solidFill>
                <a:latin typeface="Century Schoolbook Bold"/>
                <a:ea typeface="+mn-ea"/>
                <a:cs typeface="Century Schoolbook Bold"/>
              </a:rPr>
              <a:t>	May result in job changes, reporting structures, collaboration patterns etc., which can generate</a:t>
            </a:r>
          </a:p>
          <a:p>
            <a:pPr eaLnBrk="1" fontAlgn="auto" hangingPunct="1">
              <a:lnSpc>
                <a:spcPts val="1035"/>
              </a:lnSpc>
              <a:spcBef>
                <a:spcPts val="0"/>
              </a:spcBef>
              <a:spcAft>
                <a:spcPts val="0"/>
              </a:spcAft>
              <a:defRPr/>
            </a:pPr>
            <a:endParaRPr lang="en-CA" sz="1200">
              <a:solidFill>
                <a:srgbClr val="000000"/>
              </a:solidFill>
              <a:latin typeface="+mn-lt"/>
              <a:ea typeface="+mn-ea"/>
              <a:cs typeface="+mn-cs"/>
            </a:endParaRPr>
          </a:p>
        </p:txBody>
      </p:sp>
      <p:sp>
        <p:nvSpPr>
          <p:cNvPr id="14" name="TextBox 14"/>
          <p:cNvSpPr txBox="1"/>
          <p:nvPr/>
        </p:nvSpPr>
        <p:spPr>
          <a:xfrm>
            <a:off x="1003300" y="4279900"/>
            <a:ext cx="8026400" cy="254000"/>
          </a:xfrm>
          <a:prstGeom prst="rect">
            <a:avLst/>
          </a:prstGeom>
          <a:noFill/>
        </p:spPr>
        <p:txBody>
          <a:bodyPr wrap="none" lIns="0" tIns="0" rIns="0" bIns="0">
            <a:spAutoFit/>
          </a:bodyPr>
          <a:lstStyle/>
          <a:p>
            <a:pPr eaLnBrk="1" fontAlgn="auto" hangingPunct="1">
              <a:lnSpc>
                <a:spcPts val="1400"/>
              </a:lnSpc>
              <a:spcBef>
                <a:spcPts val="0"/>
              </a:spcBef>
              <a:spcAft>
                <a:spcPts val="0"/>
              </a:spcAft>
              <a:defRPr/>
            </a:pPr>
            <a:r>
              <a:rPr lang="en-CA" sz="1210" b="1">
                <a:solidFill>
                  <a:srgbClr val="000000"/>
                </a:solidFill>
                <a:latin typeface="Century Schoolbook Bold"/>
                <a:ea typeface="+mn-ea"/>
                <a:cs typeface="Century Schoolbook Bold"/>
              </a:rPr>
              <a:t>resistance.</a:t>
            </a:r>
          </a:p>
          <a:p>
            <a:pPr eaLnBrk="1" fontAlgn="auto" hangingPunct="1">
              <a:lnSpc>
                <a:spcPts val="1380"/>
              </a:lnSpc>
              <a:spcBef>
                <a:spcPts val="0"/>
              </a:spcBef>
              <a:spcAft>
                <a:spcPts val="0"/>
              </a:spcAft>
              <a:defRPr/>
            </a:pPr>
            <a:endParaRPr lang="en-CA" sz="1200">
              <a:solidFill>
                <a:srgbClr val="000000"/>
              </a:solidFill>
              <a:latin typeface="+mn-lt"/>
              <a:ea typeface="+mn-ea"/>
              <a:cs typeface="+mn-cs"/>
            </a:endParaRPr>
          </a:p>
        </p:txBody>
      </p:sp>
      <p:sp>
        <p:nvSpPr>
          <p:cNvPr id="15" name="TextBox 15"/>
          <p:cNvSpPr txBox="1"/>
          <p:nvPr/>
        </p:nvSpPr>
        <p:spPr>
          <a:xfrm>
            <a:off x="723900" y="4546600"/>
            <a:ext cx="8305800" cy="304800"/>
          </a:xfrm>
          <a:prstGeom prst="rect">
            <a:avLst/>
          </a:prstGeom>
          <a:noFill/>
        </p:spPr>
        <p:txBody>
          <a:bodyPr wrap="none" lIns="0" tIns="0" rIns="0" bIns="0">
            <a:spAutoFit/>
          </a:bodyPr>
          <a:lstStyle/>
          <a:p>
            <a:pPr eaLnBrk="1" fontAlgn="auto" hangingPunct="1">
              <a:lnSpc>
                <a:spcPts val="1700"/>
              </a:lnSpc>
              <a:spcBef>
                <a:spcPts val="0"/>
              </a:spcBef>
              <a:spcAft>
                <a:spcPts val="0"/>
              </a:spcAft>
              <a:tabLst>
                <a:tab pos="266700" algn="l"/>
              </a:tabLst>
              <a:defRPr/>
            </a:pPr>
            <a:r>
              <a:rPr lang="en-CA" sz="1044">
                <a:solidFill>
                  <a:srgbClr val="FD8537"/>
                </a:solidFill>
                <a:latin typeface="Wingdings"/>
                <a:ea typeface="+mn-ea"/>
                <a:cs typeface="Wingdings"/>
              </a:rPr>
              <a:t></a:t>
            </a:r>
            <a:r>
              <a:rPr lang="en-CA" sz="1716" b="1">
                <a:solidFill>
                  <a:srgbClr val="000000"/>
                </a:solidFill>
                <a:latin typeface="Century Schoolbook Bold"/>
                <a:ea typeface="+mn-ea"/>
                <a:cs typeface="Century Schoolbook Bold"/>
              </a:rPr>
              <a:t>	Bottom up approach</a:t>
            </a:r>
          </a:p>
          <a:p>
            <a:pPr eaLnBrk="1" fontAlgn="auto" hangingPunct="1">
              <a:lnSpc>
                <a:spcPts val="1725"/>
              </a:lnSpc>
              <a:spcBef>
                <a:spcPts val="0"/>
              </a:spcBef>
              <a:spcAft>
                <a:spcPts val="0"/>
              </a:spcAft>
              <a:defRPr/>
            </a:pPr>
            <a:endParaRPr lang="en-CA" sz="1706">
              <a:solidFill>
                <a:srgbClr val="000000"/>
              </a:solidFill>
              <a:latin typeface="+mn-lt"/>
              <a:ea typeface="+mn-ea"/>
              <a:cs typeface="+mn-cs"/>
            </a:endParaRPr>
          </a:p>
        </p:txBody>
      </p:sp>
      <p:sp>
        <p:nvSpPr>
          <p:cNvPr id="112656" name="TextBox 16"/>
          <p:cNvSpPr txBox="1">
            <a:spLocks noChangeArrowheads="1"/>
          </p:cNvSpPr>
          <p:nvPr/>
        </p:nvSpPr>
        <p:spPr bwMode="auto">
          <a:xfrm>
            <a:off x="812800" y="4851400"/>
            <a:ext cx="8216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177800" algn="l"/>
              </a:tabLst>
              <a:defRPr sz="2400">
                <a:solidFill>
                  <a:schemeClr val="tx1"/>
                </a:solidFill>
                <a:latin typeface="Arial" charset="0"/>
                <a:ea typeface="ＭＳ Ｐゴシック" charset="0"/>
                <a:cs typeface="ＭＳ Ｐゴシック" charset="0"/>
              </a:defRPr>
            </a:lvl1pPr>
            <a:lvl2pPr marL="742950" indent="-285750">
              <a:tabLst>
                <a:tab pos="177800" algn="l"/>
              </a:tabLst>
              <a:defRPr sz="2400">
                <a:solidFill>
                  <a:schemeClr val="tx1"/>
                </a:solidFill>
                <a:latin typeface="Arial" charset="0"/>
                <a:ea typeface="ＭＳ Ｐゴシック" charset="0"/>
              </a:defRPr>
            </a:lvl2pPr>
            <a:lvl3pPr marL="1143000" indent="-228600">
              <a:tabLst>
                <a:tab pos="177800" algn="l"/>
              </a:tabLst>
              <a:defRPr sz="2400">
                <a:solidFill>
                  <a:schemeClr val="tx1"/>
                </a:solidFill>
                <a:latin typeface="Arial" charset="0"/>
                <a:ea typeface="ＭＳ Ｐゴシック" charset="0"/>
              </a:defRPr>
            </a:lvl3pPr>
            <a:lvl4pPr marL="1600200" indent="-228600">
              <a:tabLst>
                <a:tab pos="177800" algn="l"/>
              </a:tabLst>
              <a:defRPr sz="2400">
                <a:solidFill>
                  <a:schemeClr val="tx1"/>
                </a:solidFill>
                <a:latin typeface="Arial" charset="0"/>
                <a:ea typeface="ＭＳ Ｐゴシック" charset="0"/>
              </a:defRPr>
            </a:lvl4pPr>
            <a:lvl5pPr marL="2057400" indent="-228600">
              <a:tabLst>
                <a:tab pos="1778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1778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1778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1778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177800" algn="l"/>
              </a:tabLst>
              <a:defRPr sz="2400">
                <a:solidFill>
                  <a:schemeClr val="tx1"/>
                </a:solidFill>
                <a:latin typeface="Arial" charset="0"/>
                <a:ea typeface="ＭＳ Ｐゴシック" charset="0"/>
              </a:defRPr>
            </a:lvl9pPr>
          </a:lstStyle>
          <a:p>
            <a:pPr eaLnBrk="1" hangingPunct="1">
              <a:lnSpc>
                <a:spcPts val="1000"/>
              </a:lnSpc>
            </a:pPr>
            <a:r>
              <a:rPr lang="en-CA" sz="700">
                <a:solidFill>
                  <a:srgbClr val="DF752E"/>
                </a:solidFill>
                <a:latin typeface="Wingdings" charset="0"/>
                <a:cs typeface="Wingdings" charset="0"/>
              </a:rPr>
              <a:t></a:t>
            </a:r>
            <a:r>
              <a:rPr lang="en-CA" sz="1200" b="1">
                <a:solidFill>
                  <a:srgbClr val="000000"/>
                </a:solidFill>
                <a:latin typeface="Century Schoolbook Bold" charset="0"/>
                <a:cs typeface="Century Schoolbook Bold" charset="0"/>
              </a:rPr>
              <a:t>	E-Business project starts as an experiment in an „inconspicuous‟ part of an organisation.</a:t>
            </a:r>
          </a:p>
          <a:p>
            <a:pPr eaLnBrk="1" hangingPunct="1">
              <a:lnSpc>
                <a:spcPts val="1038"/>
              </a:lnSpc>
            </a:pPr>
            <a:endParaRPr lang="en-CA" sz="1200">
              <a:solidFill>
                <a:srgbClr val="000000"/>
              </a:solidFill>
              <a:latin typeface="Calibri" charset="0"/>
            </a:endParaRPr>
          </a:p>
        </p:txBody>
      </p:sp>
      <p:sp>
        <p:nvSpPr>
          <p:cNvPr id="17" name="TextBox 17"/>
          <p:cNvSpPr txBox="1"/>
          <p:nvPr/>
        </p:nvSpPr>
        <p:spPr>
          <a:xfrm>
            <a:off x="812800" y="5067300"/>
            <a:ext cx="8216900" cy="190500"/>
          </a:xfrm>
          <a:prstGeom prst="rect">
            <a:avLst/>
          </a:prstGeom>
          <a:noFill/>
        </p:spPr>
        <p:txBody>
          <a:bodyPr wrap="none" lIns="0" tIns="0" rIns="0" bIns="0">
            <a:spAutoFit/>
          </a:bodyPr>
          <a:lstStyle/>
          <a:p>
            <a:pPr eaLnBrk="1" fontAlgn="auto" hangingPunct="1">
              <a:lnSpc>
                <a:spcPts val="1000"/>
              </a:lnSpc>
              <a:spcBef>
                <a:spcPts val="0"/>
              </a:spcBef>
              <a:spcAft>
                <a:spcPts val="0"/>
              </a:spcAft>
              <a:tabLst>
                <a:tab pos="177800" algn="l"/>
              </a:tabLst>
              <a:defRPr/>
            </a:pPr>
            <a:r>
              <a:rPr lang="en-CA" sz="720">
                <a:solidFill>
                  <a:srgbClr val="DF752E"/>
                </a:solidFill>
                <a:latin typeface="Wingdings"/>
                <a:ea typeface="+mn-ea"/>
                <a:cs typeface="Wingdings"/>
              </a:rPr>
              <a:t></a:t>
            </a:r>
            <a:r>
              <a:rPr lang="en-CA" sz="1210" b="1">
                <a:solidFill>
                  <a:srgbClr val="000000"/>
                </a:solidFill>
                <a:latin typeface="Century Schoolbook Bold"/>
                <a:ea typeface="+mn-ea"/>
                <a:cs typeface="Century Schoolbook Bold"/>
              </a:rPr>
              <a:t>	Lessons/ best practices/ knowledge is drawn from each project and transferred to other projects.</a:t>
            </a:r>
          </a:p>
          <a:p>
            <a:pPr eaLnBrk="1" fontAlgn="auto" hangingPunct="1">
              <a:lnSpc>
                <a:spcPts val="1035"/>
              </a:lnSpc>
              <a:spcBef>
                <a:spcPts val="0"/>
              </a:spcBef>
              <a:spcAft>
                <a:spcPts val="0"/>
              </a:spcAft>
              <a:defRPr/>
            </a:pPr>
            <a:endParaRPr lang="en-CA" sz="1200">
              <a:solidFill>
                <a:srgbClr val="000000"/>
              </a:solidFill>
              <a:latin typeface="+mn-lt"/>
              <a:ea typeface="+mn-ea"/>
              <a:cs typeface="+mn-cs"/>
            </a:endParaRPr>
          </a:p>
        </p:txBody>
      </p:sp>
      <p:sp>
        <p:nvSpPr>
          <p:cNvPr id="18" name="TextBox 18"/>
          <p:cNvSpPr txBox="1"/>
          <p:nvPr/>
        </p:nvSpPr>
        <p:spPr>
          <a:xfrm>
            <a:off x="1003300" y="5219700"/>
            <a:ext cx="8026400" cy="254000"/>
          </a:xfrm>
          <a:prstGeom prst="rect">
            <a:avLst/>
          </a:prstGeom>
          <a:noFill/>
        </p:spPr>
        <p:txBody>
          <a:bodyPr wrap="none" lIns="0" tIns="0" rIns="0" bIns="0">
            <a:spAutoFit/>
          </a:bodyPr>
          <a:lstStyle/>
          <a:p>
            <a:pPr eaLnBrk="1" fontAlgn="auto" hangingPunct="1">
              <a:lnSpc>
                <a:spcPts val="1400"/>
              </a:lnSpc>
              <a:spcBef>
                <a:spcPts val="0"/>
              </a:spcBef>
              <a:spcAft>
                <a:spcPts val="0"/>
              </a:spcAft>
              <a:defRPr/>
            </a:pPr>
            <a:r>
              <a:rPr lang="en-CA" sz="1210" b="1">
                <a:solidFill>
                  <a:srgbClr val="000000"/>
                </a:solidFill>
                <a:latin typeface="Century Schoolbook Bold"/>
                <a:ea typeface="+mn-ea"/>
                <a:cs typeface="Century Schoolbook Bold"/>
              </a:rPr>
              <a:t>Central co-ordination is necessary in this approach.</a:t>
            </a:r>
          </a:p>
          <a:p>
            <a:pPr eaLnBrk="1" fontAlgn="auto" hangingPunct="1">
              <a:lnSpc>
                <a:spcPts val="1380"/>
              </a:lnSpc>
              <a:spcBef>
                <a:spcPts val="0"/>
              </a:spcBef>
              <a:spcAft>
                <a:spcPts val="0"/>
              </a:spcAft>
              <a:defRPr/>
            </a:pPr>
            <a:endParaRPr lang="en-CA" sz="1200">
              <a:solidFill>
                <a:srgbClr val="000000"/>
              </a:solidFill>
              <a:latin typeface="+mn-lt"/>
              <a:ea typeface="+mn-ea"/>
              <a:cs typeface="+mn-cs"/>
            </a:endParaRPr>
          </a:p>
        </p:txBody>
      </p:sp>
      <p:sp>
        <p:nvSpPr>
          <p:cNvPr id="19" name="TextBox 19"/>
          <p:cNvSpPr txBox="1"/>
          <p:nvPr/>
        </p:nvSpPr>
        <p:spPr>
          <a:xfrm>
            <a:off x="812800" y="5473700"/>
            <a:ext cx="8216900" cy="190500"/>
          </a:xfrm>
          <a:prstGeom prst="rect">
            <a:avLst/>
          </a:prstGeom>
          <a:noFill/>
        </p:spPr>
        <p:txBody>
          <a:bodyPr wrap="none" lIns="0" tIns="0" rIns="0" bIns="0">
            <a:spAutoFit/>
          </a:bodyPr>
          <a:lstStyle/>
          <a:p>
            <a:pPr eaLnBrk="1" fontAlgn="auto" hangingPunct="1">
              <a:lnSpc>
                <a:spcPts val="1000"/>
              </a:lnSpc>
              <a:spcBef>
                <a:spcPts val="0"/>
              </a:spcBef>
              <a:spcAft>
                <a:spcPts val="0"/>
              </a:spcAft>
              <a:tabLst>
                <a:tab pos="177800" algn="l"/>
              </a:tabLst>
              <a:defRPr/>
            </a:pPr>
            <a:r>
              <a:rPr lang="en-CA" sz="720">
                <a:solidFill>
                  <a:srgbClr val="DF752E"/>
                </a:solidFill>
                <a:latin typeface="Wingdings"/>
                <a:ea typeface="+mn-ea"/>
                <a:cs typeface="Wingdings"/>
              </a:rPr>
              <a:t></a:t>
            </a:r>
            <a:r>
              <a:rPr lang="en-CA" sz="1210" b="1">
                <a:solidFill>
                  <a:srgbClr val="000000"/>
                </a:solidFill>
                <a:latin typeface="Century Schoolbook Bold"/>
                <a:ea typeface="+mn-ea"/>
                <a:cs typeface="Century Schoolbook Bold"/>
              </a:rPr>
              <a:t>	Unconnected projects will lead to fragmented activities and may not result in business-wide</a:t>
            </a:r>
          </a:p>
          <a:p>
            <a:pPr eaLnBrk="1" fontAlgn="auto" hangingPunct="1">
              <a:lnSpc>
                <a:spcPts val="1035"/>
              </a:lnSpc>
              <a:spcBef>
                <a:spcPts val="0"/>
              </a:spcBef>
              <a:spcAft>
                <a:spcPts val="0"/>
              </a:spcAft>
              <a:defRPr/>
            </a:pPr>
            <a:endParaRPr lang="en-CA" sz="1200">
              <a:solidFill>
                <a:srgbClr val="000000"/>
              </a:solidFill>
              <a:latin typeface="+mn-lt"/>
              <a:ea typeface="+mn-ea"/>
              <a:cs typeface="+mn-cs"/>
            </a:endParaRPr>
          </a:p>
        </p:txBody>
      </p:sp>
      <p:sp>
        <p:nvSpPr>
          <p:cNvPr id="20" name="TextBox 20"/>
          <p:cNvSpPr txBox="1"/>
          <p:nvPr/>
        </p:nvSpPr>
        <p:spPr>
          <a:xfrm>
            <a:off x="1003300" y="5613400"/>
            <a:ext cx="8026400" cy="254000"/>
          </a:xfrm>
          <a:prstGeom prst="rect">
            <a:avLst/>
          </a:prstGeom>
          <a:noFill/>
        </p:spPr>
        <p:txBody>
          <a:bodyPr wrap="none" lIns="0" tIns="0" rIns="0" bIns="0">
            <a:spAutoFit/>
          </a:bodyPr>
          <a:lstStyle/>
          <a:p>
            <a:pPr eaLnBrk="1" fontAlgn="auto" hangingPunct="1">
              <a:lnSpc>
                <a:spcPts val="1400"/>
              </a:lnSpc>
              <a:spcBef>
                <a:spcPts val="0"/>
              </a:spcBef>
              <a:spcAft>
                <a:spcPts val="0"/>
              </a:spcAft>
              <a:defRPr/>
            </a:pPr>
            <a:r>
              <a:rPr lang="en-CA" sz="1210" b="1">
                <a:solidFill>
                  <a:srgbClr val="000000"/>
                </a:solidFill>
                <a:latin typeface="Century Schoolbook Bold"/>
                <a:ea typeface="+mn-ea"/>
                <a:cs typeface="Century Schoolbook Bold"/>
              </a:rPr>
              <a:t>transformation</a:t>
            </a:r>
          </a:p>
          <a:p>
            <a:pPr eaLnBrk="1" fontAlgn="auto" hangingPunct="1">
              <a:lnSpc>
                <a:spcPts val="1380"/>
              </a:lnSpc>
              <a:spcBef>
                <a:spcPts val="0"/>
              </a:spcBef>
              <a:spcAft>
                <a:spcPts val="0"/>
              </a:spcAft>
              <a:defRPr/>
            </a:pPr>
            <a:endParaRPr lang="en-CA" sz="1200">
              <a:solidFill>
                <a:srgbClr val="000000"/>
              </a:solidFill>
              <a:latin typeface="+mn-lt"/>
              <a:ea typeface="+mn-ea"/>
              <a:cs typeface="+mn-cs"/>
            </a:endParaRPr>
          </a:p>
        </p:txBody>
      </p:sp>
      <p:sp>
        <p:nvSpPr>
          <p:cNvPr id="21" name="TextBox 21"/>
          <p:cNvSpPr txBox="1"/>
          <p:nvPr/>
        </p:nvSpPr>
        <p:spPr>
          <a:xfrm>
            <a:off x="723900" y="5880100"/>
            <a:ext cx="8305800" cy="304800"/>
          </a:xfrm>
          <a:prstGeom prst="rect">
            <a:avLst/>
          </a:prstGeom>
          <a:noFill/>
        </p:spPr>
        <p:txBody>
          <a:bodyPr wrap="none" lIns="0" tIns="0" rIns="0" bIns="0">
            <a:spAutoFit/>
          </a:bodyPr>
          <a:lstStyle/>
          <a:p>
            <a:pPr eaLnBrk="1" fontAlgn="auto" hangingPunct="1">
              <a:lnSpc>
                <a:spcPts val="1700"/>
              </a:lnSpc>
              <a:spcBef>
                <a:spcPts val="0"/>
              </a:spcBef>
              <a:spcAft>
                <a:spcPts val="0"/>
              </a:spcAft>
              <a:tabLst>
                <a:tab pos="266700" algn="l"/>
              </a:tabLst>
              <a:defRPr/>
            </a:pPr>
            <a:r>
              <a:rPr lang="en-CA" sz="1044">
                <a:solidFill>
                  <a:srgbClr val="FD8537"/>
                </a:solidFill>
                <a:latin typeface="Wingdings"/>
                <a:ea typeface="+mn-ea"/>
                <a:cs typeface="Wingdings"/>
              </a:rPr>
              <a:t></a:t>
            </a:r>
            <a:r>
              <a:rPr lang="en-CA" sz="1714" b="1">
                <a:solidFill>
                  <a:srgbClr val="000000"/>
                </a:solidFill>
                <a:latin typeface="Century Schoolbook Bold"/>
                <a:ea typeface="+mn-ea"/>
                <a:cs typeface="Century Schoolbook Bold"/>
              </a:rPr>
              <a:t>	The choice of the above approaches may depend on</a:t>
            </a:r>
          </a:p>
          <a:p>
            <a:pPr eaLnBrk="1" fontAlgn="auto" hangingPunct="1">
              <a:lnSpc>
                <a:spcPts val="1725"/>
              </a:lnSpc>
              <a:spcBef>
                <a:spcPts val="0"/>
              </a:spcBef>
              <a:spcAft>
                <a:spcPts val="0"/>
              </a:spcAft>
              <a:defRPr/>
            </a:pPr>
            <a:endParaRPr lang="en-CA" sz="1704">
              <a:solidFill>
                <a:srgbClr val="000000"/>
              </a:solidFill>
              <a:latin typeface="+mn-lt"/>
              <a:ea typeface="+mn-ea"/>
              <a:cs typeface="+mn-cs"/>
            </a:endParaRPr>
          </a:p>
        </p:txBody>
      </p:sp>
      <p:sp>
        <p:nvSpPr>
          <p:cNvPr id="22" name="TextBox 22"/>
          <p:cNvSpPr txBox="1"/>
          <p:nvPr/>
        </p:nvSpPr>
        <p:spPr>
          <a:xfrm>
            <a:off x="812800" y="6184900"/>
            <a:ext cx="8216900" cy="190500"/>
          </a:xfrm>
          <a:prstGeom prst="rect">
            <a:avLst/>
          </a:prstGeom>
          <a:noFill/>
        </p:spPr>
        <p:txBody>
          <a:bodyPr wrap="none" lIns="0" tIns="0" rIns="0" bIns="0">
            <a:spAutoFit/>
          </a:bodyPr>
          <a:lstStyle/>
          <a:p>
            <a:pPr eaLnBrk="1" fontAlgn="auto" hangingPunct="1">
              <a:lnSpc>
                <a:spcPts val="1000"/>
              </a:lnSpc>
              <a:spcBef>
                <a:spcPts val="0"/>
              </a:spcBef>
              <a:spcAft>
                <a:spcPts val="0"/>
              </a:spcAft>
              <a:tabLst>
                <a:tab pos="177800" algn="l"/>
              </a:tabLst>
              <a:defRPr/>
            </a:pPr>
            <a:r>
              <a:rPr lang="en-CA" sz="720">
                <a:solidFill>
                  <a:srgbClr val="DF752E"/>
                </a:solidFill>
                <a:latin typeface="Wingdings"/>
                <a:ea typeface="+mn-ea"/>
                <a:cs typeface="Wingdings"/>
              </a:rPr>
              <a:t></a:t>
            </a:r>
            <a:r>
              <a:rPr lang="en-CA" sz="1212" b="1">
                <a:solidFill>
                  <a:srgbClr val="000000"/>
                </a:solidFill>
                <a:latin typeface="Century Schoolbook Bold"/>
                <a:ea typeface="+mn-ea"/>
                <a:cs typeface="Century Schoolbook Bold"/>
              </a:rPr>
              <a:t>	Size of the organisation and number of parts/divisions</a:t>
            </a:r>
          </a:p>
          <a:p>
            <a:pPr eaLnBrk="1" fontAlgn="auto" hangingPunct="1">
              <a:lnSpc>
                <a:spcPts val="1035"/>
              </a:lnSpc>
              <a:spcBef>
                <a:spcPts val="0"/>
              </a:spcBef>
              <a:spcAft>
                <a:spcPts val="0"/>
              </a:spcAft>
              <a:defRPr/>
            </a:pPr>
            <a:endParaRPr lang="en-CA" sz="1202">
              <a:solidFill>
                <a:srgbClr val="000000"/>
              </a:solidFill>
              <a:latin typeface="+mn-lt"/>
              <a:ea typeface="+mn-ea"/>
              <a:cs typeface="+mn-cs"/>
            </a:endParaRPr>
          </a:p>
        </p:txBody>
      </p:sp>
      <p:sp>
        <p:nvSpPr>
          <p:cNvPr id="23" name="TextBox 23"/>
          <p:cNvSpPr txBox="1"/>
          <p:nvPr/>
        </p:nvSpPr>
        <p:spPr>
          <a:xfrm>
            <a:off x="812800" y="6400800"/>
            <a:ext cx="8216900" cy="190500"/>
          </a:xfrm>
          <a:prstGeom prst="rect">
            <a:avLst/>
          </a:prstGeom>
          <a:noFill/>
        </p:spPr>
        <p:txBody>
          <a:bodyPr wrap="none" lIns="0" tIns="0" rIns="0" bIns="0">
            <a:spAutoFit/>
          </a:bodyPr>
          <a:lstStyle/>
          <a:p>
            <a:pPr eaLnBrk="1" fontAlgn="auto" hangingPunct="1">
              <a:lnSpc>
                <a:spcPts val="1000"/>
              </a:lnSpc>
              <a:spcBef>
                <a:spcPts val="0"/>
              </a:spcBef>
              <a:spcAft>
                <a:spcPts val="0"/>
              </a:spcAft>
              <a:tabLst>
                <a:tab pos="177800" algn="l"/>
              </a:tabLst>
              <a:defRPr/>
            </a:pPr>
            <a:r>
              <a:rPr lang="en-CA" sz="720">
                <a:solidFill>
                  <a:srgbClr val="DF752E"/>
                </a:solidFill>
                <a:latin typeface="Wingdings"/>
                <a:ea typeface="+mn-ea"/>
                <a:cs typeface="Wingdings"/>
              </a:rPr>
              <a:t></a:t>
            </a:r>
            <a:r>
              <a:rPr lang="en-CA" sz="1210" b="1">
                <a:solidFill>
                  <a:srgbClr val="000000"/>
                </a:solidFill>
                <a:latin typeface="Century Schoolbook Bold"/>
                <a:ea typeface="+mn-ea"/>
                <a:cs typeface="Century Schoolbook Bold"/>
              </a:rPr>
              <a:t>	Level of uncertainty in the domain</a:t>
            </a:r>
          </a:p>
          <a:p>
            <a:pPr eaLnBrk="1" fontAlgn="auto" hangingPunct="1">
              <a:lnSpc>
                <a:spcPts val="1035"/>
              </a:lnSpc>
              <a:spcBef>
                <a:spcPts val="0"/>
              </a:spcBef>
              <a:spcAft>
                <a:spcPts val="0"/>
              </a:spcAft>
              <a:defRPr/>
            </a:pPr>
            <a:endParaRPr lang="en-CA" sz="1200">
              <a:solidFill>
                <a:srgbClr val="000000"/>
              </a:solidFill>
              <a:latin typeface="+mn-lt"/>
              <a:ea typeface="+mn-ea"/>
              <a:cs typeface="+mn-cs"/>
            </a:endParaRPr>
          </a:p>
        </p:txBody>
      </p:sp>
      <p:pic>
        <p:nvPicPr>
          <p:cNvPr id="112664" name="Picture 24" descr="logo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6988"/>
            <a:ext cx="17859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42847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p:nvPr/>
        </p:nvSpPr>
        <p:spPr>
          <a:xfrm>
            <a:off x="546100" y="1625600"/>
            <a:ext cx="8597900" cy="1282700"/>
          </a:xfrm>
          <a:prstGeom prst="rect">
            <a:avLst/>
          </a:prstGeom>
          <a:noFill/>
        </p:spPr>
        <p:txBody>
          <a:bodyPr wrap="none" lIns="0" tIns="0" rIns="0" bIns="0">
            <a:spAutoFit/>
          </a:bodyPr>
          <a:lstStyle/>
          <a:p>
            <a:pPr eaLnBrk="1" fontAlgn="auto" hangingPunct="1">
              <a:lnSpc>
                <a:spcPts val="4400"/>
              </a:lnSpc>
              <a:spcBef>
                <a:spcPts val="0"/>
              </a:spcBef>
              <a:spcAft>
                <a:spcPts val="0"/>
              </a:spcAft>
              <a:defRPr/>
            </a:pPr>
            <a:r>
              <a:rPr lang="en-CA" sz="2520">
                <a:solidFill>
                  <a:srgbClr val="FD8537"/>
                </a:solidFill>
                <a:latin typeface="Wingdings"/>
                <a:ea typeface="+mn-ea"/>
                <a:cs typeface="Wingdings"/>
              </a:rPr>
              <a:t></a:t>
            </a:r>
            <a:r>
              <a:rPr lang="en-CA" sz="3610" b="1">
                <a:solidFill>
                  <a:srgbClr val="000000"/>
                </a:solidFill>
                <a:latin typeface="Century Schoolbook Bold"/>
                <a:ea typeface="+mn-ea"/>
                <a:cs typeface="Century Schoolbook Bold"/>
              </a:rPr>
              <a:t>E-business strategy</a:t>
            </a:r>
            <a:r>
              <a:rPr lang="en-CA" sz="3600">
                <a:solidFill>
                  <a:srgbClr val="000000"/>
                </a:solidFill>
                <a:latin typeface="Times New Roman"/>
                <a:ea typeface="+mn-ea"/>
                <a:cs typeface="+mn-cs"/>
              </a:rPr>
              <a:t/>
            </a:r>
            <a:br>
              <a:rPr lang="en-CA" sz="3600">
                <a:solidFill>
                  <a:srgbClr val="000000"/>
                </a:solidFill>
                <a:latin typeface="Times New Roman"/>
                <a:ea typeface="+mn-ea"/>
                <a:cs typeface="+mn-cs"/>
              </a:rPr>
            </a:br>
            <a:r>
              <a:rPr lang="en-CA" sz="3610" b="1">
                <a:solidFill>
                  <a:srgbClr val="000000"/>
                </a:solidFill>
                <a:latin typeface="Century Schoolbook Bold"/>
                <a:ea typeface="+mn-ea"/>
                <a:cs typeface="Century Schoolbook Bold"/>
              </a:rPr>
              <a:t>assessment</a:t>
            </a:r>
          </a:p>
          <a:p>
            <a:pPr eaLnBrk="1" fontAlgn="auto" hangingPunct="1">
              <a:lnSpc>
                <a:spcPts val="4400"/>
              </a:lnSpc>
              <a:spcBef>
                <a:spcPts val="0"/>
              </a:spcBef>
              <a:spcAft>
                <a:spcPts val="0"/>
              </a:spcAft>
              <a:defRPr/>
            </a:pPr>
            <a:endParaRPr lang="en-CA" sz="3600">
              <a:solidFill>
                <a:srgbClr val="000000"/>
              </a:solidFill>
              <a:latin typeface="+mn-lt"/>
              <a:ea typeface="+mn-ea"/>
              <a:cs typeface="+mn-cs"/>
            </a:endParaRPr>
          </a:p>
        </p:txBody>
      </p:sp>
      <p:sp>
        <p:nvSpPr>
          <p:cNvPr id="113667" name="TextBox 3"/>
          <p:cNvSpPr txBox="1">
            <a:spLocks noChangeArrowheads="1"/>
          </p:cNvSpPr>
          <p:nvPr/>
        </p:nvSpPr>
        <p:spPr bwMode="auto">
          <a:xfrm>
            <a:off x="1003300" y="2971800"/>
            <a:ext cx="81407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304800" algn="l"/>
              </a:tabLst>
              <a:defRPr sz="2400">
                <a:solidFill>
                  <a:schemeClr val="tx1"/>
                </a:solidFill>
                <a:latin typeface="Arial" charset="0"/>
                <a:ea typeface="ＭＳ Ｐゴシック" charset="0"/>
                <a:cs typeface="ＭＳ Ｐゴシック" charset="0"/>
              </a:defRPr>
            </a:lvl1pPr>
            <a:lvl2pPr marL="742950" indent="-285750">
              <a:tabLst>
                <a:tab pos="304800" algn="l"/>
              </a:tabLst>
              <a:defRPr sz="2400">
                <a:solidFill>
                  <a:schemeClr val="tx1"/>
                </a:solidFill>
                <a:latin typeface="Arial" charset="0"/>
                <a:ea typeface="ＭＳ Ｐゴシック" charset="0"/>
              </a:defRPr>
            </a:lvl2pPr>
            <a:lvl3pPr marL="1143000" indent="-228600">
              <a:tabLst>
                <a:tab pos="304800" algn="l"/>
              </a:tabLst>
              <a:defRPr sz="2400">
                <a:solidFill>
                  <a:schemeClr val="tx1"/>
                </a:solidFill>
                <a:latin typeface="Arial" charset="0"/>
                <a:ea typeface="ＭＳ Ｐゴシック" charset="0"/>
              </a:defRPr>
            </a:lvl3pPr>
            <a:lvl4pPr marL="1600200" indent="-228600">
              <a:tabLst>
                <a:tab pos="304800" algn="l"/>
              </a:tabLst>
              <a:defRPr sz="2400">
                <a:solidFill>
                  <a:schemeClr val="tx1"/>
                </a:solidFill>
                <a:latin typeface="Arial" charset="0"/>
                <a:ea typeface="ＭＳ Ｐゴシック" charset="0"/>
              </a:defRPr>
            </a:lvl4pPr>
            <a:lvl5pPr marL="2057400" indent="-228600">
              <a:tabLst>
                <a:tab pos="3048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3048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3048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3048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304800" algn="l"/>
              </a:tabLst>
              <a:defRPr sz="2400">
                <a:solidFill>
                  <a:schemeClr val="tx1"/>
                </a:solidFill>
                <a:latin typeface="Arial" charset="0"/>
                <a:ea typeface="ＭＳ Ｐゴシック" charset="0"/>
              </a:defRPr>
            </a:lvl9pPr>
          </a:lstStyle>
          <a:p>
            <a:pPr eaLnBrk="1" hangingPunct="1">
              <a:lnSpc>
                <a:spcPts val="2500"/>
              </a:lnSpc>
            </a:pPr>
            <a:r>
              <a:rPr lang="en-CA" sz="1600">
                <a:solidFill>
                  <a:srgbClr val="FD8537"/>
                </a:solidFill>
                <a:latin typeface="Wingdings" charset="0"/>
                <a:cs typeface="Wingdings" charset="0"/>
              </a:rPr>
              <a:t></a:t>
            </a:r>
            <a:r>
              <a:rPr lang="en-CA" sz="2100" b="1">
                <a:solidFill>
                  <a:srgbClr val="000000"/>
                </a:solidFill>
                <a:latin typeface="Century Schoolbook Bold" charset="0"/>
                <a:cs typeface="Century Schoolbook Bold" charset="0"/>
              </a:rPr>
              <a:t>  The continuous evaluation of progress toward</a:t>
            </a:r>
            <a:r>
              <a:rPr lang="en-CA" sz="2100">
                <a:solidFill>
                  <a:srgbClr val="000000"/>
                </a:solidFill>
                <a:latin typeface="Times New Roman" charset="0"/>
              </a:rPr>
              <a:t/>
            </a:r>
            <a:br>
              <a:rPr lang="en-CA" sz="2100">
                <a:solidFill>
                  <a:srgbClr val="000000"/>
                </a:solidFill>
                <a:latin typeface="Times New Roman" charset="0"/>
              </a:rPr>
            </a:br>
            <a:r>
              <a:rPr lang="en-CA" sz="2100" b="1">
                <a:solidFill>
                  <a:srgbClr val="000000"/>
                </a:solidFill>
                <a:latin typeface="Century Schoolbook Bold" charset="0"/>
                <a:cs typeface="Century Schoolbook Bold" charset="0"/>
              </a:rPr>
              <a:t>	the organisation‟s strategic goals, resulting in</a:t>
            </a:r>
          </a:p>
          <a:p>
            <a:pPr eaLnBrk="1" hangingPunct="1">
              <a:lnSpc>
                <a:spcPts val="2500"/>
              </a:lnSpc>
            </a:pPr>
            <a:endParaRPr lang="en-CA" sz="2100">
              <a:solidFill>
                <a:srgbClr val="000000"/>
              </a:solidFill>
              <a:latin typeface="Calibri" charset="0"/>
            </a:endParaRPr>
          </a:p>
        </p:txBody>
      </p:sp>
      <p:sp>
        <p:nvSpPr>
          <p:cNvPr id="4" name="TextBox 4"/>
          <p:cNvSpPr txBox="1"/>
          <p:nvPr/>
        </p:nvSpPr>
        <p:spPr>
          <a:xfrm>
            <a:off x="1308100" y="3619500"/>
            <a:ext cx="7835900" cy="393700"/>
          </a:xfrm>
          <a:prstGeom prst="rect">
            <a:avLst/>
          </a:prstGeom>
          <a:noFill/>
        </p:spPr>
        <p:txBody>
          <a:bodyPr wrap="none" lIns="0" tIns="0" rIns="0" bIns="0">
            <a:spAutoFit/>
          </a:bodyPr>
          <a:lstStyle/>
          <a:p>
            <a:pPr eaLnBrk="1" fontAlgn="auto" hangingPunct="1">
              <a:lnSpc>
                <a:spcPts val="2415"/>
              </a:lnSpc>
              <a:spcBef>
                <a:spcPts val="0"/>
              </a:spcBef>
              <a:spcAft>
                <a:spcPts val="0"/>
              </a:spcAft>
              <a:defRPr/>
            </a:pPr>
            <a:r>
              <a:rPr lang="en-CA" sz="2112" b="1">
                <a:solidFill>
                  <a:srgbClr val="000000"/>
                </a:solidFill>
                <a:latin typeface="Century Schoolbook Bold"/>
                <a:ea typeface="+mn-ea"/>
                <a:cs typeface="Century Schoolbook Bold"/>
              </a:rPr>
              <a:t>corrective action, and if necessary, strategy</a:t>
            </a:r>
          </a:p>
          <a:p>
            <a:pPr eaLnBrk="1" fontAlgn="auto" hangingPunct="1">
              <a:lnSpc>
                <a:spcPts val="2415"/>
              </a:lnSpc>
              <a:spcBef>
                <a:spcPts val="0"/>
              </a:spcBef>
              <a:spcAft>
                <a:spcPts val="0"/>
              </a:spcAft>
              <a:defRPr/>
            </a:pPr>
            <a:endParaRPr lang="en-CA" sz="2102">
              <a:solidFill>
                <a:srgbClr val="000000"/>
              </a:solidFill>
              <a:latin typeface="+mn-lt"/>
              <a:ea typeface="+mn-ea"/>
              <a:cs typeface="+mn-cs"/>
            </a:endParaRPr>
          </a:p>
        </p:txBody>
      </p:sp>
      <p:sp>
        <p:nvSpPr>
          <p:cNvPr id="5" name="TextBox 5"/>
          <p:cNvSpPr txBox="1"/>
          <p:nvPr/>
        </p:nvSpPr>
        <p:spPr>
          <a:xfrm>
            <a:off x="1308100" y="3937000"/>
            <a:ext cx="7835900" cy="393700"/>
          </a:xfrm>
          <a:prstGeom prst="rect">
            <a:avLst/>
          </a:prstGeom>
          <a:noFill/>
        </p:spPr>
        <p:txBody>
          <a:bodyPr wrap="none" lIns="0" tIns="0" rIns="0" bIns="0">
            <a:spAutoFit/>
          </a:bodyPr>
          <a:lstStyle/>
          <a:p>
            <a:pPr eaLnBrk="1" fontAlgn="auto" hangingPunct="1">
              <a:lnSpc>
                <a:spcPts val="2415"/>
              </a:lnSpc>
              <a:spcBef>
                <a:spcPts val="0"/>
              </a:spcBef>
              <a:spcAft>
                <a:spcPts val="0"/>
              </a:spcAft>
              <a:defRPr/>
            </a:pPr>
            <a:r>
              <a:rPr lang="en-CA" sz="2110" b="1">
                <a:solidFill>
                  <a:srgbClr val="000000"/>
                </a:solidFill>
                <a:latin typeface="Century Schoolbook Bold"/>
                <a:ea typeface="+mn-ea"/>
                <a:cs typeface="Century Schoolbook Bold"/>
              </a:rPr>
              <a:t>reformulation</a:t>
            </a:r>
          </a:p>
          <a:p>
            <a:pPr eaLnBrk="1" fontAlgn="auto" hangingPunct="1">
              <a:lnSpc>
                <a:spcPts val="2415"/>
              </a:lnSpc>
              <a:spcBef>
                <a:spcPts val="0"/>
              </a:spcBef>
              <a:spcAft>
                <a:spcPts val="0"/>
              </a:spcAft>
              <a:defRPr/>
            </a:pPr>
            <a:endParaRPr lang="en-CA" sz="2100">
              <a:solidFill>
                <a:srgbClr val="000000"/>
              </a:solidFill>
              <a:latin typeface="+mn-lt"/>
              <a:ea typeface="+mn-ea"/>
              <a:cs typeface="+mn-cs"/>
            </a:endParaRPr>
          </a:p>
        </p:txBody>
      </p:sp>
      <p:pic>
        <p:nvPicPr>
          <p:cNvPr id="113670" name="Picture 6" descr="logo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6988"/>
            <a:ext cx="17859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332296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
          <p:cNvSpPr txBox="1"/>
          <p:nvPr/>
        </p:nvSpPr>
        <p:spPr>
          <a:xfrm>
            <a:off x="546100" y="254000"/>
            <a:ext cx="8597900" cy="508000"/>
          </a:xfrm>
          <a:prstGeom prst="rect">
            <a:avLst/>
          </a:prstGeom>
          <a:noFill/>
        </p:spPr>
        <p:txBody>
          <a:bodyPr wrap="none" lIns="0" tIns="0" rIns="0" bIns="0">
            <a:spAutoFit/>
          </a:bodyPr>
          <a:lstStyle/>
          <a:p>
            <a:pPr eaLnBrk="1" fontAlgn="auto" hangingPunct="1">
              <a:lnSpc>
                <a:spcPts val="2530"/>
              </a:lnSpc>
              <a:spcBef>
                <a:spcPts val="0"/>
              </a:spcBef>
              <a:spcAft>
                <a:spcPts val="0"/>
              </a:spcAft>
              <a:defRPr/>
            </a:pPr>
            <a:r>
              <a:rPr lang="en-CA" sz="2710" b="1">
                <a:solidFill>
                  <a:srgbClr val="565F6C"/>
                </a:solidFill>
                <a:latin typeface="Century Schoolbook Bold"/>
                <a:ea typeface="+mn-ea"/>
                <a:cs typeface="Century Schoolbook Bold"/>
              </a:rPr>
              <a:t>S</a:t>
            </a:r>
            <a:r>
              <a:rPr lang="en-CA" sz="2170" b="1">
                <a:solidFill>
                  <a:srgbClr val="565F6C"/>
                </a:solidFill>
                <a:latin typeface="Century Schoolbook Bold"/>
                <a:ea typeface="+mn-ea"/>
                <a:cs typeface="Century Schoolbook Bold"/>
              </a:rPr>
              <a:t>TRATEGY ASSESSMENT</a:t>
            </a:r>
          </a:p>
          <a:p>
            <a:pPr eaLnBrk="1" fontAlgn="auto" hangingPunct="1">
              <a:lnSpc>
                <a:spcPts val="2530"/>
              </a:lnSpc>
              <a:spcBef>
                <a:spcPts val="0"/>
              </a:spcBef>
              <a:spcAft>
                <a:spcPts val="0"/>
              </a:spcAft>
              <a:defRPr/>
            </a:pPr>
            <a:endParaRPr lang="en-CA" sz="2188">
              <a:solidFill>
                <a:srgbClr val="000000"/>
              </a:solidFill>
              <a:latin typeface="+mn-lt"/>
              <a:ea typeface="+mn-ea"/>
              <a:cs typeface="+mn-cs"/>
            </a:endParaRPr>
          </a:p>
        </p:txBody>
      </p:sp>
      <p:sp>
        <p:nvSpPr>
          <p:cNvPr id="3" name="TextBox 3"/>
          <p:cNvSpPr txBox="1"/>
          <p:nvPr/>
        </p:nvSpPr>
        <p:spPr>
          <a:xfrm>
            <a:off x="355600" y="990600"/>
            <a:ext cx="8788400" cy="279400"/>
          </a:xfrm>
          <a:prstGeom prst="rect">
            <a:avLst/>
          </a:prstGeom>
          <a:noFill/>
        </p:spPr>
        <p:txBody>
          <a:bodyPr wrap="none" lIns="0" tIns="0" rIns="0" bIns="0">
            <a:spAutoFit/>
          </a:bodyPr>
          <a:lstStyle/>
          <a:p>
            <a:pPr eaLnBrk="1" fontAlgn="auto" hangingPunct="1">
              <a:lnSpc>
                <a:spcPts val="1840"/>
              </a:lnSpc>
              <a:spcBef>
                <a:spcPts val="0"/>
              </a:spcBef>
              <a:spcAft>
                <a:spcPts val="0"/>
              </a:spcAft>
              <a:defRPr/>
            </a:pPr>
            <a:r>
              <a:rPr lang="en-CA" sz="1115">
                <a:solidFill>
                  <a:srgbClr val="FD8537"/>
                </a:solidFill>
                <a:latin typeface="Wingdings"/>
                <a:ea typeface="+mn-ea"/>
                <a:cs typeface="Wingdings"/>
              </a:rPr>
              <a:t></a:t>
            </a:r>
            <a:r>
              <a:rPr lang="en-CA" sz="1606" b="1">
                <a:solidFill>
                  <a:srgbClr val="000000"/>
                </a:solidFill>
                <a:latin typeface="Century Schoolbook Bold"/>
                <a:ea typeface="+mn-ea"/>
                <a:cs typeface="Century Schoolbook Bold"/>
              </a:rPr>
              <a:t>  Objectives</a:t>
            </a:r>
          </a:p>
          <a:p>
            <a:pPr eaLnBrk="1" fontAlgn="auto" hangingPunct="1">
              <a:lnSpc>
                <a:spcPts val="1840"/>
              </a:lnSpc>
              <a:spcBef>
                <a:spcPts val="0"/>
              </a:spcBef>
              <a:spcAft>
                <a:spcPts val="0"/>
              </a:spcAft>
              <a:defRPr/>
            </a:pPr>
            <a:endParaRPr lang="en-CA" sz="1559">
              <a:solidFill>
                <a:srgbClr val="000000"/>
              </a:solidFill>
              <a:latin typeface="+mn-lt"/>
              <a:ea typeface="+mn-ea"/>
              <a:cs typeface="+mn-cs"/>
            </a:endParaRPr>
          </a:p>
        </p:txBody>
      </p:sp>
      <p:sp>
        <p:nvSpPr>
          <p:cNvPr id="4" name="TextBox 4"/>
          <p:cNvSpPr txBox="1"/>
          <p:nvPr/>
        </p:nvSpPr>
        <p:spPr>
          <a:xfrm>
            <a:off x="901700" y="1282700"/>
            <a:ext cx="8242300" cy="558800"/>
          </a:xfrm>
          <a:prstGeom prst="rect">
            <a:avLst/>
          </a:prstGeom>
          <a:noFill/>
        </p:spPr>
        <p:txBody>
          <a:bodyPr wrap="none" lIns="0" tIns="0" rIns="0" bIns="0">
            <a:spAutoFit/>
          </a:bodyPr>
          <a:lstStyle/>
          <a:p>
            <a:pPr eaLnBrk="1" fontAlgn="auto" hangingPunct="1">
              <a:lnSpc>
                <a:spcPts val="2000"/>
              </a:lnSpc>
              <a:spcBef>
                <a:spcPts val="0"/>
              </a:spcBef>
              <a:spcAft>
                <a:spcPts val="0"/>
              </a:spcAft>
              <a:tabLst>
                <a:tab pos="266700" algn="l"/>
              </a:tabLst>
              <a:defRPr/>
            </a:pPr>
            <a:r>
              <a:rPr lang="en-CA" sz="1115">
                <a:solidFill>
                  <a:srgbClr val="FD8537"/>
                </a:solidFill>
                <a:latin typeface="Wingdings"/>
                <a:ea typeface="+mn-ea"/>
                <a:cs typeface="Wingdings"/>
              </a:rPr>
              <a:t></a:t>
            </a:r>
            <a:r>
              <a:rPr lang="en-CA" sz="1413" b="1">
                <a:solidFill>
                  <a:srgbClr val="000000"/>
                </a:solidFill>
                <a:latin typeface="Century Schoolbook Bold"/>
                <a:ea typeface="+mn-ea"/>
                <a:cs typeface="Century Schoolbook Bold"/>
              </a:rPr>
              <a:t>   Measure the extent to which the e-business strategy and ensuing projects are</a:t>
            </a:r>
            <a:r>
              <a:rPr lang="en-CA" sz="1403">
                <a:solidFill>
                  <a:srgbClr val="000000"/>
                </a:solidFill>
                <a:latin typeface="Times New Roman"/>
                <a:ea typeface="+mn-ea"/>
                <a:cs typeface="+mn-cs"/>
              </a:rPr>
              <a:t/>
            </a:r>
            <a:br>
              <a:rPr lang="en-CA" sz="1403">
                <a:solidFill>
                  <a:srgbClr val="000000"/>
                </a:solidFill>
                <a:latin typeface="Times New Roman"/>
                <a:ea typeface="+mn-ea"/>
                <a:cs typeface="+mn-cs"/>
              </a:rPr>
            </a:br>
            <a:r>
              <a:rPr lang="en-CA" sz="1413" b="1">
                <a:solidFill>
                  <a:srgbClr val="000000"/>
                </a:solidFill>
                <a:latin typeface="Century Schoolbook Bold"/>
                <a:ea typeface="+mn-ea"/>
                <a:cs typeface="Century Schoolbook Bold"/>
              </a:rPr>
              <a:t>	performing against the planned deliverables</a:t>
            </a:r>
          </a:p>
          <a:p>
            <a:pPr eaLnBrk="1" fontAlgn="auto" hangingPunct="1">
              <a:lnSpc>
                <a:spcPts val="2000"/>
              </a:lnSpc>
              <a:spcBef>
                <a:spcPts val="0"/>
              </a:spcBef>
              <a:spcAft>
                <a:spcPts val="0"/>
              </a:spcAft>
              <a:defRPr/>
            </a:pPr>
            <a:endParaRPr lang="en-CA" sz="1403">
              <a:solidFill>
                <a:srgbClr val="000000"/>
              </a:solidFill>
              <a:latin typeface="+mn-lt"/>
              <a:ea typeface="+mn-ea"/>
              <a:cs typeface="+mn-cs"/>
            </a:endParaRPr>
          </a:p>
        </p:txBody>
      </p:sp>
      <p:sp>
        <p:nvSpPr>
          <p:cNvPr id="5" name="TextBox 5"/>
          <p:cNvSpPr txBox="1"/>
          <p:nvPr/>
        </p:nvSpPr>
        <p:spPr>
          <a:xfrm>
            <a:off x="901700" y="1879600"/>
            <a:ext cx="8242300" cy="266700"/>
          </a:xfrm>
          <a:prstGeom prst="rect">
            <a:avLst/>
          </a:prstGeom>
          <a:noFill/>
        </p:spPr>
        <p:txBody>
          <a:bodyPr wrap="none" lIns="0" tIns="0" rIns="0" bIns="0">
            <a:spAutoFit/>
          </a:bodyPr>
          <a:lstStyle/>
          <a:p>
            <a:pPr eaLnBrk="1" fontAlgn="auto" hangingPunct="1">
              <a:lnSpc>
                <a:spcPts val="1610"/>
              </a:lnSpc>
              <a:spcBef>
                <a:spcPts val="0"/>
              </a:spcBef>
              <a:spcAft>
                <a:spcPts val="0"/>
              </a:spcAft>
              <a:defRPr/>
            </a:pPr>
            <a:r>
              <a:rPr lang="en-CA" sz="1115">
                <a:solidFill>
                  <a:srgbClr val="FD8537"/>
                </a:solidFill>
                <a:latin typeface="Wingdings"/>
                <a:ea typeface="+mn-ea"/>
                <a:cs typeface="Wingdings"/>
              </a:rPr>
              <a:t></a:t>
            </a:r>
            <a:r>
              <a:rPr lang="en-CA" sz="1413" b="1">
                <a:solidFill>
                  <a:srgbClr val="000000"/>
                </a:solidFill>
                <a:latin typeface="Century Schoolbook Bold"/>
                <a:ea typeface="+mn-ea"/>
                <a:cs typeface="Century Schoolbook Bold"/>
              </a:rPr>
              <a:t>   Assess the viability of the developed strategy in the current business environment</a:t>
            </a:r>
          </a:p>
          <a:p>
            <a:pPr eaLnBrk="1" fontAlgn="auto" hangingPunct="1">
              <a:lnSpc>
                <a:spcPts val="1610"/>
              </a:lnSpc>
              <a:spcBef>
                <a:spcPts val="0"/>
              </a:spcBef>
              <a:spcAft>
                <a:spcPts val="0"/>
              </a:spcAft>
              <a:defRPr/>
            </a:pPr>
            <a:endParaRPr lang="en-CA" sz="1400">
              <a:solidFill>
                <a:srgbClr val="000000"/>
              </a:solidFill>
              <a:latin typeface="+mn-lt"/>
              <a:ea typeface="+mn-ea"/>
              <a:cs typeface="+mn-cs"/>
            </a:endParaRPr>
          </a:p>
        </p:txBody>
      </p:sp>
      <p:sp>
        <p:nvSpPr>
          <p:cNvPr id="6" name="TextBox 6"/>
          <p:cNvSpPr txBox="1"/>
          <p:nvPr/>
        </p:nvSpPr>
        <p:spPr>
          <a:xfrm>
            <a:off x="990600" y="2159000"/>
            <a:ext cx="8153400" cy="165100"/>
          </a:xfrm>
          <a:prstGeom prst="rect">
            <a:avLst/>
          </a:prstGeom>
          <a:noFill/>
        </p:spPr>
        <p:txBody>
          <a:bodyPr wrap="none" lIns="0" tIns="0" rIns="0" bIns="0">
            <a:spAutoFit/>
          </a:bodyPr>
          <a:lstStyle/>
          <a:p>
            <a:pPr eaLnBrk="1" fontAlgn="auto" hangingPunct="1">
              <a:lnSpc>
                <a:spcPts val="1035"/>
              </a:lnSpc>
              <a:spcBef>
                <a:spcPts val="0"/>
              </a:spcBef>
              <a:spcAft>
                <a:spcPts val="0"/>
              </a:spcAft>
              <a:defRPr/>
            </a:pPr>
            <a:r>
              <a:rPr lang="en-CA" sz="540">
                <a:solidFill>
                  <a:srgbClr val="DF752E"/>
                </a:solidFill>
                <a:latin typeface="Wingdings"/>
                <a:ea typeface="+mn-ea"/>
                <a:cs typeface="Wingdings"/>
              </a:rPr>
              <a:t></a:t>
            </a:r>
            <a:r>
              <a:rPr lang="en-CA" sz="900">
                <a:solidFill>
                  <a:srgbClr val="000000"/>
                </a:solidFill>
                <a:latin typeface="Century Schoolbook"/>
                <a:ea typeface="+mn-ea"/>
                <a:cs typeface="Century Schoolbook"/>
              </a:rPr>
              <a:t>    Considerable time gap may exist between the strategy development and implementation phases</a:t>
            </a:r>
          </a:p>
          <a:p>
            <a:pPr eaLnBrk="1" fontAlgn="auto" hangingPunct="1">
              <a:lnSpc>
                <a:spcPts val="1035"/>
              </a:lnSpc>
              <a:spcBef>
                <a:spcPts val="0"/>
              </a:spcBef>
              <a:spcAft>
                <a:spcPts val="0"/>
              </a:spcAft>
              <a:defRPr/>
            </a:pPr>
            <a:endParaRPr lang="en-CA" sz="896">
              <a:solidFill>
                <a:srgbClr val="000000"/>
              </a:solidFill>
              <a:latin typeface="+mn-lt"/>
              <a:ea typeface="+mn-ea"/>
              <a:cs typeface="+mn-cs"/>
            </a:endParaRPr>
          </a:p>
        </p:txBody>
      </p:sp>
      <p:sp>
        <p:nvSpPr>
          <p:cNvPr id="7" name="TextBox 7"/>
          <p:cNvSpPr txBox="1"/>
          <p:nvPr/>
        </p:nvSpPr>
        <p:spPr>
          <a:xfrm>
            <a:off x="901700" y="2324100"/>
            <a:ext cx="8242300" cy="558800"/>
          </a:xfrm>
          <a:prstGeom prst="rect">
            <a:avLst/>
          </a:prstGeom>
          <a:noFill/>
        </p:spPr>
        <p:txBody>
          <a:bodyPr wrap="none" lIns="0" tIns="0" rIns="0" bIns="0">
            <a:spAutoFit/>
          </a:bodyPr>
          <a:lstStyle/>
          <a:p>
            <a:pPr eaLnBrk="1" fontAlgn="auto" hangingPunct="1">
              <a:lnSpc>
                <a:spcPts val="2000"/>
              </a:lnSpc>
              <a:spcBef>
                <a:spcPts val="0"/>
              </a:spcBef>
              <a:spcAft>
                <a:spcPts val="0"/>
              </a:spcAft>
              <a:tabLst>
                <a:tab pos="266700" algn="l"/>
              </a:tabLst>
              <a:defRPr/>
            </a:pPr>
            <a:r>
              <a:rPr lang="en-CA" sz="1118">
                <a:solidFill>
                  <a:srgbClr val="FD8537"/>
                </a:solidFill>
                <a:latin typeface="Wingdings"/>
                <a:ea typeface="+mn-ea"/>
                <a:cs typeface="Wingdings"/>
              </a:rPr>
              <a:t></a:t>
            </a:r>
            <a:r>
              <a:rPr lang="en-CA" sz="1416" b="1">
                <a:solidFill>
                  <a:srgbClr val="000000"/>
                </a:solidFill>
                <a:latin typeface="Century Schoolbook Bold"/>
                <a:ea typeface="+mn-ea"/>
                <a:cs typeface="Century Schoolbook Bold"/>
              </a:rPr>
              <a:t>   Reassess the initial strategy to address the drawbacks and improve the future</a:t>
            </a:r>
            <a:r>
              <a:rPr lang="en-CA" sz="1403">
                <a:solidFill>
                  <a:srgbClr val="000000"/>
                </a:solidFill>
                <a:latin typeface="Times New Roman"/>
                <a:ea typeface="+mn-ea"/>
                <a:cs typeface="+mn-cs"/>
              </a:rPr>
              <a:t/>
            </a:r>
            <a:br>
              <a:rPr lang="en-CA" sz="1403">
                <a:solidFill>
                  <a:srgbClr val="000000"/>
                </a:solidFill>
                <a:latin typeface="Times New Roman"/>
                <a:ea typeface="+mn-ea"/>
                <a:cs typeface="+mn-cs"/>
              </a:rPr>
            </a:br>
            <a:r>
              <a:rPr lang="en-CA" sz="1413" b="1">
                <a:solidFill>
                  <a:srgbClr val="000000"/>
                </a:solidFill>
                <a:latin typeface="Century Schoolbook Bold"/>
                <a:ea typeface="+mn-ea"/>
                <a:cs typeface="Century Schoolbook Bold"/>
              </a:rPr>
              <a:t>	planning and performance</a:t>
            </a:r>
          </a:p>
          <a:p>
            <a:pPr eaLnBrk="1" fontAlgn="auto" hangingPunct="1">
              <a:lnSpc>
                <a:spcPts val="2000"/>
              </a:lnSpc>
              <a:spcBef>
                <a:spcPts val="0"/>
              </a:spcBef>
              <a:spcAft>
                <a:spcPts val="0"/>
              </a:spcAft>
              <a:defRPr/>
            </a:pPr>
            <a:endParaRPr lang="en-CA" sz="1403">
              <a:solidFill>
                <a:srgbClr val="000000"/>
              </a:solidFill>
              <a:latin typeface="+mn-lt"/>
              <a:ea typeface="+mn-ea"/>
              <a:cs typeface="+mn-cs"/>
            </a:endParaRPr>
          </a:p>
        </p:txBody>
      </p:sp>
      <p:sp>
        <p:nvSpPr>
          <p:cNvPr id="8" name="TextBox 8"/>
          <p:cNvSpPr txBox="1"/>
          <p:nvPr/>
        </p:nvSpPr>
        <p:spPr>
          <a:xfrm>
            <a:off x="901700" y="2882900"/>
            <a:ext cx="8242300" cy="558800"/>
          </a:xfrm>
          <a:prstGeom prst="rect">
            <a:avLst/>
          </a:prstGeom>
          <a:noFill/>
        </p:spPr>
        <p:txBody>
          <a:bodyPr wrap="none" lIns="0" tIns="0" rIns="0" bIns="0">
            <a:spAutoFit/>
          </a:bodyPr>
          <a:lstStyle/>
          <a:p>
            <a:pPr eaLnBrk="1" fontAlgn="auto" hangingPunct="1">
              <a:lnSpc>
                <a:spcPts val="2000"/>
              </a:lnSpc>
              <a:spcBef>
                <a:spcPts val="0"/>
              </a:spcBef>
              <a:spcAft>
                <a:spcPts val="0"/>
              </a:spcAft>
              <a:tabLst>
                <a:tab pos="266700" algn="l"/>
              </a:tabLst>
              <a:defRPr/>
            </a:pPr>
            <a:r>
              <a:rPr lang="en-CA" sz="1115">
                <a:solidFill>
                  <a:srgbClr val="FD8537"/>
                </a:solidFill>
                <a:latin typeface="Wingdings"/>
                <a:ea typeface="+mn-ea"/>
                <a:cs typeface="Wingdings"/>
              </a:rPr>
              <a:t></a:t>
            </a:r>
            <a:r>
              <a:rPr lang="en-CA" sz="1413" b="1">
                <a:solidFill>
                  <a:srgbClr val="000000"/>
                </a:solidFill>
                <a:latin typeface="Century Schoolbook Bold"/>
                <a:ea typeface="+mn-ea"/>
                <a:cs typeface="Century Schoolbook Bold"/>
              </a:rPr>
              <a:t>   Identify the failed projects and determine the reasons to avoid such failures in</a:t>
            </a:r>
            <a:r>
              <a:rPr lang="en-CA" sz="1403">
                <a:solidFill>
                  <a:srgbClr val="000000"/>
                </a:solidFill>
                <a:latin typeface="Times New Roman"/>
                <a:ea typeface="+mn-ea"/>
                <a:cs typeface="+mn-cs"/>
              </a:rPr>
              <a:t/>
            </a:r>
            <a:br>
              <a:rPr lang="en-CA" sz="1403">
                <a:solidFill>
                  <a:srgbClr val="000000"/>
                </a:solidFill>
                <a:latin typeface="Times New Roman"/>
                <a:ea typeface="+mn-ea"/>
                <a:cs typeface="+mn-cs"/>
              </a:rPr>
            </a:br>
            <a:r>
              <a:rPr lang="en-CA" sz="1413" b="1">
                <a:solidFill>
                  <a:srgbClr val="000000"/>
                </a:solidFill>
                <a:latin typeface="Century Schoolbook Bold"/>
                <a:ea typeface="+mn-ea"/>
                <a:cs typeface="Century Schoolbook Bold"/>
              </a:rPr>
              <a:t>	future</a:t>
            </a:r>
          </a:p>
          <a:p>
            <a:pPr eaLnBrk="1" fontAlgn="auto" hangingPunct="1">
              <a:lnSpc>
                <a:spcPts val="2000"/>
              </a:lnSpc>
              <a:spcBef>
                <a:spcPts val="0"/>
              </a:spcBef>
              <a:spcAft>
                <a:spcPts val="0"/>
              </a:spcAft>
              <a:defRPr/>
            </a:pPr>
            <a:endParaRPr lang="en-CA" sz="1403">
              <a:solidFill>
                <a:srgbClr val="000000"/>
              </a:solidFill>
              <a:latin typeface="+mn-lt"/>
              <a:ea typeface="+mn-ea"/>
              <a:cs typeface="+mn-cs"/>
            </a:endParaRPr>
          </a:p>
        </p:txBody>
      </p:sp>
      <p:sp>
        <p:nvSpPr>
          <p:cNvPr id="9" name="TextBox 9"/>
          <p:cNvSpPr txBox="1"/>
          <p:nvPr/>
        </p:nvSpPr>
        <p:spPr>
          <a:xfrm>
            <a:off x="355600" y="3517900"/>
            <a:ext cx="8788400" cy="279400"/>
          </a:xfrm>
          <a:prstGeom prst="rect">
            <a:avLst/>
          </a:prstGeom>
          <a:noFill/>
        </p:spPr>
        <p:txBody>
          <a:bodyPr wrap="none" lIns="0" tIns="0" rIns="0" bIns="0">
            <a:spAutoFit/>
          </a:bodyPr>
          <a:lstStyle/>
          <a:p>
            <a:pPr eaLnBrk="1" fontAlgn="auto" hangingPunct="1">
              <a:lnSpc>
                <a:spcPts val="1840"/>
              </a:lnSpc>
              <a:spcBef>
                <a:spcPts val="0"/>
              </a:spcBef>
              <a:spcAft>
                <a:spcPts val="0"/>
              </a:spcAft>
              <a:defRPr/>
            </a:pPr>
            <a:r>
              <a:rPr lang="en-CA" sz="1115">
                <a:solidFill>
                  <a:srgbClr val="FD8537"/>
                </a:solidFill>
                <a:latin typeface="Wingdings"/>
                <a:ea typeface="+mn-ea"/>
                <a:cs typeface="Wingdings"/>
              </a:rPr>
              <a:t></a:t>
            </a:r>
            <a:r>
              <a:rPr lang="en-CA" sz="1606" b="1">
                <a:solidFill>
                  <a:srgbClr val="000000"/>
                </a:solidFill>
                <a:latin typeface="Century Schoolbook Bold"/>
                <a:ea typeface="+mn-ea"/>
                <a:cs typeface="Century Schoolbook Bold"/>
              </a:rPr>
              <a:t>  Metrics</a:t>
            </a:r>
          </a:p>
          <a:p>
            <a:pPr eaLnBrk="1" fontAlgn="auto" hangingPunct="1">
              <a:lnSpc>
                <a:spcPts val="1840"/>
              </a:lnSpc>
              <a:spcBef>
                <a:spcPts val="0"/>
              </a:spcBef>
              <a:spcAft>
                <a:spcPts val="0"/>
              </a:spcAft>
              <a:defRPr/>
            </a:pPr>
            <a:endParaRPr lang="en-CA" sz="1548">
              <a:solidFill>
                <a:srgbClr val="000000"/>
              </a:solidFill>
              <a:latin typeface="+mn-lt"/>
              <a:ea typeface="+mn-ea"/>
              <a:cs typeface="+mn-cs"/>
            </a:endParaRPr>
          </a:p>
        </p:txBody>
      </p:sp>
      <p:sp>
        <p:nvSpPr>
          <p:cNvPr id="10" name="TextBox 10"/>
          <p:cNvSpPr txBox="1"/>
          <p:nvPr/>
        </p:nvSpPr>
        <p:spPr>
          <a:xfrm>
            <a:off x="723900" y="3860800"/>
            <a:ext cx="114300" cy="165100"/>
          </a:xfrm>
          <a:prstGeom prst="rect">
            <a:avLst/>
          </a:prstGeom>
          <a:noFill/>
        </p:spPr>
        <p:txBody>
          <a:bodyPr wrap="none" lIns="0" tIns="0" rIns="0" bIns="0">
            <a:spAutoFit/>
          </a:bodyPr>
          <a:lstStyle/>
          <a:p>
            <a:pPr eaLnBrk="1" fontAlgn="auto" hangingPunct="1">
              <a:lnSpc>
                <a:spcPts val="1000"/>
              </a:lnSpc>
              <a:spcBef>
                <a:spcPts val="0"/>
              </a:spcBef>
              <a:spcAft>
                <a:spcPts val="0"/>
              </a:spcAft>
              <a:defRPr/>
            </a:pPr>
            <a:r>
              <a:rPr lang="en-CA" sz="676">
                <a:solidFill>
                  <a:srgbClr val="FD8537"/>
                </a:solidFill>
                <a:latin typeface="Wingdings"/>
                <a:ea typeface="+mn-ea"/>
                <a:cs typeface="Wingdings"/>
              </a:rPr>
              <a:t></a:t>
            </a:r>
          </a:p>
          <a:p>
            <a:pPr eaLnBrk="1" fontAlgn="auto" hangingPunct="1">
              <a:lnSpc>
                <a:spcPts val="1035"/>
              </a:lnSpc>
              <a:spcBef>
                <a:spcPts val="0"/>
              </a:spcBef>
              <a:spcAft>
                <a:spcPts val="0"/>
              </a:spcAft>
              <a:defRPr/>
            </a:pPr>
            <a:endParaRPr lang="en-CA" sz="878">
              <a:solidFill>
                <a:srgbClr val="000000"/>
              </a:solidFill>
              <a:latin typeface="+mn-lt"/>
              <a:ea typeface="+mn-ea"/>
              <a:cs typeface="+mn-cs"/>
            </a:endParaRPr>
          </a:p>
        </p:txBody>
      </p:sp>
      <p:sp>
        <p:nvSpPr>
          <p:cNvPr id="11" name="TextBox 11"/>
          <p:cNvSpPr txBox="1"/>
          <p:nvPr/>
        </p:nvSpPr>
        <p:spPr>
          <a:xfrm>
            <a:off x="1028700" y="3835400"/>
            <a:ext cx="8013700" cy="228600"/>
          </a:xfrm>
          <a:prstGeom prst="rect">
            <a:avLst/>
          </a:prstGeom>
          <a:noFill/>
        </p:spPr>
        <p:txBody>
          <a:bodyPr wrap="none" lIns="0" tIns="0" rIns="0" bIns="0">
            <a:spAutoFit/>
          </a:bodyPr>
          <a:lstStyle/>
          <a:p>
            <a:pPr eaLnBrk="1" fontAlgn="auto" hangingPunct="1">
              <a:lnSpc>
                <a:spcPts val="1200"/>
              </a:lnSpc>
              <a:spcBef>
                <a:spcPts val="0"/>
              </a:spcBef>
              <a:spcAft>
                <a:spcPts val="0"/>
              </a:spcAft>
              <a:defRPr/>
            </a:pPr>
            <a:r>
              <a:rPr lang="en-CA" sz="1116" b="1">
                <a:solidFill>
                  <a:srgbClr val="000000"/>
                </a:solidFill>
                <a:latin typeface="Century Schoolbook Bold"/>
                <a:ea typeface="+mn-ea"/>
                <a:cs typeface="Century Schoolbook Bold"/>
              </a:rPr>
              <a:t>A metric is a specific, measurable standard against which actual performance is measured.</a:t>
            </a:r>
          </a:p>
          <a:p>
            <a:pPr eaLnBrk="1" fontAlgn="auto" hangingPunct="1">
              <a:lnSpc>
                <a:spcPts val="1265"/>
              </a:lnSpc>
              <a:spcBef>
                <a:spcPts val="0"/>
              </a:spcBef>
              <a:spcAft>
                <a:spcPts val="0"/>
              </a:spcAft>
              <a:defRPr/>
            </a:pPr>
            <a:endParaRPr lang="en-CA" sz="1106">
              <a:solidFill>
                <a:srgbClr val="000000"/>
              </a:solidFill>
              <a:latin typeface="+mn-lt"/>
              <a:ea typeface="+mn-ea"/>
              <a:cs typeface="+mn-cs"/>
            </a:endParaRPr>
          </a:p>
        </p:txBody>
      </p:sp>
      <p:sp>
        <p:nvSpPr>
          <p:cNvPr id="12" name="TextBox 12"/>
          <p:cNvSpPr txBox="1"/>
          <p:nvPr/>
        </p:nvSpPr>
        <p:spPr>
          <a:xfrm>
            <a:off x="990600" y="4064000"/>
            <a:ext cx="8051800" cy="190500"/>
          </a:xfrm>
          <a:prstGeom prst="rect">
            <a:avLst/>
          </a:prstGeom>
          <a:noFill/>
        </p:spPr>
        <p:txBody>
          <a:bodyPr wrap="none" lIns="0" tIns="0" rIns="0" bIns="0">
            <a:spAutoFit/>
          </a:bodyPr>
          <a:lstStyle/>
          <a:p>
            <a:pPr eaLnBrk="1" fontAlgn="auto" hangingPunct="1">
              <a:lnSpc>
                <a:spcPts val="1000"/>
              </a:lnSpc>
              <a:spcBef>
                <a:spcPts val="0"/>
              </a:spcBef>
              <a:spcAft>
                <a:spcPts val="0"/>
              </a:spcAft>
              <a:defRPr/>
            </a:pPr>
            <a:r>
              <a:rPr lang="en-CA" sz="540">
                <a:solidFill>
                  <a:srgbClr val="DF752E"/>
                </a:solidFill>
                <a:latin typeface="Wingdings"/>
                <a:ea typeface="+mn-ea"/>
                <a:cs typeface="Wingdings"/>
              </a:rPr>
              <a:t></a:t>
            </a:r>
            <a:r>
              <a:rPr lang="en-CA" sz="900">
                <a:solidFill>
                  <a:srgbClr val="000000"/>
                </a:solidFill>
                <a:latin typeface="Century Schoolbook"/>
                <a:ea typeface="+mn-ea"/>
                <a:cs typeface="Century Schoolbook"/>
              </a:rPr>
              <a:t>    Metrics assist in assessing progress</a:t>
            </a:r>
          </a:p>
          <a:p>
            <a:pPr eaLnBrk="1" fontAlgn="auto" hangingPunct="1">
              <a:lnSpc>
                <a:spcPts val="1035"/>
              </a:lnSpc>
              <a:spcBef>
                <a:spcPts val="0"/>
              </a:spcBef>
              <a:spcAft>
                <a:spcPts val="0"/>
              </a:spcAft>
              <a:defRPr/>
            </a:pPr>
            <a:endParaRPr lang="en-CA" sz="891">
              <a:solidFill>
                <a:srgbClr val="000000"/>
              </a:solidFill>
              <a:latin typeface="+mn-lt"/>
              <a:ea typeface="+mn-ea"/>
              <a:cs typeface="+mn-cs"/>
            </a:endParaRPr>
          </a:p>
        </p:txBody>
      </p:sp>
      <p:sp>
        <p:nvSpPr>
          <p:cNvPr id="13" name="TextBox 13"/>
          <p:cNvSpPr txBox="1"/>
          <p:nvPr/>
        </p:nvSpPr>
        <p:spPr>
          <a:xfrm>
            <a:off x="990600" y="4254500"/>
            <a:ext cx="8051800" cy="190500"/>
          </a:xfrm>
          <a:prstGeom prst="rect">
            <a:avLst/>
          </a:prstGeom>
          <a:noFill/>
        </p:spPr>
        <p:txBody>
          <a:bodyPr wrap="none" lIns="0" tIns="0" rIns="0" bIns="0">
            <a:spAutoFit/>
          </a:bodyPr>
          <a:lstStyle/>
          <a:p>
            <a:pPr eaLnBrk="1" fontAlgn="auto" hangingPunct="1">
              <a:lnSpc>
                <a:spcPts val="1000"/>
              </a:lnSpc>
              <a:spcBef>
                <a:spcPts val="0"/>
              </a:spcBef>
              <a:spcAft>
                <a:spcPts val="0"/>
              </a:spcAft>
              <a:defRPr/>
            </a:pPr>
            <a:r>
              <a:rPr lang="en-CA" sz="540">
                <a:solidFill>
                  <a:srgbClr val="DF752E"/>
                </a:solidFill>
                <a:latin typeface="Wingdings"/>
                <a:ea typeface="+mn-ea"/>
                <a:cs typeface="Wingdings"/>
              </a:rPr>
              <a:t></a:t>
            </a:r>
            <a:r>
              <a:rPr lang="en-CA" sz="900">
                <a:solidFill>
                  <a:srgbClr val="000000"/>
                </a:solidFill>
                <a:latin typeface="Century Schoolbook"/>
                <a:ea typeface="+mn-ea"/>
                <a:cs typeface="Century Schoolbook"/>
              </a:rPr>
              <a:t>    Communicating the strategic goals through targets</a:t>
            </a:r>
          </a:p>
          <a:p>
            <a:pPr eaLnBrk="1" fontAlgn="auto" hangingPunct="1">
              <a:lnSpc>
                <a:spcPts val="1035"/>
              </a:lnSpc>
              <a:spcBef>
                <a:spcPts val="0"/>
              </a:spcBef>
              <a:spcAft>
                <a:spcPts val="0"/>
              </a:spcAft>
              <a:defRPr/>
            </a:pPr>
            <a:endParaRPr lang="en-CA" sz="893">
              <a:solidFill>
                <a:srgbClr val="000000"/>
              </a:solidFill>
              <a:latin typeface="+mn-lt"/>
              <a:ea typeface="+mn-ea"/>
              <a:cs typeface="+mn-cs"/>
            </a:endParaRPr>
          </a:p>
        </p:txBody>
      </p:sp>
      <p:sp>
        <p:nvSpPr>
          <p:cNvPr id="14" name="TextBox 14"/>
          <p:cNvSpPr txBox="1"/>
          <p:nvPr/>
        </p:nvSpPr>
        <p:spPr>
          <a:xfrm>
            <a:off x="901700" y="4419600"/>
            <a:ext cx="8140700" cy="546100"/>
          </a:xfrm>
          <a:prstGeom prst="rect">
            <a:avLst/>
          </a:prstGeom>
          <a:noFill/>
        </p:spPr>
        <p:txBody>
          <a:bodyPr wrap="none" lIns="0" tIns="0" rIns="0" bIns="0">
            <a:spAutoFit/>
          </a:bodyPr>
          <a:lstStyle/>
          <a:p>
            <a:pPr eaLnBrk="1" fontAlgn="auto" hangingPunct="1">
              <a:lnSpc>
                <a:spcPts val="2000"/>
              </a:lnSpc>
              <a:spcBef>
                <a:spcPts val="0"/>
              </a:spcBef>
              <a:spcAft>
                <a:spcPts val="0"/>
              </a:spcAft>
              <a:tabLst>
                <a:tab pos="266700" algn="l"/>
              </a:tabLst>
              <a:defRPr/>
            </a:pPr>
            <a:r>
              <a:rPr lang="en-CA" sz="1115">
                <a:solidFill>
                  <a:srgbClr val="FD8537"/>
                </a:solidFill>
                <a:latin typeface="Wingdings"/>
                <a:ea typeface="+mn-ea"/>
                <a:cs typeface="Wingdings"/>
              </a:rPr>
              <a:t></a:t>
            </a:r>
            <a:r>
              <a:rPr lang="en-CA" sz="1413" b="1">
                <a:solidFill>
                  <a:srgbClr val="000000"/>
                </a:solidFill>
                <a:latin typeface="Century Schoolbook Bold"/>
                <a:ea typeface="+mn-ea"/>
                <a:cs typeface="Century Schoolbook Bold"/>
              </a:rPr>
              <a:t>   Each company measures success or failure by a different set of standards and</a:t>
            </a:r>
            <a:r>
              <a:rPr lang="en-CA" sz="1403">
                <a:solidFill>
                  <a:srgbClr val="000000"/>
                </a:solidFill>
                <a:latin typeface="Times New Roman"/>
                <a:ea typeface="+mn-ea"/>
                <a:cs typeface="+mn-cs"/>
              </a:rPr>
              <a:t/>
            </a:r>
            <a:br>
              <a:rPr lang="en-CA" sz="1403">
                <a:solidFill>
                  <a:srgbClr val="000000"/>
                </a:solidFill>
                <a:latin typeface="Times New Roman"/>
                <a:ea typeface="+mn-ea"/>
                <a:cs typeface="+mn-cs"/>
              </a:rPr>
            </a:br>
            <a:r>
              <a:rPr lang="en-CA" sz="1413" b="1">
                <a:solidFill>
                  <a:srgbClr val="000000"/>
                </a:solidFill>
                <a:latin typeface="Century Schoolbook Bold"/>
                <a:ea typeface="+mn-ea"/>
                <a:cs typeface="Century Schoolbook Bold"/>
              </a:rPr>
              <a:t>	metrics</a:t>
            </a:r>
          </a:p>
          <a:p>
            <a:pPr eaLnBrk="1" fontAlgn="auto" hangingPunct="1">
              <a:lnSpc>
                <a:spcPts val="2015"/>
              </a:lnSpc>
              <a:spcBef>
                <a:spcPts val="0"/>
              </a:spcBef>
              <a:spcAft>
                <a:spcPts val="0"/>
              </a:spcAft>
              <a:defRPr/>
            </a:pPr>
            <a:endParaRPr lang="en-CA" sz="1403">
              <a:solidFill>
                <a:srgbClr val="000000"/>
              </a:solidFill>
              <a:latin typeface="+mn-lt"/>
              <a:ea typeface="+mn-ea"/>
              <a:cs typeface="+mn-cs"/>
            </a:endParaRPr>
          </a:p>
        </p:txBody>
      </p:sp>
      <p:sp>
        <p:nvSpPr>
          <p:cNvPr id="114703" name="TextBox 15"/>
          <p:cNvSpPr txBox="1">
            <a:spLocks noChangeArrowheads="1"/>
          </p:cNvSpPr>
          <p:nvPr/>
        </p:nvSpPr>
        <p:spPr bwMode="auto">
          <a:xfrm>
            <a:off x="901700" y="4978400"/>
            <a:ext cx="81407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266700" algn="l"/>
              </a:tabLst>
              <a:defRPr sz="2400">
                <a:solidFill>
                  <a:schemeClr val="tx1"/>
                </a:solidFill>
                <a:latin typeface="Arial" charset="0"/>
                <a:ea typeface="ＭＳ Ｐゴシック" charset="0"/>
                <a:cs typeface="ＭＳ Ｐゴシック" charset="0"/>
              </a:defRPr>
            </a:lvl1pPr>
            <a:lvl2pPr marL="742950" indent="-285750">
              <a:tabLst>
                <a:tab pos="266700" algn="l"/>
              </a:tabLst>
              <a:defRPr sz="2400">
                <a:solidFill>
                  <a:schemeClr val="tx1"/>
                </a:solidFill>
                <a:latin typeface="Arial" charset="0"/>
                <a:ea typeface="ＭＳ Ｐゴシック" charset="0"/>
              </a:defRPr>
            </a:lvl2pPr>
            <a:lvl3pPr marL="1143000" indent="-228600">
              <a:tabLst>
                <a:tab pos="266700" algn="l"/>
              </a:tabLst>
              <a:defRPr sz="2400">
                <a:solidFill>
                  <a:schemeClr val="tx1"/>
                </a:solidFill>
                <a:latin typeface="Arial" charset="0"/>
                <a:ea typeface="ＭＳ Ｐゴシック" charset="0"/>
              </a:defRPr>
            </a:lvl3pPr>
            <a:lvl4pPr marL="1600200" indent="-228600">
              <a:tabLst>
                <a:tab pos="266700" algn="l"/>
              </a:tabLst>
              <a:defRPr sz="2400">
                <a:solidFill>
                  <a:schemeClr val="tx1"/>
                </a:solidFill>
                <a:latin typeface="Arial" charset="0"/>
                <a:ea typeface="ＭＳ Ｐゴシック" charset="0"/>
              </a:defRPr>
            </a:lvl4pPr>
            <a:lvl5pPr marL="2057400" indent="-228600">
              <a:tabLst>
                <a:tab pos="2667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2667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2667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2667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266700" algn="l"/>
              </a:tabLst>
              <a:defRPr sz="2400">
                <a:solidFill>
                  <a:schemeClr val="tx1"/>
                </a:solidFill>
                <a:latin typeface="Arial" charset="0"/>
                <a:ea typeface="ＭＳ Ｐゴシック" charset="0"/>
              </a:defRPr>
            </a:lvl9pPr>
          </a:lstStyle>
          <a:p>
            <a:pPr eaLnBrk="1" hangingPunct="1">
              <a:lnSpc>
                <a:spcPts val="2000"/>
              </a:lnSpc>
            </a:pPr>
            <a:r>
              <a:rPr lang="en-CA" sz="1100">
                <a:solidFill>
                  <a:srgbClr val="FD8537"/>
                </a:solidFill>
                <a:latin typeface="Wingdings" charset="0"/>
                <a:cs typeface="Wingdings" charset="0"/>
              </a:rPr>
              <a:t></a:t>
            </a:r>
            <a:r>
              <a:rPr lang="en-CA" sz="1400" b="1">
                <a:solidFill>
                  <a:srgbClr val="000000"/>
                </a:solidFill>
                <a:latin typeface="Century Schoolbook Bold" charset="0"/>
                <a:cs typeface="Century Schoolbook Bold" charset="0"/>
              </a:rPr>
              <a:t>   E.g. Skype… performance may not be just revenues. Customer No‟s  may be highly</a:t>
            </a:r>
            <a:r>
              <a:rPr lang="en-CA" sz="1400">
                <a:solidFill>
                  <a:srgbClr val="000000"/>
                </a:solidFill>
                <a:latin typeface="Times New Roman" charset="0"/>
              </a:rPr>
              <a:t/>
            </a:r>
            <a:br>
              <a:rPr lang="en-CA" sz="1400">
                <a:solidFill>
                  <a:srgbClr val="000000"/>
                </a:solidFill>
                <a:latin typeface="Times New Roman" charset="0"/>
              </a:rPr>
            </a:br>
            <a:r>
              <a:rPr lang="en-CA" sz="1400" b="1">
                <a:solidFill>
                  <a:srgbClr val="000000"/>
                </a:solidFill>
                <a:latin typeface="Century Schoolbook Bold" charset="0"/>
                <a:cs typeface="Century Schoolbook Bold" charset="0"/>
              </a:rPr>
              <a:t>	important</a:t>
            </a:r>
          </a:p>
          <a:p>
            <a:pPr eaLnBrk="1" hangingPunct="1">
              <a:lnSpc>
                <a:spcPts val="2013"/>
              </a:lnSpc>
            </a:pPr>
            <a:endParaRPr lang="en-CA" sz="1400">
              <a:solidFill>
                <a:srgbClr val="000000"/>
              </a:solidFill>
              <a:latin typeface="Calibri" charset="0"/>
            </a:endParaRPr>
          </a:p>
        </p:txBody>
      </p:sp>
      <p:sp>
        <p:nvSpPr>
          <p:cNvPr id="16" name="TextBox 16"/>
          <p:cNvSpPr txBox="1"/>
          <p:nvPr/>
        </p:nvSpPr>
        <p:spPr>
          <a:xfrm>
            <a:off x="355600" y="5613400"/>
            <a:ext cx="8788400" cy="279400"/>
          </a:xfrm>
          <a:prstGeom prst="rect">
            <a:avLst/>
          </a:prstGeom>
          <a:noFill/>
        </p:spPr>
        <p:txBody>
          <a:bodyPr wrap="none" lIns="0" tIns="0" rIns="0" bIns="0">
            <a:spAutoFit/>
          </a:bodyPr>
          <a:lstStyle/>
          <a:p>
            <a:pPr eaLnBrk="1" fontAlgn="auto" hangingPunct="1">
              <a:lnSpc>
                <a:spcPts val="1840"/>
              </a:lnSpc>
              <a:spcBef>
                <a:spcPts val="0"/>
              </a:spcBef>
              <a:spcAft>
                <a:spcPts val="0"/>
              </a:spcAft>
              <a:defRPr/>
            </a:pPr>
            <a:r>
              <a:rPr lang="en-CA" sz="1115">
                <a:solidFill>
                  <a:srgbClr val="FD8537"/>
                </a:solidFill>
                <a:latin typeface="Wingdings"/>
                <a:ea typeface="+mn-ea"/>
                <a:cs typeface="Wingdings"/>
              </a:rPr>
              <a:t></a:t>
            </a:r>
            <a:r>
              <a:rPr lang="en-CA" sz="1606" b="1">
                <a:solidFill>
                  <a:srgbClr val="000000"/>
                </a:solidFill>
                <a:latin typeface="Century Schoolbook Bold"/>
                <a:ea typeface="+mn-ea"/>
                <a:cs typeface="Century Schoolbook Bold"/>
              </a:rPr>
              <a:t>  Strategy assessment  tools</a:t>
            </a:r>
          </a:p>
          <a:p>
            <a:pPr eaLnBrk="1" fontAlgn="auto" hangingPunct="1">
              <a:lnSpc>
                <a:spcPts val="1840"/>
              </a:lnSpc>
              <a:spcBef>
                <a:spcPts val="0"/>
              </a:spcBef>
              <a:spcAft>
                <a:spcPts val="0"/>
              </a:spcAft>
              <a:defRPr/>
            </a:pPr>
            <a:endParaRPr lang="en-CA" sz="1579">
              <a:solidFill>
                <a:srgbClr val="000000"/>
              </a:solidFill>
              <a:latin typeface="+mn-lt"/>
              <a:ea typeface="+mn-ea"/>
              <a:cs typeface="+mn-cs"/>
            </a:endParaRPr>
          </a:p>
        </p:txBody>
      </p:sp>
      <p:sp>
        <p:nvSpPr>
          <p:cNvPr id="17" name="TextBox 17"/>
          <p:cNvSpPr txBox="1"/>
          <p:nvPr/>
        </p:nvSpPr>
        <p:spPr>
          <a:xfrm>
            <a:off x="901700" y="5943600"/>
            <a:ext cx="8242300" cy="266700"/>
          </a:xfrm>
          <a:prstGeom prst="rect">
            <a:avLst/>
          </a:prstGeom>
          <a:noFill/>
        </p:spPr>
        <p:txBody>
          <a:bodyPr wrap="none" lIns="0" tIns="0" rIns="0" bIns="0">
            <a:spAutoFit/>
          </a:bodyPr>
          <a:lstStyle/>
          <a:p>
            <a:pPr eaLnBrk="1" fontAlgn="auto" hangingPunct="1">
              <a:lnSpc>
                <a:spcPts val="1610"/>
              </a:lnSpc>
              <a:spcBef>
                <a:spcPts val="0"/>
              </a:spcBef>
              <a:spcAft>
                <a:spcPts val="0"/>
              </a:spcAft>
              <a:defRPr/>
            </a:pPr>
            <a:r>
              <a:rPr lang="en-CA" sz="1115">
                <a:solidFill>
                  <a:srgbClr val="FD8537"/>
                </a:solidFill>
                <a:latin typeface="Wingdings"/>
                <a:ea typeface="+mn-ea"/>
                <a:cs typeface="Wingdings"/>
              </a:rPr>
              <a:t></a:t>
            </a:r>
            <a:r>
              <a:rPr lang="en-CA" sz="1413" b="1">
                <a:solidFill>
                  <a:srgbClr val="000000"/>
                </a:solidFill>
                <a:latin typeface="Century Schoolbook Bold"/>
                <a:ea typeface="+mn-ea"/>
                <a:cs typeface="Century Schoolbook Bold"/>
              </a:rPr>
              <a:t>   Balance scorecard</a:t>
            </a:r>
          </a:p>
          <a:p>
            <a:pPr eaLnBrk="1" fontAlgn="auto" hangingPunct="1">
              <a:lnSpc>
                <a:spcPts val="1610"/>
              </a:lnSpc>
              <a:spcBef>
                <a:spcPts val="0"/>
              </a:spcBef>
              <a:spcAft>
                <a:spcPts val="0"/>
              </a:spcAft>
              <a:defRPr/>
            </a:pPr>
            <a:endParaRPr lang="en-CA" sz="1390">
              <a:solidFill>
                <a:srgbClr val="000000"/>
              </a:solidFill>
              <a:latin typeface="+mn-lt"/>
              <a:ea typeface="+mn-ea"/>
              <a:cs typeface="+mn-cs"/>
            </a:endParaRPr>
          </a:p>
        </p:txBody>
      </p:sp>
      <p:sp>
        <p:nvSpPr>
          <p:cNvPr id="18" name="TextBox 18"/>
          <p:cNvSpPr txBox="1"/>
          <p:nvPr/>
        </p:nvSpPr>
        <p:spPr>
          <a:xfrm>
            <a:off x="901700" y="6248400"/>
            <a:ext cx="8242300" cy="266700"/>
          </a:xfrm>
          <a:prstGeom prst="rect">
            <a:avLst/>
          </a:prstGeom>
          <a:noFill/>
        </p:spPr>
        <p:txBody>
          <a:bodyPr wrap="none" lIns="0" tIns="0" rIns="0" bIns="0">
            <a:spAutoFit/>
          </a:bodyPr>
          <a:lstStyle/>
          <a:p>
            <a:pPr eaLnBrk="1" fontAlgn="auto" hangingPunct="1">
              <a:lnSpc>
                <a:spcPts val="1610"/>
              </a:lnSpc>
              <a:spcBef>
                <a:spcPts val="0"/>
              </a:spcBef>
              <a:spcAft>
                <a:spcPts val="0"/>
              </a:spcAft>
              <a:defRPr/>
            </a:pPr>
            <a:r>
              <a:rPr lang="en-CA" sz="1115">
                <a:solidFill>
                  <a:srgbClr val="FD8537"/>
                </a:solidFill>
                <a:latin typeface="Wingdings"/>
                <a:ea typeface="+mn-ea"/>
                <a:cs typeface="Wingdings"/>
              </a:rPr>
              <a:t></a:t>
            </a:r>
            <a:r>
              <a:rPr lang="en-CA" sz="1413" b="1">
                <a:solidFill>
                  <a:srgbClr val="000000"/>
                </a:solidFill>
                <a:latin typeface="Century Schoolbook Bold"/>
                <a:ea typeface="+mn-ea"/>
                <a:cs typeface="Century Schoolbook Bold"/>
              </a:rPr>
              <a:t>   Web Analytics</a:t>
            </a:r>
          </a:p>
          <a:p>
            <a:pPr eaLnBrk="1" fontAlgn="auto" hangingPunct="1">
              <a:lnSpc>
                <a:spcPts val="1610"/>
              </a:lnSpc>
              <a:spcBef>
                <a:spcPts val="0"/>
              </a:spcBef>
              <a:spcAft>
                <a:spcPts val="0"/>
              </a:spcAft>
              <a:defRPr/>
            </a:pPr>
            <a:endParaRPr lang="en-CA" sz="1387">
              <a:solidFill>
                <a:srgbClr val="000000"/>
              </a:solidFill>
              <a:latin typeface="+mn-lt"/>
              <a:ea typeface="+mn-ea"/>
              <a:cs typeface="+mn-cs"/>
            </a:endParaRPr>
          </a:p>
        </p:txBody>
      </p:sp>
      <p:sp>
        <p:nvSpPr>
          <p:cNvPr id="19" name="TextBox 19"/>
          <p:cNvSpPr txBox="1"/>
          <p:nvPr/>
        </p:nvSpPr>
        <p:spPr>
          <a:xfrm>
            <a:off x="901700" y="6540500"/>
            <a:ext cx="8242300" cy="266700"/>
          </a:xfrm>
          <a:prstGeom prst="rect">
            <a:avLst/>
          </a:prstGeom>
          <a:noFill/>
        </p:spPr>
        <p:txBody>
          <a:bodyPr wrap="none" lIns="0" tIns="0" rIns="0" bIns="0">
            <a:spAutoFit/>
          </a:bodyPr>
          <a:lstStyle/>
          <a:p>
            <a:pPr eaLnBrk="1" fontAlgn="auto" hangingPunct="1">
              <a:lnSpc>
                <a:spcPts val="1610"/>
              </a:lnSpc>
              <a:spcBef>
                <a:spcPts val="0"/>
              </a:spcBef>
              <a:spcAft>
                <a:spcPts val="0"/>
              </a:spcAft>
              <a:defRPr/>
            </a:pPr>
            <a:r>
              <a:rPr lang="en-CA" sz="1115">
                <a:solidFill>
                  <a:srgbClr val="FD8537"/>
                </a:solidFill>
                <a:latin typeface="Wingdings"/>
                <a:ea typeface="+mn-ea"/>
                <a:cs typeface="Wingdings"/>
              </a:rPr>
              <a:t></a:t>
            </a:r>
            <a:r>
              <a:rPr lang="en-CA" sz="1413" b="1">
                <a:solidFill>
                  <a:srgbClr val="000000"/>
                </a:solidFill>
                <a:latin typeface="Century Schoolbook Bold"/>
                <a:ea typeface="+mn-ea"/>
                <a:cs typeface="Century Schoolbook Bold"/>
              </a:rPr>
              <a:t>   Return on Investments (ROI)</a:t>
            </a:r>
          </a:p>
          <a:p>
            <a:pPr eaLnBrk="1" fontAlgn="auto" hangingPunct="1">
              <a:lnSpc>
                <a:spcPts val="1610"/>
              </a:lnSpc>
              <a:spcBef>
                <a:spcPts val="0"/>
              </a:spcBef>
              <a:spcAft>
                <a:spcPts val="0"/>
              </a:spcAft>
              <a:defRPr/>
            </a:pPr>
            <a:endParaRPr lang="en-CA" sz="1394">
              <a:solidFill>
                <a:srgbClr val="000000"/>
              </a:solidFill>
              <a:latin typeface="+mn-lt"/>
              <a:ea typeface="+mn-ea"/>
              <a:cs typeface="+mn-cs"/>
            </a:endParaRPr>
          </a:p>
        </p:txBody>
      </p:sp>
      <p:pic>
        <p:nvPicPr>
          <p:cNvPr id="114708" name="Picture 20" descr="logo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6988"/>
            <a:ext cx="17859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753246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4" name="TextBox 2"/>
          <p:cNvSpPr txBox="1">
            <a:spLocks noChangeArrowheads="1"/>
          </p:cNvSpPr>
          <p:nvPr/>
        </p:nvSpPr>
        <p:spPr bwMode="auto">
          <a:xfrm>
            <a:off x="546100" y="317500"/>
            <a:ext cx="85979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2525"/>
              </a:lnSpc>
            </a:pPr>
            <a:r>
              <a:rPr lang="en-CA" sz="2700" b="1">
                <a:solidFill>
                  <a:srgbClr val="565F6C"/>
                </a:solidFill>
                <a:latin typeface="Century Schoolbook Bold" charset="0"/>
                <a:cs typeface="Century Schoolbook Bold" charset="0"/>
              </a:rPr>
              <a:t>S</a:t>
            </a:r>
            <a:r>
              <a:rPr lang="en-CA" sz="2100" b="1">
                <a:solidFill>
                  <a:srgbClr val="565F6C"/>
                </a:solidFill>
                <a:latin typeface="Century Schoolbook Bold" charset="0"/>
                <a:cs typeface="Century Schoolbook Bold" charset="0"/>
              </a:rPr>
              <a:t>TRATEGY ASSESSMENT CON</a:t>
            </a:r>
            <a:r>
              <a:rPr lang="en-CA" sz="2700" b="1">
                <a:solidFill>
                  <a:srgbClr val="565F6C"/>
                </a:solidFill>
                <a:latin typeface="Century Schoolbook Bold" charset="0"/>
                <a:cs typeface="Century Schoolbook Bold" charset="0"/>
              </a:rPr>
              <a:t>‟</a:t>
            </a:r>
            <a:r>
              <a:rPr lang="en-CA" sz="2100" b="1">
                <a:solidFill>
                  <a:srgbClr val="565F6C"/>
                </a:solidFill>
                <a:latin typeface="Century Schoolbook Bold" charset="0"/>
                <a:cs typeface="Century Schoolbook Bold" charset="0"/>
              </a:rPr>
              <a:t>T</a:t>
            </a:r>
          </a:p>
          <a:p>
            <a:pPr eaLnBrk="1" hangingPunct="1">
              <a:lnSpc>
                <a:spcPts val="2525"/>
              </a:lnSpc>
            </a:pPr>
            <a:endParaRPr lang="en-CA" sz="2200">
              <a:solidFill>
                <a:srgbClr val="000000"/>
              </a:solidFill>
              <a:latin typeface="Calibri" charset="0"/>
            </a:endParaRPr>
          </a:p>
        </p:txBody>
      </p:sp>
      <p:sp>
        <p:nvSpPr>
          <p:cNvPr id="3" name="TextBox 3"/>
          <p:cNvSpPr txBox="1"/>
          <p:nvPr/>
        </p:nvSpPr>
        <p:spPr>
          <a:xfrm>
            <a:off x="177800" y="1244600"/>
            <a:ext cx="8966200" cy="431800"/>
          </a:xfrm>
          <a:prstGeom prst="rect">
            <a:avLst/>
          </a:prstGeom>
          <a:noFill/>
        </p:spPr>
        <p:txBody>
          <a:bodyPr wrap="none" lIns="0" tIns="0" rIns="0" bIns="0">
            <a:spAutoFit/>
          </a:bodyPr>
          <a:lstStyle/>
          <a:p>
            <a:pPr eaLnBrk="1" fontAlgn="auto" hangingPunct="1">
              <a:lnSpc>
                <a:spcPts val="2645"/>
              </a:lnSpc>
              <a:spcBef>
                <a:spcPts val="0"/>
              </a:spcBef>
              <a:spcAft>
                <a:spcPts val="0"/>
              </a:spcAft>
              <a:defRPr/>
            </a:pPr>
            <a:r>
              <a:rPr lang="en-CA" sz="1607">
                <a:solidFill>
                  <a:srgbClr val="FD8537"/>
                </a:solidFill>
                <a:latin typeface="Wingdings"/>
                <a:ea typeface="+mn-ea"/>
                <a:cs typeface="Wingdings"/>
              </a:rPr>
              <a:t></a:t>
            </a:r>
            <a:r>
              <a:rPr lang="en-CA" sz="2314" b="1">
                <a:solidFill>
                  <a:srgbClr val="000000"/>
                </a:solidFill>
                <a:latin typeface="Century Schoolbook Bold"/>
                <a:ea typeface="+mn-ea"/>
                <a:cs typeface="Century Schoolbook Bold"/>
              </a:rPr>
              <a:t> Balanced score card</a:t>
            </a:r>
          </a:p>
          <a:p>
            <a:pPr eaLnBrk="1" fontAlgn="auto" hangingPunct="1">
              <a:lnSpc>
                <a:spcPts val="2645"/>
              </a:lnSpc>
              <a:spcBef>
                <a:spcPts val="0"/>
              </a:spcBef>
              <a:spcAft>
                <a:spcPts val="0"/>
              </a:spcAft>
              <a:defRPr/>
            </a:pPr>
            <a:endParaRPr lang="en-CA" sz="2270">
              <a:solidFill>
                <a:srgbClr val="000000"/>
              </a:solidFill>
              <a:latin typeface="+mn-lt"/>
              <a:ea typeface="+mn-ea"/>
              <a:cs typeface="+mn-cs"/>
            </a:endParaRPr>
          </a:p>
        </p:txBody>
      </p:sp>
      <p:sp>
        <p:nvSpPr>
          <p:cNvPr id="4" name="TextBox 4"/>
          <p:cNvSpPr txBox="1"/>
          <p:nvPr/>
        </p:nvSpPr>
        <p:spPr>
          <a:xfrm>
            <a:off x="723900" y="1917700"/>
            <a:ext cx="8420100" cy="393700"/>
          </a:xfrm>
          <a:prstGeom prst="rect">
            <a:avLst/>
          </a:prstGeom>
          <a:noFill/>
        </p:spPr>
        <p:txBody>
          <a:bodyPr wrap="none" lIns="0" tIns="0" rIns="0" bIns="0">
            <a:spAutoFit/>
          </a:bodyPr>
          <a:lstStyle/>
          <a:p>
            <a:pPr eaLnBrk="1" fontAlgn="auto" hangingPunct="1">
              <a:lnSpc>
                <a:spcPts val="2415"/>
              </a:lnSpc>
              <a:spcBef>
                <a:spcPts val="0"/>
              </a:spcBef>
              <a:spcAft>
                <a:spcPts val="0"/>
              </a:spcAft>
              <a:defRPr/>
            </a:pPr>
            <a:r>
              <a:rPr lang="en-CA" sz="1679">
                <a:solidFill>
                  <a:srgbClr val="FD8537"/>
                </a:solidFill>
                <a:latin typeface="Wingdings"/>
                <a:ea typeface="+mn-ea"/>
                <a:cs typeface="Wingdings"/>
              </a:rPr>
              <a:t></a:t>
            </a:r>
            <a:r>
              <a:rPr lang="en-CA" sz="2110" b="1">
                <a:solidFill>
                  <a:srgbClr val="000000"/>
                </a:solidFill>
                <a:latin typeface="Century Schoolbook Bold"/>
                <a:ea typeface="+mn-ea"/>
                <a:cs typeface="Century Schoolbook Bold"/>
              </a:rPr>
              <a:t> An adaptive tool that assesses organisational</a:t>
            </a:r>
          </a:p>
          <a:p>
            <a:pPr eaLnBrk="1" fontAlgn="auto" hangingPunct="1">
              <a:lnSpc>
                <a:spcPts val="2415"/>
              </a:lnSpc>
              <a:spcBef>
                <a:spcPts val="0"/>
              </a:spcBef>
              <a:spcAft>
                <a:spcPts val="0"/>
              </a:spcAft>
              <a:defRPr/>
            </a:pPr>
            <a:endParaRPr lang="en-CA" sz="2091">
              <a:solidFill>
                <a:srgbClr val="000000"/>
              </a:solidFill>
              <a:latin typeface="+mn-lt"/>
              <a:ea typeface="+mn-ea"/>
              <a:cs typeface="+mn-cs"/>
            </a:endParaRPr>
          </a:p>
        </p:txBody>
      </p:sp>
      <p:sp>
        <p:nvSpPr>
          <p:cNvPr id="5" name="TextBox 5"/>
          <p:cNvSpPr txBox="1"/>
          <p:nvPr/>
        </p:nvSpPr>
        <p:spPr>
          <a:xfrm>
            <a:off x="990600" y="2222500"/>
            <a:ext cx="8153400" cy="393700"/>
          </a:xfrm>
          <a:prstGeom prst="rect">
            <a:avLst/>
          </a:prstGeom>
          <a:noFill/>
        </p:spPr>
        <p:txBody>
          <a:bodyPr wrap="none" lIns="0" tIns="0" rIns="0" bIns="0">
            <a:spAutoFit/>
          </a:bodyPr>
          <a:lstStyle/>
          <a:p>
            <a:pPr eaLnBrk="1" fontAlgn="auto" hangingPunct="1">
              <a:lnSpc>
                <a:spcPts val="1910"/>
              </a:lnSpc>
              <a:spcBef>
                <a:spcPts val="0"/>
              </a:spcBef>
              <a:spcAft>
                <a:spcPts val="0"/>
              </a:spcAft>
              <a:defRPr/>
            </a:pPr>
            <a:r>
              <a:rPr lang="en-CA" sz="2110" b="1">
                <a:solidFill>
                  <a:srgbClr val="000000"/>
                </a:solidFill>
                <a:latin typeface="Century Schoolbook Bold"/>
                <a:ea typeface="+mn-ea"/>
                <a:cs typeface="Century Schoolbook Bold"/>
              </a:rPr>
              <a:t>progress toward strategic goals by measuring</a:t>
            </a:r>
          </a:p>
          <a:p>
            <a:pPr eaLnBrk="1" fontAlgn="auto" hangingPunct="1">
              <a:lnSpc>
                <a:spcPts val="1910"/>
              </a:lnSpc>
              <a:spcBef>
                <a:spcPts val="0"/>
              </a:spcBef>
              <a:spcAft>
                <a:spcPts val="0"/>
              </a:spcAft>
              <a:defRPr/>
            </a:pPr>
            <a:endParaRPr lang="en-CA" sz="2100">
              <a:solidFill>
                <a:srgbClr val="000000"/>
              </a:solidFill>
              <a:latin typeface="+mn-lt"/>
              <a:ea typeface="+mn-ea"/>
              <a:cs typeface="+mn-cs"/>
            </a:endParaRPr>
          </a:p>
        </p:txBody>
      </p:sp>
      <p:sp>
        <p:nvSpPr>
          <p:cNvPr id="6" name="TextBox 6"/>
          <p:cNvSpPr txBox="1"/>
          <p:nvPr/>
        </p:nvSpPr>
        <p:spPr>
          <a:xfrm>
            <a:off x="990600" y="2489200"/>
            <a:ext cx="8153400" cy="393700"/>
          </a:xfrm>
          <a:prstGeom prst="rect">
            <a:avLst/>
          </a:prstGeom>
          <a:noFill/>
        </p:spPr>
        <p:txBody>
          <a:bodyPr wrap="none" lIns="0" tIns="0" rIns="0" bIns="0">
            <a:spAutoFit/>
          </a:bodyPr>
          <a:lstStyle/>
          <a:p>
            <a:pPr eaLnBrk="1" fontAlgn="auto" hangingPunct="1">
              <a:lnSpc>
                <a:spcPts val="1910"/>
              </a:lnSpc>
              <a:spcBef>
                <a:spcPts val="0"/>
              </a:spcBef>
              <a:spcAft>
                <a:spcPts val="0"/>
              </a:spcAft>
              <a:defRPr/>
            </a:pPr>
            <a:r>
              <a:rPr lang="en-CA" sz="2110" b="1">
                <a:solidFill>
                  <a:srgbClr val="000000"/>
                </a:solidFill>
                <a:latin typeface="Century Schoolbook Bold"/>
                <a:ea typeface="+mn-ea"/>
                <a:cs typeface="Century Schoolbook Bold"/>
              </a:rPr>
              <a:t>performance in a number of different dimensions.</a:t>
            </a:r>
          </a:p>
          <a:p>
            <a:pPr eaLnBrk="1" fontAlgn="auto" hangingPunct="1">
              <a:lnSpc>
                <a:spcPts val="1910"/>
              </a:lnSpc>
              <a:spcBef>
                <a:spcPts val="0"/>
              </a:spcBef>
              <a:spcAft>
                <a:spcPts val="0"/>
              </a:spcAft>
              <a:defRPr/>
            </a:pPr>
            <a:endParaRPr lang="en-CA" sz="2100">
              <a:solidFill>
                <a:srgbClr val="000000"/>
              </a:solidFill>
              <a:latin typeface="+mn-lt"/>
              <a:ea typeface="+mn-ea"/>
              <a:cs typeface="+mn-cs"/>
            </a:endParaRPr>
          </a:p>
        </p:txBody>
      </p:sp>
      <p:sp>
        <p:nvSpPr>
          <p:cNvPr id="7" name="TextBox 7"/>
          <p:cNvSpPr txBox="1"/>
          <p:nvPr/>
        </p:nvSpPr>
        <p:spPr>
          <a:xfrm>
            <a:off x="723900" y="3111500"/>
            <a:ext cx="8420100" cy="647700"/>
          </a:xfrm>
          <a:prstGeom prst="rect">
            <a:avLst/>
          </a:prstGeom>
          <a:noFill/>
        </p:spPr>
        <p:txBody>
          <a:bodyPr wrap="none" lIns="0" tIns="0" rIns="0" bIns="0">
            <a:spAutoFit/>
          </a:bodyPr>
          <a:lstStyle/>
          <a:p>
            <a:pPr eaLnBrk="1" fontAlgn="auto" hangingPunct="1">
              <a:lnSpc>
                <a:spcPts val="2000"/>
              </a:lnSpc>
              <a:spcBef>
                <a:spcPts val="0"/>
              </a:spcBef>
              <a:spcAft>
                <a:spcPts val="0"/>
              </a:spcAft>
              <a:tabLst>
                <a:tab pos="266700" algn="l"/>
              </a:tabLst>
              <a:defRPr/>
            </a:pPr>
            <a:r>
              <a:rPr lang="en-CA" sz="1679">
                <a:solidFill>
                  <a:srgbClr val="FD8537"/>
                </a:solidFill>
                <a:latin typeface="Wingdings"/>
                <a:ea typeface="+mn-ea"/>
                <a:cs typeface="Wingdings"/>
              </a:rPr>
              <a:t></a:t>
            </a:r>
            <a:r>
              <a:rPr lang="en-CA" sz="2110" b="1">
                <a:solidFill>
                  <a:srgbClr val="000000"/>
                </a:solidFill>
                <a:latin typeface="Century Schoolbook Bold"/>
                <a:ea typeface="+mn-ea"/>
                <a:cs typeface="Century Schoolbook Bold"/>
              </a:rPr>
              <a:t> Developed by Prof. Robert S. Kaplan and Dr David P.</a:t>
            </a:r>
            <a:r>
              <a:rPr lang="en-CA" sz="2100">
                <a:solidFill>
                  <a:srgbClr val="000000"/>
                </a:solidFill>
                <a:latin typeface="Times New Roman"/>
                <a:ea typeface="+mn-ea"/>
                <a:cs typeface="+mn-cs"/>
              </a:rPr>
              <a:t/>
            </a:r>
            <a:br>
              <a:rPr lang="en-CA" sz="2100">
                <a:solidFill>
                  <a:srgbClr val="000000"/>
                </a:solidFill>
                <a:latin typeface="Times New Roman"/>
                <a:ea typeface="+mn-ea"/>
                <a:cs typeface="+mn-cs"/>
              </a:rPr>
            </a:br>
            <a:r>
              <a:rPr lang="en-CA" sz="2110" b="1">
                <a:solidFill>
                  <a:srgbClr val="000000"/>
                </a:solidFill>
                <a:latin typeface="Century Schoolbook Bold"/>
                <a:ea typeface="+mn-ea"/>
                <a:cs typeface="Century Schoolbook Bold"/>
              </a:rPr>
              <a:t>	Norton, at the Harvard Business School.</a:t>
            </a:r>
          </a:p>
          <a:p>
            <a:pPr eaLnBrk="1" fontAlgn="auto" hangingPunct="1">
              <a:lnSpc>
                <a:spcPts val="2000"/>
              </a:lnSpc>
              <a:spcBef>
                <a:spcPts val="0"/>
              </a:spcBef>
              <a:spcAft>
                <a:spcPts val="0"/>
              </a:spcAft>
              <a:defRPr/>
            </a:pPr>
            <a:endParaRPr lang="en-CA" sz="2100">
              <a:solidFill>
                <a:srgbClr val="000000"/>
              </a:solidFill>
              <a:latin typeface="+mn-lt"/>
              <a:ea typeface="+mn-ea"/>
              <a:cs typeface="+mn-cs"/>
            </a:endParaRPr>
          </a:p>
        </p:txBody>
      </p:sp>
      <p:sp>
        <p:nvSpPr>
          <p:cNvPr id="8" name="TextBox 8"/>
          <p:cNvSpPr txBox="1"/>
          <p:nvPr/>
        </p:nvSpPr>
        <p:spPr>
          <a:xfrm>
            <a:off x="812800" y="3746500"/>
            <a:ext cx="8331200" cy="927100"/>
          </a:xfrm>
          <a:prstGeom prst="rect">
            <a:avLst/>
          </a:prstGeom>
          <a:noFill/>
        </p:spPr>
        <p:txBody>
          <a:bodyPr wrap="none" lIns="0" tIns="0" rIns="0" bIns="0">
            <a:spAutoFit/>
          </a:bodyPr>
          <a:lstStyle/>
          <a:p>
            <a:pPr eaLnBrk="1" fontAlgn="auto" hangingPunct="1">
              <a:lnSpc>
                <a:spcPts val="3900"/>
              </a:lnSpc>
              <a:spcBef>
                <a:spcPts val="0"/>
              </a:spcBef>
              <a:spcAft>
                <a:spcPts val="0"/>
              </a:spcAft>
              <a:defRPr/>
            </a:pPr>
            <a:r>
              <a:rPr lang="en-CA" sz="960">
                <a:solidFill>
                  <a:srgbClr val="DF752E"/>
                </a:solidFill>
                <a:latin typeface="Wingdings"/>
                <a:ea typeface="+mn-ea"/>
                <a:cs typeface="Wingdings"/>
              </a:rPr>
              <a:t></a:t>
            </a:r>
            <a:r>
              <a:rPr lang="en-CA" sz="1606" b="1">
                <a:solidFill>
                  <a:srgbClr val="000000"/>
                </a:solidFill>
                <a:latin typeface="Century Schoolbook Bold"/>
                <a:ea typeface="+mn-ea"/>
                <a:cs typeface="Century Schoolbook Bold"/>
              </a:rPr>
              <a:t> To balance the narrow financial measurement perspectives</a:t>
            </a:r>
            <a:r>
              <a:rPr lang="en-CA" sz="1583">
                <a:solidFill>
                  <a:srgbClr val="000000"/>
                </a:solidFill>
                <a:latin typeface="Times New Roman"/>
                <a:ea typeface="+mn-ea"/>
                <a:cs typeface="+mn-cs"/>
              </a:rPr>
              <a:t/>
            </a:r>
            <a:br>
              <a:rPr lang="en-CA" sz="1583">
                <a:solidFill>
                  <a:srgbClr val="000000"/>
                </a:solidFill>
                <a:latin typeface="Times New Roman"/>
                <a:ea typeface="+mn-ea"/>
                <a:cs typeface="+mn-cs"/>
              </a:rPr>
            </a:br>
            <a:r>
              <a:rPr lang="en-CA" sz="960">
                <a:solidFill>
                  <a:srgbClr val="DF752E"/>
                </a:solidFill>
                <a:latin typeface="Wingdings"/>
                <a:ea typeface="+mn-ea"/>
                <a:cs typeface="Wingdings"/>
              </a:rPr>
              <a:t></a:t>
            </a:r>
            <a:r>
              <a:rPr lang="en-CA" sz="1606" b="1">
                <a:solidFill>
                  <a:srgbClr val="000000"/>
                </a:solidFill>
                <a:latin typeface="Century Schoolbook Bold"/>
                <a:ea typeface="+mn-ea"/>
                <a:cs typeface="Century Schoolbook Bold"/>
              </a:rPr>
              <a:t> Assesses organisation in a comprehensive manner</a:t>
            </a:r>
          </a:p>
          <a:p>
            <a:pPr eaLnBrk="1" fontAlgn="auto" hangingPunct="1">
              <a:lnSpc>
                <a:spcPts val="3900"/>
              </a:lnSpc>
              <a:spcBef>
                <a:spcPts val="0"/>
              </a:spcBef>
              <a:spcAft>
                <a:spcPts val="0"/>
              </a:spcAft>
              <a:defRPr/>
            </a:pPr>
            <a:endParaRPr lang="en-CA" sz="1583">
              <a:solidFill>
                <a:srgbClr val="000000"/>
              </a:solidFill>
              <a:latin typeface="+mn-lt"/>
              <a:ea typeface="+mn-ea"/>
              <a:cs typeface="+mn-cs"/>
            </a:endParaRPr>
          </a:p>
        </p:txBody>
      </p:sp>
      <p:sp>
        <p:nvSpPr>
          <p:cNvPr id="9" name="TextBox 9"/>
          <p:cNvSpPr txBox="1"/>
          <p:nvPr/>
        </p:nvSpPr>
        <p:spPr>
          <a:xfrm>
            <a:off x="812800" y="4940300"/>
            <a:ext cx="8331200" cy="279400"/>
          </a:xfrm>
          <a:prstGeom prst="rect">
            <a:avLst/>
          </a:prstGeom>
          <a:noFill/>
        </p:spPr>
        <p:txBody>
          <a:bodyPr wrap="none" lIns="0" tIns="0" rIns="0" bIns="0">
            <a:spAutoFit/>
          </a:bodyPr>
          <a:lstStyle/>
          <a:p>
            <a:pPr eaLnBrk="1" fontAlgn="auto" hangingPunct="1">
              <a:lnSpc>
                <a:spcPts val="1840"/>
              </a:lnSpc>
              <a:spcBef>
                <a:spcPts val="0"/>
              </a:spcBef>
              <a:spcAft>
                <a:spcPts val="0"/>
              </a:spcAft>
              <a:defRPr/>
            </a:pPr>
            <a:r>
              <a:rPr lang="en-CA" sz="960">
                <a:solidFill>
                  <a:srgbClr val="DF752E"/>
                </a:solidFill>
                <a:latin typeface="Wingdings"/>
                <a:ea typeface="+mn-ea"/>
                <a:cs typeface="Wingdings"/>
              </a:rPr>
              <a:t></a:t>
            </a:r>
            <a:r>
              <a:rPr lang="en-CA" sz="1606" b="1">
                <a:solidFill>
                  <a:srgbClr val="000000"/>
                </a:solidFill>
                <a:latin typeface="Century Schoolbook Bold"/>
                <a:ea typeface="+mn-ea"/>
                <a:cs typeface="Century Schoolbook Bold"/>
              </a:rPr>
              <a:t> Seeks more balance by measuring four areas</a:t>
            </a:r>
          </a:p>
          <a:p>
            <a:pPr eaLnBrk="1" fontAlgn="auto" hangingPunct="1">
              <a:lnSpc>
                <a:spcPts val="1840"/>
              </a:lnSpc>
              <a:spcBef>
                <a:spcPts val="0"/>
              </a:spcBef>
              <a:spcAft>
                <a:spcPts val="0"/>
              </a:spcAft>
              <a:defRPr/>
            </a:pPr>
            <a:endParaRPr lang="en-CA" sz="1581">
              <a:solidFill>
                <a:srgbClr val="000000"/>
              </a:solidFill>
              <a:latin typeface="+mn-lt"/>
              <a:ea typeface="+mn-ea"/>
              <a:cs typeface="+mn-cs"/>
            </a:endParaRPr>
          </a:p>
        </p:txBody>
      </p:sp>
      <p:sp>
        <p:nvSpPr>
          <p:cNvPr id="10" name="TextBox 10"/>
          <p:cNvSpPr txBox="1"/>
          <p:nvPr/>
        </p:nvSpPr>
        <p:spPr>
          <a:xfrm>
            <a:off x="1092200" y="5168900"/>
            <a:ext cx="1409700" cy="266700"/>
          </a:xfrm>
          <a:prstGeom prst="rect">
            <a:avLst/>
          </a:prstGeom>
          <a:noFill/>
        </p:spPr>
        <p:txBody>
          <a:bodyPr wrap="none" lIns="0" tIns="0" rIns="0" bIns="0">
            <a:spAutoFit/>
          </a:bodyPr>
          <a:lstStyle/>
          <a:p>
            <a:pPr eaLnBrk="1" fontAlgn="auto" hangingPunct="1">
              <a:lnSpc>
                <a:spcPts val="2070"/>
              </a:lnSpc>
              <a:spcBef>
                <a:spcPts val="0"/>
              </a:spcBef>
              <a:spcAft>
                <a:spcPts val="0"/>
              </a:spcAft>
              <a:defRPr/>
            </a:pPr>
            <a:r>
              <a:rPr lang="en-CA" sz="1080">
                <a:solidFill>
                  <a:srgbClr val="FDC3AD"/>
                </a:solidFill>
                <a:latin typeface="Wingdings"/>
                <a:ea typeface="+mn-ea"/>
                <a:cs typeface="Wingdings"/>
              </a:rPr>
              <a:t></a:t>
            </a:r>
            <a:r>
              <a:rPr lang="en-CA" sz="1810" b="1">
                <a:solidFill>
                  <a:srgbClr val="000000"/>
                </a:solidFill>
                <a:latin typeface="Century Schoolbook Bold"/>
                <a:ea typeface="+mn-ea"/>
                <a:cs typeface="Century Schoolbook Bold"/>
              </a:rPr>
              <a:t> Finance</a:t>
            </a:r>
          </a:p>
          <a:p>
            <a:pPr eaLnBrk="1" fontAlgn="auto" hangingPunct="1">
              <a:lnSpc>
                <a:spcPts val="2070"/>
              </a:lnSpc>
              <a:spcBef>
                <a:spcPts val="0"/>
              </a:spcBef>
              <a:spcAft>
                <a:spcPts val="0"/>
              </a:spcAft>
              <a:defRPr/>
            </a:pPr>
            <a:endParaRPr>
              <a:latin typeface="+mn-lt"/>
              <a:ea typeface="+mn-ea"/>
              <a:cs typeface="+mn-cs"/>
            </a:endParaRPr>
          </a:p>
        </p:txBody>
      </p:sp>
      <p:sp>
        <p:nvSpPr>
          <p:cNvPr id="11" name="TextBox 11"/>
          <p:cNvSpPr txBox="1"/>
          <p:nvPr/>
        </p:nvSpPr>
        <p:spPr>
          <a:xfrm>
            <a:off x="3746500" y="5168900"/>
            <a:ext cx="4699000" cy="266700"/>
          </a:xfrm>
          <a:prstGeom prst="rect">
            <a:avLst/>
          </a:prstGeom>
          <a:noFill/>
        </p:spPr>
        <p:txBody>
          <a:bodyPr wrap="none" lIns="0" tIns="0" rIns="0" bIns="0">
            <a:spAutoFit/>
          </a:bodyPr>
          <a:lstStyle/>
          <a:p>
            <a:pPr eaLnBrk="1" fontAlgn="auto" hangingPunct="1">
              <a:lnSpc>
                <a:spcPts val="2070"/>
              </a:lnSpc>
              <a:spcBef>
                <a:spcPts val="0"/>
              </a:spcBef>
              <a:spcAft>
                <a:spcPts val="0"/>
              </a:spcAft>
              <a:defRPr/>
            </a:pPr>
            <a:r>
              <a:rPr lang="en-CA" sz="1810" b="1">
                <a:solidFill>
                  <a:srgbClr val="000000"/>
                </a:solidFill>
                <a:latin typeface="Century Schoolbook Bold"/>
                <a:ea typeface="+mn-ea"/>
                <a:cs typeface="Century Schoolbook Bold"/>
              </a:rPr>
              <a:t>(priority for an established company)</a:t>
            </a:r>
          </a:p>
          <a:p>
            <a:pPr eaLnBrk="1" fontAlgn="auto" hangingPunct="1">
              <a:lnSpc>
                <a:spcPts val="2070"/>
              </a:lnSpc>
              <a:spcBef>
                <a:spcPts val="0"/>
              </a:spcBef>
              <a:spcAft>
                <a:spcPts val="0"/>
              </a:spcAft>
              <a:defRPr/>
            </a:pPr>
            <a:endParaRPr>
              <a:latin typeface="+mn-lt"/>
              <a:ea typeface="+mn-ea"/>
              <a:cs typeface="+mn-cs"/>
            </a:endParaRPr>
          </a:p>
        </p:txBody>
      </p:sp>
      <p:sp>
        <p:nvSpPr>
          <p:cNvPr id="12" name="TextBox 12"/>
          <p:cNvSpPr txBox="1"/>
          <p:nvPr/>
        </p:nvSpPr>
        <p:spPr>
          <a:xfrm>
            <a:off x="1092200" y="5448300"/>
            <a:ext cx="1701800" cy="254000"/>
          </a:xfrm>
          <a:prstGeom prst="rect">
            <a:avLst/>
          </a:prstGeom>
          <a:noFill/>
        </p:spPr>
        <p:txBody>
          <a:bodyPr wrap="none" lIns="0" tIns="0" rIns="0" bIns="0">
            <a:spAutoFit/>
          </a:bodyPr>
          <a:lstStyle/>
          <a:p>
            <a:pPr eaLnBrk="1" fontAlgn="auto" hangingPunct="1">
              <a:lnSpc>
                <a:spcPts val="2070"/>
              </a:lnSpc>
              <a:spcBef>
                <a:spcPts val="0"/>
              </a:spcBef>
              <a:spcAft>
                <a:spcPts val="0"/>
              </a:spcAft>
              <a:defRPr/>
            </a:pPr>
            <a:r>
              <a:rPr lang="en-CA" sz="1080">
                <a:solidFill>
                  <a:srgbClr val="FDC3AD"/>
                </a:solidFill>
                <a:latin typeface="Wingdings"/>
                <a:ea typeface="+mn-ea"/>
                <a:cs typeface="Wingdings"/>
              </a:rPr>
              <a:t></a:t>
            </a:r>
            <a:r>
              <a:rPr lang="en-CA" sz="1810" b="1">
                <a:solidFill>
                  <a:srgbClr val="000000"/>
                </a:solidFill>
                <a:latin typeface="Century Schoolbook Bold"/>
                <a:ea typeface="+mn-ea"/>
                <a:cs typeface="Century Schoolbook Bold"/>
              </a:rPr>
              <a:t> Customers</a:t>
            </a:r>
          </a:p>
          <a:p>
            <a:pPr eaLnBrk="1" fontAlgn="auto" hangingPunct="1">
              <a:lnSpc>
                <a:spcPts val="2070"/>
              </a:lnSpc>
              <a:spcBef>
                <a:spcPts val="0"/>
              </a:spcBef>
              <a:spcAft>
                <a:spcPts val="0"/>
              </a:spcAft>
              <a:defRPr/>
            </a:pPr>
            <a:endParaRPr>
              <a:latin typeface="+mn-lt"/>
              <a:ea typeface="+mn-ea"/>
              <a:cs typeface="+mn-cs"/>
            </a:endParaRPr>
          </a:p>
        </p:txBody>
      </p:sp>
      <p:sp>
        <p:nvSpPr>
          <p:cNvPr id="13" name="TextBox 13"/>
          <p:cNvSpPr txBox="1"/>
          <p:nvPr/>
        </p:nvSpPr>
        <p:spPr>
          <a:xfrm>
            <a:off x="3746500" y="5448300"/>
            <a:ext cx="1993900" cy="254000"/>
          </a:xfrm>
          <a:prstGeom prst="rect">
            <a:avLst/>
          </a:prstGeom>
          <a:noFill/>
        </p:spPr>
        <p:txBody>
          <a:bodyPr wrap="none" lIns="0" tIns="0" rIns="0" bIns="0">
            <a:spAutoFit/>
          </a:bodyPr>
          <a:lstStyle/>
          <a:p>
            <a:pPr eaLnBrk="1" fontAlgn="auto" hangingPunct="1">
              <a:lnSpc>
                <a:spcPts val="2070"/>
              </a:lnSpc>
              <a:spcBef>
                <a:spcPts val="0"/>
              </a:spcBef>
              <a:spcAft>
                <a:spcPts val="0"/>
              </a:spcAft>
              <a:defRPr/>
            </a:pPr>
            <a:r>
              <a:rPr lang="en-CA" sz="1810" b="1">
                <a:solidFill>
                  <a:srgbClr val="000000"/>
                </a:solidFill>
                <a:latin typeface="Century Schoolbook Bold"/>
                <a:ea typeface="+mn-ea"/>
                <a:cs typeface="Century Schoolbook Bold"/>
              </a:rPr>
              <a:t>(Start-up firm)</a:t>
            </a:r>
          </a:p>
          <a:p>
            <a:pPr eaLnBrk="1" fontAlgn="auto" hangingPunct="1">
              <a:lnSpc>
                <a:spcPts val="2070"/>
              </a:lnSpc>
              <a:spcBef>
                <a:spcPts val="0"/>
              </a:spcBef>
              <a:spcAft>
                <a:spcPts val="0"/>
              </a:spcAft>
              <a:defRPr/>
            </a:pPr>
            <a:endParaRPr>
              <a:latin typeface="+mn-lt"/>
              <a:ea typeface="+mn-ea"/>
              <a:cs typeface="+mn-cs"/>
            </a:endParaRPr>
          </a:p>
        </p:txBody>
      </p:sp>
      <p:sp>
        <p:nvSpPr>
          <p:cNvPr id="14" name="TextBox 14"/>
          <p:cNvSpPr txBox="1"/>
          <p:nvPr/>
        </p:nvSpPr>
        <p:spPr>
          <a:xfrm>
            <a:off x="1092200" y="5715000"/>
            <a:ext cx="2705100" cy="266700"/>
          </a:xfrm>
          <a:prstGeom prst="rect">
            <a:avLst/>
          </a:prstGeom>
          <a:noFill/>
        </p:spPr>
        <p:txBody>
          <a:bodyPr wrap="none" lIns="0" tIns="0" rIns="0" bIns="0">
            <a:spAutoFit/>
          </a:bodyPr>
          <a:lstStyle/>
          <a:p>
            <a:pPr eaLnBrk="1" fontAlgn="auto" hangingPunct="1">
              <a:lnSpc>
                <a:spcPts val="2070"/>
              </a:lnSpc>
              <a:spcBef>
                <a:spcPts val="0"/>
              </a:spcBef>
              <a:spcAft>
                <a:spcPts val="0"/>
              </a:spcAft>
              <a:defRPr/>
            </a:pPr>
            <a:r>
              <a:rPr lang="en-CA" sz="1082">
                <a:solidFill>
                  <a:srgbClr val="FDC3AD"/>
                </a:solidFill>
                <a:latin typeface="Wingdings"/>
                <a:ea typeface="+mn-ea"/>
                <a:cs typeface="Wingdings"/>
              </a:rPr>
              <a:t></a:t>
            </a:r>
            <a:r>
              <a:rPr lang="en-CA" sz="1812" b="1">
                <a:solidFill>
                  <a:srgbClr val="000000"/>
                </a:solidFill>
                <a:latin typeface="Century Schoolbook Bold"/>
                <a:ea typeface="+mn-ea"/>
                <a:cs typeface="Century Schoolbook Bold"/>
              </a:rPr>
              <a:t> Business processes</a:t>
            </a:r>
          </a:p>
          <a:p>
            <a:pPr eaLnBrk="1" fontAlgn="auto" hangingPunct="1">
              <a:lnSpc>
                <a:spcPts val="2070"/>
              </a:lnSpc>
              <a:spcBef>
                <a:spcPts val="0"/>
              </a:spcBef>
              <a:spcAft>
                <a:spcPts val="0"/>
              </a:spcAft>
              <a:defRPr/>
            </a:pPr>
            <a:endParaRPr>
              <a:latin typeface="+mn-lt"/>
              <a:ea typeface="+mn-ea"/>
              <a:cs typeface="+mn-cs"/>
            </a:endParaRPr>
          </a:p>
        </p:txBody>
      </p:sp>
      <p:sp>
        <p:nvSpPr>
          <p:cNvPr id="15" name="TextBox 15"/>
          <p:cNvSpPr txBox="1"/>
          <p:nvPr/>
        </p:nvSpPr>
        <p:spPr>
          <a:xfrm>
            <a:off x="3746500" y="5715000"/>
            <a:ext cx="3962400" cy="266700"/>
          </a:xfrm>
          <a:prstGeom prst="rect">
            <a:avLst/>
          </a:prstGeom>
          <a:noFill/>
        </p:spPr>
        <p:txBody>
          <a:bodyPr wrap="none" lIns="0" tIns="0" rIns="0" bIns="0">
            <a:spAutoFit/>
          </a:bodyPr>
          <a:lstStyle/>
          <a:p>
            <a:pPr eaLnBrk="1" fontAlgn="auto" hangingPunct="1">
              <a:lnSpc>
                <a:spcPts val="2070"/>
              </a:lnSpc>
              <a:spcBef>
                <a:spcPts val="0"/>
              </a:spcBef>
              <a:spcAft>
                <a:spcPts val="0"/>
              </a:spcAft>
              <a:defRPr/>
            </a:pPr>
            <a:r>
              <a:rPr lang="en-CA" sz="1812" b="1">
                <a:solidFill>
                  <a:srgbClr val="000000"/>
                </a:solidFill>
                <a:latin typeface="Century Schoolbook Bold"/>
                <a:ea typeface="+mn-ea"/>
                <a:cs typeface="Century Schoolbook Bold"/>
              </a:rPr>
              <a:t>(Firm targeting cost reduction)</a:t>
            </a:r>
          </a:p>
          <a:p>
            <a:pPr eaLnBrk="1" fontAlgn="auto" hangingPunct="1">
              <a:lnSpc>
                <a:spcPts val="2070"/>
              </a:lnSpc>
              <a:spcBef>
                <a:spcPts val="0"/>
              </a:spcBef>
              <a:spcAft>
                <a:spcPts val="0"/>
              </a:spcAft>
              <a:defRPr/>
            </a:pPr>
            <a:endParaRPr>
              <a:latin typeface="+mn-lt"/>
              <a:ea typeface="+mn-ea"/>
              <a:cs typeface="+mn-cs"/>
            </a:endParaRPr>
          </a:p>
        </p:txBody>
      </p:sp>
      <p:sp>
        <p:nvSpPr>
          <p:cNvPr id="16" name="TextBox 16"/>
          <p:cNvSpPr txBox="1"/>
          <p:nvPr/>
        </p:nvSpPr>
        <p:spPr>
          <a:xfrm>
            <a:off x="1092200" y="5994400"/>
            <a:ext cx="2933700" cy="228600"/>
          </a:xfrm>
          <a:prstGeom prst="rect">
            <a:avLst/>
          </a:prstGeom>
          <a:noFill/>
        </p:spPr>
        <p:txBody>
          <a:bodyPr wrap="none" lIns="0" tIns="0" rIns="0" bIns="0">
            <a:spAutoFit/>
          </a:bodyPr>
          <a:lstStyle/>
          <a:p>
            <a:pPr eaLnBrk="1" fontAlgn="auto" hangingPunct="1">
              <a:lnSpc>
                <a:spcPts val="2070"/>
              </a:lnSpc>
              <a:spcBef>
                <a:spcPts val="0"/>
              </a:spcBef>
              <a:spcAft>
                <a:spcPts val="0"/>
              </a:spcAft>
              <a:defRPr/>
            </a:pPr>
            <a:r>
              <a:rPr lang="en-CA" sz="1080">
                <a:solidFill>
                  <a:srgbClr val="FDC3AD"/>
                </a:solidFill>
                <a:latin typeface="Wingdings"/>
                <a:ea typeface="+mn-ea"/>
                <a:cs typeface="Wingdings"/>
              </a:rPr>
              <a:t></a:t>
            </a:r>
            <a:r>
              <a:rPr lang="en-CA" sz="1810" b="1">
                <a:solidFill>
                  <a:srgbClr val="000000"/>
                </a:solidFill>
                <a:latin typeface="Century Schoolbook Bold"/>
                <a:ea typeface="+mn-ea"/>
                <a:cs typeface="Century Schoolbook Bold"/>
              </a:rPr>
              <a:t> Learning and growth</a:t>
            </a:r>
          </a:p>
          <a:p>
            <a:pPr eaLnBrk="1" fontAlgn="auto" hangingPunct="1">
              <a:lnSpc>
                <a:spcPts val="2070"/>
              </a:lnSpc>
              <a:spcBef>
                <a:spcPts val="0"/>
              </a:spcBef>
              <a:spcAft>
                <a:spcPts val="0"/>
              </a:spcAft>
              <a:defRPr/>
            </a:pPr>
            <a:endParaRPr>
              <a:latin typeface="+mn-lt"/>
              <a:ea typeface="+mn-ea"/>
              <a:cs typeface="+mn-cs"/>
            </a:endParaRPr>
          </a:p>
        </p:txBody>
      </p:sp>
      <p:sp>
        <p:nvSpPr>
          <p:cNvPr id="17" name="TextBox 17"/>
          <p:cNvSpPr txBox="1"/>
          <p:nvPr/>
        </p:nvSpPr>
        <p:spPr>
          <a:xfrm>
            <a:off x="4660900" y="5994400"/>
            <a:ext cx="3822700" cy="342900"/>
          </a:xfrm>
          <a:prstGeom prst="rect">
            <a:avLst/>
          </a:prstGeom>
          <a:noFill/>
        </p:spPr>
        <p:txBody>
          <a:bodyPr wrap="none" lIns="0" tIns="0" rIns="0" bIns="0">
            <a:spAutoFit/>
          </a:bodyPr>
          <a:lstStyle/>
          <a:p>
            <a:pPr eaLnBrk="1" fontAlgn="auto" hangingPunct="1">
              <a:lnSpc>
                <a:spcPts val="2070"/>
              </a:lnSpc>
              <a:spcBef>
                <a:spcPts val="0"/>
              </a:spcBef>
              <a:spcAft>
                <a:spcPts val="0"/>
              </a:spcAft>
              <a:defRPr/>
            </a:pPr>
            <a:r>
              <a:rPr lang="en-CA" sz="1810" b="1">
                <a:solidFill>
                  <a:srgbClr val="000000"/>
                </a:solidFill>
                <a:latin typeface="Century Schoolbook Bold"/>
                <a:ea typeface="+mn-ea"/>
                <a:cs typeface="Century Schoolbook Bold"/>
              </a:rPr>
              <a:t>(Firm in a highly competitive</a:t>
            </a:r>
          </a:p>
          <a:p>
            <a:pPr eaLnBrk="1" fontAlgn="auto" hangingPunct="1">
              <a:lnSpc>
                <a:spcPts val="2070"/>
              </a:lnSpc>
              <a:spcBef>
                <a:spcPts val="0"/>
              </a:spcBef>
              <a:spcAft>
                <a:spcPts val="0"/>
              </a:spcAft>
              <a:defRPr/>
            </a:pPr>
            <a:endParaRPr>
              <a:latin typeface="+mn-lt"/>
              <a:ea typeface="+mn-ea"/>
              <a:cs typeface="+mn-cs"/>
            </a:endParaRPr>
          </a:p>
        </p:txBody>
      </p:sp>
      <p:sp>
        <p:nvSpPr>
          <p:cNvPr id="18" name="TextBox 18"/>
          <p:cNvSpPr txBox="1"/>
          <p:nvPr/>
        </p:nvSpPr>
        <p:spPr>
          <a:xfrm>
            <a:off x="1270000" y="6273800"/>
            <a:ext cx="7874000" cy="342900"/>
          </a:xfrm>
          <a:prstGeom prst="rect">
            <a:avLst/>
          </a:prstGeom>
          <a:noFill/>
        </p:spPr>
        <p:txBody>
          <a:bodyPr wrap="none" lIns="0" tIns="0" rIns="0" bIns="0">
            <a:spAutoFit/>
          </a:bodyPr>
          <a:lstStyle/>
          <a:p>
            <a:pPr eaLnBrk="1" fontAlgn="auto" hangingPunct="1">
              <a:lnSpc>
                <a:spcPts val="1620"/>
              </a:lnSpc>
              <a:spcBef>
                <a:spcPts val="0"/>
              </a:spcBef>
              <a:spcAft>
                <a:spcPts val="0"/>
              </a:spcAft>
              <a:defRPr/>
            </a:pPr>
            <a:r>
              <a:rPr lang="en-CA" sz="1810" b="1">
                <a:solidFill>
                  <a:srgbClr val="000000"/>
                </a:solidFill>
                <a:latin typeface="Century Schoolbook Bold"/>
                <a:ea typeface="+mn-ea"/>
                <a:cs typeface="Century Schoolbook Bold"/>
              </a:rPr>
              <a:t>industry)</a:t>
            </a:r>
          </a:p>
          <a:p>
            <a:pPr eaLnBrk="1" fontAlgn="auto" hangingPunct="1">
              <a:lnSpc>
                <a:spcPts val="1620"/>
              </a:lnSpc>
              <a:spcBef>
                <a:spcPts val="0"/>
              </a:spcBef>
              <a:spcAft>
                <a:spcPts val="0"/>
              </a:spcAft>
              <a:defRPr/>
            </a:pPr>
            <a:endParaRPr lang="en-CA">
              <a:solidFill>
                <a:srgbClr val="000000"/>
              </a:solidFill>
              <a:latin typeface="+mn-lt"/>
              <a:ea typeface="+mn-ea"/>
              <a:cs typeface="+mn-cs"/>
            </a:endParaRPr>
          </a:p>
        </p:txBody>
      </p:sp>
      <p:pic>
        <p:nvPicPr>
          <p:cNvPr id="115731" name="Picture 19" descr="logo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6988"/>
            <a:ext cx="17859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078153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8" name="TextBox 2"/>
          <p:cNvSpPr txBox="1">
            <a:spLocks noChangeArrowheads="1"/>
          </p:cNvSpPr>
          <p:nvPr/>
        </p:nvSpPr>
        <p:spPr bwMode="auto">
          <a:xfrm>
            <a:off x="546100" y="990600"/>
            <a:ext cx="85979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2813"/>
              </a:lnSpc>
            </a:pPr>
            <a:r>
              <a:rPr lang="en-CA" sz="3000">
                <a:solidFill>
                  <a:srgbClr val="565F6C"/>
                </a:solidFill>
                <a:latin typeface="Century Schoolbook" charset="0"/>
                <a:cs typeface="Century Schoolbook" charset="0"/>
              </a:rPr>
              <a:t>B</a:t>
            </a:r>
            <a:r>
              <a:rPr lang="en-CA">
                <a:solidFill>
                  <a:srgbClr val="565F6C"/>
                </a:solidFill>
                <a:latin typeface="Century Schoolbook" charset="0"/>
                <a:cs typeface="Century Schoolbook" charset="0"/>
              </a:rPr>
              <a:t>ALANCED SCORECARD CON</a:t>
            </a:r>
            <a:r>
              <a:rPr lang="en-CA" sz="3000">
                <a:solidFill>
                  <a:srgbClr val="565F6C"/>
                </a:solidFill>
                <a:latin typeface="Century Schoolbook" charset="0"/>
                <a:cs typeface="Century Schoolbook" charset="0"/>
              </a:rPr>
              <a:t>‘</a:t>
            </a:r>
            <a:r>
              <a:rPr lang="en-CA" altLang="ja-JP">
                <a:solidFill>
                  <a:srgbClr val="565F6C"/>
                </a:solidFill>
                <a:latin typeface="Century Schoolbook" charset="0"/>
                <a:cs typeface="Century Schoolbook" charset="0"/>
              </a:rPr>
              <a:t>T</a:t>
            </a:r>
          </a:p>
          <a:p>
            <a:pPr eaLnBrk="1" hangingPunct="1">
              <a:lnSpc>
                <a:spcPts val="2813"/>
              </a:lnSpc>
            </a:pPr>
            <a:endParaRPr lang="en-CA">
              <a:solidFill>
                <a:srgbClr val="000000"/>
              </a:solidFill>
              <a:latin typeface="Calibri" charset="0"/>
            </a:endParaRPr>
          </a:p>
        </p:txBody>
      </p:sp>
      <p:sp>
        <p:nvSpPr>
          <p:cNvPr id="3" name="TextBox 3"/>
          <p:cNvSpPr txBox="1"/>
          <p:nvPr/>
        </p:nvSpPr>
        <p:spPr>
          <a:xfrm>
            <a:off x="2209800" y="2755900"/>
            <a:ext cx="2438400" cy="190500"/>
          </a:xfrm>
          <a:prstGeom prst="rect">
            <a:avLst/>
          </a:prstGeom>
          <a:noFill/>
        </p:spPr>
        <p:txBody>
          <a:bodyPr wrap="none" lIns="0" tIns="0" rIns="0" bIns="0">
            <a:spAutoFit/>
          </a:bodyPr>
          <a:lstStyle/>
          <a:p>
            <a:pPr eaLnBrk="1" fontAlgn="auto" hangingPunct="1">
              <a:lnSpc>
                <a:spcPts val="1100"/>
              </a:lnSpc>
              <a:spcBef>
                <a:spcPts val="0"/>
              </a:spcBef>
              <a:spcAft>
                <a:spcPts val="0"/>
              </a:spcAft>
              <a:defRPr/>
            </a:pPr>
            <a:r>
              <a:rPr lang="en-CA" sz="1006" b="1">
                <a:solidFill>
                  <a:srgbClr val="FFFFFF"/>
                </a:solidFill>
                <a:latin typeface="Verdana Bold"/>
                <a:ea typeface="+mn-ea"/>
                <a:cs typeface="Verdana Bold"/>
              </a:rPr>
              <a:t>Improve customer</a:t>
            </a:r>
          </a:p>
          <a:p>
            <a:pPr eaLnBrk="1" fontAlgn="auto" hangingPunct="1">
              <a:lnSpc>
                <a:spcPts val="1150"/>
              </a:lnSpc>
              <a:spcBef>
                <a:spcPts val="0"/>
              </a:spcBef>
              <a:spcAft>
                <a:spcPts val="0"/>
              </a:spcAft>
              <a:defRPr/>
            </a:pPr>
            <a:endParaRPr lang="en-CA" sz="996">
              <a:solidFill>
                <a:srgbClr val="000000"/>
              </a:solidFill>
              <a:latin typeface="+mn-lt"/>
              <a:ea typeface="+mn-ea"/>
              <a:cs typeface="+mn-cs"/>
            </a:endParaRPr>
          </a:p>
        </p:txBody>
      </p:sp>
      <p:sp>
        <p:nvSpPr>
          <p:cNvPr id="4" name="TextBox 4"/>
          <p:cNvSpPr txBox="1"/>
          <p:nvPr/>
        </p:nvSpPr>
        <p:spPr>
          <a:xfrm>
            <a:off x="2247900" y="2908300"/>
            <a:ext cx="2400300" cy="190500"/>
          </a:xfrm>
          <a:prstGeom prst="rect">
            <a:avLst/>
          </a:prstGeom>
          <a:noFill/>
        </p:spPr>
        <p:txBody>
          <a:bodyPr wrap="none" lIns="0" tIns="0" rIns="0" bIns="0">
            <a:spAutoFit/>
          </a:bodyPr>
          <a:lstStyle/>
          <a:p>
            <a:pPr eaLnBrk="1" fontAlgn="auto" hangingPunct="1">
              <a:lnSpc>
                <a:spcPts val="1100"/>
              </a:lnSpc>
              <a:spcBef>
                <a:spcPts val="0"/>
              </a:spcBef>
              <a:spcAft>
                <a:spcPts val="0"/>
              </a:spcAft>
              <a:defRPr/>
            </a:pPr>
            <a:r>
              <a:rPr lang="en-CA" sz="1008" b="1">
                <a:solidFill>
                  <a:srgbClr val="FFFFFF"/>
                </a:solidFill>
                <a:latin typeface="Verdana Bold"/>
                <a:ea typeface="+mn-ea"/>
                <a:cs typeface="Verdana Bold"/>
              </a:rPr>
              <a:t>satisfaction levels</a:t>
            </a:r>
          </a:p>
          <a:p>
            <a:pPr eaLnBrk="1" fontAlgn="auto" hangingPunct="1">
              <a:lnSpc>
                <a:spcPts val="1150"/>
              </a:lnSpc>
              <a:spcBef>
                <a:spcPts val="0"/>
              </a:spcBef>
              <a:spcAft>
                <a:spcPts val="0"/>
              </a:spcAft>
              <a:defRPr/>
            </a:pPr>
            <a:endParaRPr lang="en-CA" sz="998">
              <a:solidFill>
                <a:srgbClr val="000000"/>
              </a:solidFill>
              <a:latin typeface="+mn-lt"/>
              <a:ea typeface="+mn-ea"/>
              <a:cs typeface="+mn-cs"/>
            </a:endParaRPr>
          </a:p>
        </p:txBody>
      </p:sp>
      <p:sp>
        <p:nvSpPr>
          <p:cNvPr id="5" name="TextBox 5"/>
          <p:cNvSpPr txBox="1"/>
          <p:nvPr/>
        </p:nvSpPr>
        <p:spPr>
          <a:xfrm>
            <a:off x="2082800" y="3048000"/>
            <a:ext cx="2565400" cy="342900"/>
          </a:xfrm>
          <a:prstGeom prst="rect">
            <a:avLst/>
          </a:prstGeom>
          <a:noFill/>
        </p:spPr>
        <p:txBody>
          <a:bodyPr wrap="none" lIns="0" tIns="0" rIns="0" bIns="0">
            <a:spAutoFit/>
          </a:bodyPr>
          <a:lstStyle/>
          <a:p>
            <a:pPr eaLnBrk="1" fontAlgn="auto" hangingPunct="1">
              <a:lnSpc>
                <a:spcPts val="1200"/>
              </a:lnSpc>
              <a:spcBef>
                <a:spcPts val="0"/>
              </a:spcBef>
              <a:spcAft>
                <a:spcPts val="0"/>
              </a:spcAft>
              <a:defRPr/>
            </a:pPr>
            <a:r>
              <a:rPr lang="en-CA" sz="1006" b="1">
                <a:solidFill>
                  <a:srgbClr val="FFFFFF"/>
                </a:solidFill>
                <a:latin typeface="Verdana Bold"/>
                <a:ea typeface="+mn-ea"/>
                <a:cs typeface="Verdana Bold"/>
              </a:rPr>
              <a:t>by 30% (on last year)</a:t>
            </a:r>
            <a:r>
              <a:rPr lang="en-CA" sz="996">
                <a:solidFill>
                  <a:srgbClr val="000000"/>
                </a:solidFill>
                <a:latin typeface="Times New Roman"/>
                <a:ea typeface="+mn-ea"/>
                <a:cs typeface="+mn-cs"/>
              </a:rPr>
              <a:t/>
            </a:r>
            <a:br>
              <a:rPr lang="en-CA" sz="996">
                <a:solidFill>
                  <a:srgbClr val="000000"/>
                </a:solidFill>
                <a:latin typeface="Times New Roman"/>
                <a:ea typeface="+mn-ea"/>
                <a:cs typeface="+mn-cs"/>
              </a:rPr>
            </a:br>
            <a:r>
              <a:rPr lang="en-CA" sz="1006" b="1">
                <a:solidFill>
                  <a:srgbClr val="FFFFFF"/>
                </a:solidFill>
                <a:latin typeface="Verdana Bold"/>
                <a:ea typeface="+mn-ea"/>
                <a:cs typeface="Verdana Bold"/>
              </a:rPr>
              <a:t>with in next 9 months</a:t>
            </a:r>
          </a:p>
          <a:p>
            <a:pPr eaLnBrk="1" fontAlgn="auto" hangingPunct="1">
              <a:lnSpc>
                <a:spcPts val="1200"/>
              </a:lnSpc>
              <a:spcBef>
                <a:spcPts val="0"/>
              </a:spcBef>
              <a:spcAft>
                <a:spcPts val="0"/>
              </a:spcAft>
              <a:defRPr/>
            </a:pPr>
            <a:endParaRPr lang="en-CA" sz="996">
              <a:solidFill>
                <a:srgbClr val="000000"/>
              </a:solidFill>
              <a:latin typeface="+mn-lt"/>
              <a:ea typeface="+mn-ea"/>
              <a:cs typeface="+mn-cs"/>
            </a:endParaRPr>
          </a:p>
        </p:txBody>
      </p:sp>
      <p:sp>
        <p:nvSpPr>
          <p:cNvPr id="6" name="TextBox 6"/>
          <p:cNvSpPr txBox="1"/>
          <p:nvPr/>
        </p:nvSpPr>
        <p:spPr>
          <a:xfrm>
            <a:off x="2209800" y="3352800"/>
            <a:ext cx="2438400" cy="342900"/>
          </a:xfrm>
          <a:prstGeom prst="rect">
            <a:avLst/>
          </a:prstGeom>
          <a:noFill/>
        </p:spPr>
        <p:txBody>
          <a:bodyPr wrap="none" lIns="0" tIns="0" rIns="0" bIns="0">
            <a:spAutoFit/>
          </a:bodyPr>
          <a:lstStyle/>
          <a:p>
            <a:pPr eaLnBrk="1" fontAlgn="auto" hangingPunct="1">
              <a:lnSpc>
                <a:spcPts val="1200"/>
              </a:lnSpc>
              <a:spcBef>
                <a:spcPts val="0"/>
              </a:spcBef>
              <a:spcAft>
                <a:spcPts val="0"/>
              </a:spcAft>
              <a:tabLst>
                <a:tab pos="228600" algn="l"/>
              </a:tabLst>
              <a:defRPr/>
            </a:pPr>
            <a:r>
              <a:rPr lang="en-CA" sz="1006" b="1" dirty="0">
                <a:solidFill>
                  <a:srgbClr val="FFFFFF"/>
                </a:solidFill>
                <a:latin typeface="Verdana Bold"/>
                <a:ea typeface="+mn-ea"/>
                <a:cs typeface="Verdana Bold"/>
              </a:rPr>
              <a:t>through call centre</a:t>
            </a:r>
            <a:r>
              <a:rPr lang="en-CA" sz="996" dirty="0">
                <a:solidFill>
                  <a:srgbClr val="000000"/>
                </a:solidFill>
                <a:latin typeface="Times New Roman"/>
                <a:ea typeface="+mn-ea"/>
                <a:cs typeface="+mn-cs"/>
              </a:rPr>
              <a:t/>
            </a:r>
            <a:br>
              <a:rPr lang="en-CA" sz="996" dirty="0">
                <a:solidFill>
                  <a:srgbClr val="000000"/>
                </a:solidFill>
                <a:latin typeface="Times New Roman"/>
                <a:ea typeface="+mn-ea"/>
                <a:cs typeface="+mn-cs"/>
              </a:rPr>
            </a:br>
            <a:r>
              <a:rPr lang="en-CA" sz="1006" b="1" dirty="0">
                <a:solidFill>
                  <a:srgbClr val="FFFFFF"/>
                </a:solidFill>
                <a:latin typeface="Verdana Bold"/>
                <a:ea typeface="+mn-ea"/>
                <a:cs typeface="Verdana Bold"/>
              </a:rPr>
              <a:t>	optimisation</a:t>
            </a:r>
          </a:p>
          <a:p>
            <a:pPr eaLnBrk="1" fontAlgn="auto" hangingPunct="1">
              <a:lnSpc>
                <a:spcPts val="1200"/>
              </a:lnSpc>
              <a:spcBef>
                <a:spcPts val="0"/>
              </a:spcBef>
              <a:spcAft>
                <a:spcPts val="0"/>
              </a:spcAft>
              <a:defRPr/>
            </a:pPr>
            <a:endParaRPr lang="en-CA" sz="996" dirty="0">
              <a:solidFill>
                <a:srgbClr val="000000"/>
              </a:solidFill>
              <a:latin typeface="+mn-lt"/>
              <a:ea typeface="+mn-ea"/>
              <a:cs typeface="+mn-cs"/>
            </a:endParaRPr>
          </a:p>
        </p:txBody>
      </p:sp>
      <p:sp>
        <p:nvSpPr>
          <p:cNvPr id="7" name="TextBox 7"/>
          <p:cNvSpPr txBox="1"/>
          <p:nvPr/>
        </p:nvSpPr>
        <p:spPr>
          <a:xfrm>
            <a:off x="2057400" y="5181600"/>
            <a:ext cx="2590800" cy="342900"/>
          </a:xfrm>
          <a:prstGeom prst="rect">
            <a:avLst/>
          </a:prstGeom>
          <a:noFill/>
        </p:spPr>
        <p:txBody>
          <a:bodyPr wrap="none" lIns="0" tIns="0" rIns="0" bIns="0">
            <a:spAutoFit/>
          </a:bodyPr>
          <a:lstStyle/>
          <a:p>
            <a:pPr eaLnBrk="1" fontAlgn="auto" hangingPunct="1">
              <a:lnSpc>
                <a:spcPts val="1200"/>
              </a:lnSpc>
              <a:spcBef>
                <a:spcPts val="0"/>
              </a:spcBef>
              <a:spcAft>
                <a:spcPts val="0"/>
              </a:spcAft>
              <a:tabLst>
                <a:tab pos="88900" algn="l"/>
              </a:tabLst>
              <a:defRPr/>
            </a:pPr>
            <a:r>
              <a:rPr lang="en-CA" sz="1006" b="1">
                <a:solidFill>
                  <a:srgbClr val="FFFFFF"/>
                </a:solidFill>
                <a:latin typeface="Verdana Bold"/>
                <a:ea typeface="+mn-ea"/>
                <a:cs typeface="Verdana Bold"/>
              </a:rPr>
              <a:t>Reduce product service</a:t>
            </a:r>
            <a:r>
              <a:rPr lang="en-CA" sz="996">
                <a:solidFill>
                  <a:srgbClr val="000000"/>
                </a:solidFill>
                <a:latin typeface="Times New Roman"/>
                <a:ea typeface="+mn-ea"/>
                <a:cs typeface="+mn-cs"/>
              </a:rPr>
              <a:t/>
            </a:r>
            <a:br>
              <a:rPr lang="en-CA" sz="996">
                <a:solidFill>
                  <a:srgbClr val="000000"/>
                </a:solidFill>
                <a:latin typeface="Times New Roman"/>
                <a:ea typeface="+mn-ea"/>
                <a:cs typeface="+mn-cs"/>
              </a:rPr>
            </a:br>
            <a:r>
              <a:rPr lang="en-CA" sz="1006" b="1">
                <a:solidFill>
                  <a:srgbClr val="FFFFFF"/>
                </a:solidFill>
                <a:latin typeface="Verdana Bold"/>
                <a:ea typeface="+mn-ea"/>
                <a:cs typeface="Verdana Bold"/>
              </a:rPr>
              <a:t>	delivery costs by 5%</a:t>
            </a:r>
          </a:p>
          <a:p>
            <a:pPr eaLnBrk="1" fontAlgn="auto" hangingPunct="1">
              <a:lnSpc>
                <a:spcPts val="1200"/>
              </a:lnSpc>
              <a:spcBef>
                <a:spcPts val="0"/>
              </a:spcBef>
              <a:spcAft>
                <a:spcPts val="0"/>
              </a:spcAft>
              <a:defRPr/>
            </a:pPr>
            <a:endParaRPr lang="en-CA" sz="996">
              <a:solidFill>
                <a:srgbClr val="000000"/>
              </a:solidFill>
              <a:latin typeface="+mn-lt"/>
              <a:ea typeface="+mn-ea"/>
              <a:cs typeface="+mn-cs"/>
            </a:endParaRPr>
          </a:p>
        </p:txBody>
      </p:sp>
      <p:sp>
        <p:nvSpPr>
          <p:cNvPr id="8" name="TextBox 8"/>
          <p:cNvSpPr txBox="1"/>
          <p:nvPr/>
        </p:nvSpPr>
        <p:spPr>
          <a:xfrm>
            <a:off x="2133600" y="5486400"/>
            <a:ext cx="2514600" cy="342900"/>
          </a:xfrm>
          <a:prstGeom prst="rect">
            <a:avLst/>
          </a:prstGeom>
          <a:noFill/>
        </p:spPr>
        <p:txBody>
          <a:bodyPr wrap="none" lIns="0" tIns="0" rIns="0" bIns="0">
            <a:spAutoFit/>
          </a:bodyPr>
          <a:lstStyle/>
          <a:p>
            <a:pPr indent="53339" eaLnBrk="1" fontAlgn="auto" hangingPunct="1">
              <a:lnSpc>
                <a:spcPts val="1200"/>
              </a:lnSpc>
              <a:spcBef>
                <a:spcPts val="0"/>
              </a:spcBef>
              <a:spcAft>
                <a:spcPts val="0"/>
              </a:spcAft>
              <a:defRPr/>
            </a:pPr>
            <a:r>
              <a:rPr lang="en-CA" sz="1006" b="1">
                <a:solidFill>
                  <a:srgbClr val="FFFFFF"/>
                </a:solidFill>
                <a:latin typeface="Verdana Bold"/>
                <a:ea typeface="+mn-ea"/>
                <a:cs typeface="Verdana Bold"/>
              </a:rPr>
              <a:t>in next one year by</a:t>
            </a:r>
            <a:r>
              <a:rPr lang="en-CA" sz="996">
                <a:solidFill>
                  <a:srgbClr val="000000"/>
                </a:solidFill>
                <a:latin typeface="Times New Roman"/>
                <a:ea typeface="+mn-ea"/>
                <a:cs typeface="+mn-cs"/>
              </a:rPr>
              <a:t/>
            </a:r>
            <a:br>
              <a:rPr lang="en-CA" sz="996">
                <a:solidFill>
                  <a:srgbClr val="000000"/>
                </a:solidFill>
                <a:latin typeface="Times New Roman"/>
                <a:ea typeface="+mn-ea"/>
                <a:cs typeface="+mn-cs"/>
              </a:rPr>
            </a:br>
            <a:r>
              <a:rPr lang="en-CA" sz="1006" b="1">
                <a:solidFill>
                  <a:srgbClr val="FFFFFF"/>
                </a:solidFill>
                <a:latin typeface="Verdana Bold"/>
                <a:ea typeface="+mn-ea"/>
                <a:cs typeface="Verdana Bold"/>
              </a:rPr>
              <a:t>optimising inventory</a:t>
            </a:r>
          </a:p>
          <a:p>
            <a:pPr eaLnBrk="1" fontAlgn="auto" hangingPunct="1">
              <a:lnSpc>
                <a:spcPts val="1200"/>
              </a:lnSpc>
              <a:spcBef>
                <a:spcPts val="0"/>
              </a:spcBef>
              <a:spcAft>
                <a:spcPts val="0"/>
              </a:spcAft>
              <a:defRPr/>
            </a:pPr>
            <a:endParaRPr lang="en-CA" sz="996">
              <a:solidFill>
                <a:srgbClr val="000000"/>
              </a:solidFill>
              <a:latin typeface="+mn-lt"/>
              <a:ea typeface="+mn-ea"/>
              <a:cs typeface="+mn-cs"/>
            </a:endParaRPr>
          </a:p>
        </p:txBody>
      </p:sp>
      <p:sp>
        <p:nvSpPr>
          <p:cNvPr id="9" name="TextBox 9"/>
          <p:cNvSpPr txBox="1"/>
          <p:nvPr/>
        </p:nvSpPr>
        <p:spPr>
          <a:xfrm>
            <a:off x="2286000" y="5791200"/>
            <a:ext cx="2362200" cy="342900"/>
          </a:xfrm>
          <a:prstGeom prst="rect">
            <a:avLst/>
          </a:prstGeom>
          <a:noFill/>
        </p:spPr>
        <p:txBody>
          <a:bodyPr wrap="none" lIns="0" tIns="0" rIns="0" bIns="0">
            <a:spAutoFit/>
          </a:bodyPr>
          <a:lstStyle/>
          <a:p>
            <a:pPr indent="82550" eaLnBrk="1" fontAlgn="auto" hangingPunct="1">
              <a:lnSpc>
                <a:spcPts val="1200"/>
              </a:lnSpc>
              <a:spcBef>
                <a:spcPts val="0"/>
              </a:spcBef>
              <a:spcAft>
                <a:spcPts val="0"/>
              </a:spcAft>
              <a:defRPr/>
            </a:pPr>
            <a:r>
              <a:rPr lang="en-CA" sz="1006" b="1">
                <a:solidFill>
                  <a:srgbClr val="FFFFFF"/>
                </a:solidFill>
                <a:latin typeface="Verdana Bold"/>
                <a:ea typeface="+mn-ea"/>
                <a:cs typeface="Verdana Bold"/>
              </a:rPr>
              <a:t>processes and</a:t>
            </a:r>
            <a:r>
              <a:rPr lang="en-CA" sz="996">
                <a:solidFill>
                  <a:srgbClr val="000000"/>
                </a:solidFill>
                <a:latin typeface="Times New Roman"/>
                <a:ea typeface="+mn-ea"/>
                <a:cs typeface="+mn-cs"/>
              </a:rPr>
              <a:t/>
            </a:r>
            <a:br>
              <a:rPr lang="en-CA" sz="996">
                <a:solidFill>
                  <a:srgbClr val="000000"/>
                </a:solidFill>
                <a:latin typeface="Times New Roman"/>
                <a:ea typeface="+mn-ea"/>
                <a:cs typeface="+mn-cs"/>
              </a:rPr>
            </a:br>
            <a:r>
              <a:rPr lang="en-CA" sz="1006" b="1">
                <a:solidFill>
                  <a:srgbClr val="FFFFFF"/>
                </a:solidFill>
                <a:latin typeface="Verdana Bold"/>
                <a:ea typeface="+mn-ea"/>
                <a:cs typeface="Verdana Bold"/>
              </a:rPr>
              <a:t>external logistics</a:t>
            </a:r>
          </a:p>
          <a:p>
            <a:pPr eaLnBrk="1" fontAlgn="auto" hangingPunct="1">
              <a:lnSpc>
                <a:spcPts val="1200"/>
              </a:lnSpc>
              <a:spcBef>
                <a:spcPts val="0"/>
              </a:spcBef>
              <a:spcAft>
                <a:spcPts val="0"/>
              </a:spcAft>
              <a:defRPr/>
            </a:pPr>
            <a:endParaRPr lang="en-CA" sz="996">
              <a:solidFill>
                <a:srgbClr val="000000"/>
              </a:solidFill>
              <a:latin typeface="+mn-lt"/>
              <a:ea typeface="+mn-ea"/>
              <a:cs typeface="+mn-cs"/>
            </a:endParaRPr>
          </a:p>
        </p:txBody>
      </p:sp>
      <p:sp>
        <p:nvSpPr>
          <p:cNvPr id="10" name="TextBox 10"/>
          <p:cNvSpPr txBox="1"/>
          <p:nvPr/>
        </p:nvSpPr>
        <p:spPr>
          <a:xfrm>
            <a:off x="4749800" y="2819400"/>
            <a:ext cx="4279900" cy="342900"/>
          </a:xfrm>
          <a:prstGeom prst="rect">
            <a:avLst/>
          </a:prstGeom>
          <a:noFill/>
        </p:spPr>
        <p:txBody>
          <a:bodyPr wrap="none" lIns="0" tIns="0" rIns="0" bIns="0">
            <a:spAutoFit/>
          </a:bodyPr>
          <a:lstStyle/>
          <a:p>
            <a:pPr eaLnBrk="1" fontAlgn="auto" hangingPunct="1">
              <a:lnSpc>
                <a:spcPts val="1200"/>
              </a:lnSpc>
              <a:spcBef>
                <a:spcPts val="0"/>
              </a:spcBef>
              <a:spcAft>
                <a:spcPts val="0"/>
              </a:spcAft>
              <a:tabLst>
                <a:tab pos="25400" algn="l"/>
              </a:tabLst>
              <a:defRPr/>
            </a:pPr>
            <a:r>
              <a:rPr lang="en-CA" sz="1006" b="1">
                <a:solidFill>
                  <a:srgbClr val="FFFFFF"/>
                </a:solidFill>
                <a:latin typeface="Verdana Bold"/>
                <a:ea typeface="+mn-ea"/>
                <a:cs typeface="Verdana Bold"/>
              </a:rPr>
              <a:t>Achieve e-business sales</a:t>
            </a:r>
            <a:r>
              <a:rPr lang="en-CA" sz="996">
                <a:solidFill>
                  <a:srgbClr val="000000"/>
                </a:solidFill>
                <a:latin typeface="Times New Roman"/>
                <a:ea typeface="+mn-ea"/>
                <a:cs typeface="+mn-cs"/>
              </a:rPr>
              <a:t/>
            </a:r>
            <a:br>
              <a:rPr lang="en-CA" sz="996">
                <a:solidFill>
                  <a:srgbClr val="000000"/>
                </a:solidFill>
                <a:latin typeface="Times New Roman"/>
                <a:ea typeface="+mn-ea"/>
                <a:cs typeface="+mn-cs"/>
              </a:rPr>
            </a:br>
            <a:r>
              <a:rPr lang="en-CA" sz="1006" b="1">
                <a:solidFill>
                  <a:srgbClr val="FFFFFF"/>
                </a:solidFill>
                <a:latin typeface="Verdana Bold"/>
                <a:ea typeface="+mn-ea"/>
                <a:cs typeface="Verdana Bold"/>
              </a:rPr>
              <a:t>	revenue growth of 45%</a:t>
            </a:r>
          </a:p>
          <a:p>
            <a:pPr eaLnBrk="1" fontAlgn="auto" hangingPunct="1">
              <a:lnSpc>
                <a:spcPts val="1200"/>
              </a:lnSpc>
              <a:spcBef>
                <a:spcPts val="0"/>
              </a:spcBef>
              <a:spcAft>
                <a:spcPts val="0"/>
              </a:spcAft>
              <a:defRPr/>
            </a:pPr>
            <a:endParaRPr lang="en-CA" sz="996">
              <a:solidFill>
                <a:srgbClr val="000000"/>
              </a:solidFill>
              <a:latin typeface="+mn-lt"/>
              <a:ea typeface="+mn-ea"/>
              <a:cs typeface="+mn-cs"/>
            </a:endParaRPr>
          </a:p>
        </p:txBody>
      </p:sp>
      <p:sp>
        <p:nvSpPr>
          <p:cNvPr id="11" name="TextBox 11"/>
          <p:cNvSpPr txBox="1"/>
          <p:nvPr/>
        </p:nvSpPr>
        <p:spPr>
          <a:xfrm>
            <a:off x="4902200" y="3124200"/>
            <a:ext cx="4127500" cy="495300"/>
          </a:xfrm>
          <a:prstGeom prst="rect">
            <a:avLst/>
          </a:prstGeom>
          <a:noFill/>
        </p:spPr>
        <p:txBody>
          <a:bodyPr wrap="none" lIns="0" tIns="0" rIns="0" bIns="0">
            <a:spAutoFit/>
          </a:bodyPr>
          <a:lstStyle/>
          <a:p>
            <a:pPr indent="103632" eaLnBrk="1" fontAlgn="auto" hangingPunct="1">
              <a:lnSpc>
                <a:spcPts val="1200"/>
              </a:lnSpc>
              <a:spcBef>
                <a:spcPts val="0"/>
              </a:spcBef>
              <a:spcAft>
                <a:spcPts val="0"/>
              </a:spcAft>
              <a:tabLst>
                <a:tab pos="38100" algn="l"/>
              </a:tabLst>
              <a:defRPr/>
            </a:pPr>
            <a:r>
              <a:rPr lang="en-CA" sz="1006" b="1">
                <a:solidFill>
                  <a:srgbClr val="FFFFFF"/>
                </a:solidFill>
                <a:latin typeface="Verdana Bold"/>
                <a:ea typeface="+mn-ea"/>
                <a:cs typeface="Verdana Bold"/>
              </a:rPr>
              <a:t>(YOY)  by making</a:t>
            </a:r>
            <a:r>
              <a:rPr lang="en-CA" sz="996">
                <a:solidFill>
                  <a:srgbClr val="000000"/>
                </a:solidFill>
                <a:latin typeface="Times New Roman"/>
                <a:ea typeface="+mn-ea"/>
                <a:cs typeface="+mn-cs"/>
              </a:rPr>
              <a:t/>
            </a:r>
            <a:br>
              <a:rPr lang="en-CA" sz="996">
                <a:solidFill>
                  <a:srgbClr val="000000"/>
                </a:solidFill>
                <a:latin typeface="Times New Roman"/>
                <a:ea typeface="+mn-ea"/>
                <a:cs typeface="+mn-cs"/>
              </a:rPr>
            </a:br>
            <a:r>
              <a:rPr lang="en-CA" sz="1006" b="1">
                <a:solidFill>
                  <a:srgbClr val="FFFFFF"/>
                </a:solidFill>
                <a:latin typeface="Verdana Bold"/>
                <a:ea typeface="+mn-ea"/>
                <a:cs typeface="Verdana Bold"/>
              </a:rPr>
              <a:t>	further investments</a:t>
            </a:r>
            <a:r>
              <a:rPr lang="en-CA" sz="996">
                <a:solidFill>
                  <a:srgbClr val="000000"/>
                </a:solidFill>
                <a:latin typeface="Times New Roman"/>
                <a:ea typeface="+mn-ea"/>
                <a:cs typeface="+mn-cs"/>
              </a:rPr>
              <a:t/>
            </a:r>
            <a:br>
              <a:rPr lang="en-CA" sz="996">
                <a:solidFill>
                  <a:srgbClr val="000000"/>
                </a:solidFill>
                <a:latin typeface="Times New Roman"/>
                <a:ea typeface="+mn-ea"/>
                <a:cs typeface="+mn-cs"/>
              </a:rPr>
            </a:br>
            <a:r>
              <a:rPr lang="en-CA" sz="1006" b="1">
                <a:solidFill>
                  <a:srgbClr val="FFFFFF"/>
                </a:solidFill>
                <a:latin typeface="Verdana Bold"/>
                <a:ea typeface="+mn-ea"/>
                <a:cs typeface="Verdana Bold"/>
              </a:rPr>
              <a:t>in key growth areas</a:t>
            </a:r>
          </a:p>
          <a:p>
            <a:pPr eaLnBrk="1" fontAlgn="auto" hangingPunct="1">
              <a:lnSpc>
                <a:spcPts val="1200"/>
              </a:lnSpc>
              <a:spcBef>
                <a:spcPts val="0"/>
              </a:spcBef>
              <a:spcAft>
                <a:spcPts val="0"/>
              </a:spcAft>
              <a:defRPr/>
            </a:pPr>
            <a:endParaRPr lang="en-CA" sz="996">
              <a:solidFill>
                <a:srgbClr val="000000"/>
              </a:solidFill>
              <a:latin typeface="+mn-lt"/>
              <a:ea typeface="+mn-ea"/>
              <a:cs typeface="+mn-cs"/>
            </a:endParaRPr>
          </a:p>
        </p:txBody>
      </p:sp>
      <p:sp>
        <p:nvSpPr>
          <p:cNvPr id="12" name="TextBox 12"/>
          <p:cNvSpPr txBox="1"/>
          <p:nvPr/>
        </p:nvSpPr>
        <p:spPr>
          <a:xfrm>
            <a:off x="4787900" y="5105400"/>
            <a:ext cx="4241800" cy="495300"/>
          </a:xfrm>
          <a:prstGeom prst="rect">
            <a:avLst/>
          </a:prstGeom>
          <a:noFill/>
        </p:spPr>
        <p:txBody>
          <a:bodyPr wrap="none" lIns="0" tIns="0" rIns="0" bIns="0">
            <a:spAutoFit/>
          </a:bodyPr>
          <a:lstStyle/>
          <a:p>
            <a:pPr indent="45720" eaLnBrk="1" fontAlgn="auto" hangingPunct="1">
              <a:lnSpc>
                <a:spcPts val="1200"/>
              </a:lnSpc>
              <a:spcBef>
                <a:spcPts val="0"/>
              </a:spcBef>
              <a:spcAft>
                <a:spcPts val="0"/>
              </a:spcAft>
              <a:tabLst>
                <a:tab pos="127000" algn="l"/>
              </a:tabLst>
              <a:defRPr/>
            </a:pPr>
            <a:r>
              <a:rPr lang="en-CA" sz="1006" b="1">
                <a:solidFill>
                  <a:srgbClr val="FFFFFF"/>
                </a:solidFill>
                <a:latin typeface="Verdana Bold"/>
                <a:ea typeface="+mn-ea"/>
                <a:cs typeface="Verdana Bold"/>
              </a:rPr>
              <a:t>Develop and introduce</a:t>
            </a:r>
            <a:r>
              <a:rPr lang="en-CA" sz="996">
                <a:solidFill>
                  <a:srgbClr val="000000"/>
                </a:solidFill>
                <a:latin typeface="Times New Roman"/>
                <a:ea typeface="+mn-ea"/>
                <a:cs typeface="+mn-cs"/>
              </a:rPr>
              <a:t/>
            </a:r>
            <a:br>
              <a:rPr lang="en-CA" sz="996">
                <a:solidFill>
                  <a:srgbClr val="000000"/>
                </a:solidFill>
                <a:latin typeface="Times New Roman"/>
                <a:ea typeface="+mn-ea"/>
                <a:cs typeface="+mn-cs"/>
              </a:rPr>
            </a:br>
            <a:r>
              <a:rPr lang="en-CA" sz="1006" b="1">
                <a:solidFill>
                  <a:srgbClr val="FFFFFF"/>
                </a:solidFill>
                <a:latin typeface="Verdana Bold"/>
                <a:ea typeface="+mn-ea"/>
                <a:cs typeface="Verdana Bold"/>
              </a:rPr>
              <a:t>	at least 2 innovative</a:t>
            </a:r>
            <a:r>
              <a:rPr lang="en-CA" sz="996">
                <a:solidFill>
                  <a:srgbClr val="000000"/>
                </a:solidFill>
                <a:latin typeface="Times New Roman"/>
                <a:ea typeface="+mn-ea"/>
                <a:cs typeface="+mn-cs"/>
              </a:rPr>
              <a:t/>
            </a:r>
            <a:br>
              <a:rPr lang="en-CA" sz="996">
                <a:solidFill>
                  <a:srgbClr val="000000"/>
                </a:solidFill>
                <a:latin typeface="Times New Roman"/>
                <a:ea typeface="+mn-ea"/>
                <a:cs typeface="+mn-cs"/>
              </a:rPr>
            </a:br>
            <a:r>
              <a:rPr lang="en-CA" sz="1006" b="1">
                <a:solidFill>
                  <a:srgbClr val="FFFFFF"/>
                </a:solidFill>
                <a:latin typeface="Verdana Bold"/>
                <a:ea typeface="+mn-ea"/>
                <a:cs typeface="Verdana Bold"/>
              </a:rPr>
              <a:t>products in key growth</a:t>
            </a:r>
          </a:p>
          <a:p>
            <a:pPr eaLnBrk="1" fontAlgn="auto" hangingPunct="1">
              <a:lnSpc>
                <a:spcPts val="1200"/>
              </a:lnSpc>
              <a:spcBef>
                <a:spcPts val="0"/>
              </a:spcBef>
              <a:spcAft>
                <a:spcPts val="0"/>
              </a:spcAft>
              <a:defRPr/>
            </a:pPr>
            <a:endParaRPr lang="en-CA" sz="996">
              <a:solidFill>
                <a:srgbClr val="000000"/>
              </a:solidFill>
              <a:latin typeface="+mn-lt"/>
              <a:ea typeface="+mn-ea"/>
              <a:cs typeface="+mn-cs"/>
            </a:endParaRPr>
          </a:p>
        </p:txBody>
      </p:sp>
      <p:sp>
        <p:nvSpPr>
          <p:cNvPr id="13" name="TextBox 13"/>
          <p:cNvSpPr txBox="1"/>
          <p:nvPr/>
        </p:nvSpPr>
        <p:spPr>
          <a:xfrm>
            <a:off x="4851400" y="5562600"/>
            <a:ext cx="4178300" cy="342900"/>
          </a:xfrm>
          <a:prstGeom prst="rect">
            <a:avLst/>
          </a:prstGeom>
          <a:noFill/>
        </p:spPr>
        <p:txBody>
          <a:bodyPr wrap="none" lIns="0" tIns="0" rIns="0" bIns="0">
            <a:spAutoFit/>
          </a:bodyPr>
          <a:lstStyle/>
          <a:p>
            <a:pPr eaLnBrk="1" fontAlgn="auto" hangingPunct="1">
              <a:lnSpc>
                <a:spcPts val="1200"/>
              </a:lnSpc>
              <a:spcBef>
                <a:spcPts val="0"/>
              </a:spcBef>
              <a:spcAft>
                <a:spcPts val="0"/>
              </a:spcAft>
              <a:tabLst>
                <a:tab pos="88900" algn="l"/>
              </a:tabLst>
              <a:defRPr/>
            </a:pPr>
            <a:r>
              <a:rPr lang="en-CA" sz="1006" b="1">
                <a:solidFill>
                  <a:srgbClr val="FFFFFF"/>
                </a:solidFill>
                <a:latin typeface="Verdana Bold"/>
                <a:ea typeface="+mn-ea"/>
                <a:cs typeface="Verdana Bold"/>
              </a:rPr>
              <a:t>markets and improve</a:t>
            </a:r>
            <a:r>
              <a:rPr lang="en-CA" sz="996">
                <a:solidFill>
                  <a:srgbClr val="000000"/>
                </a:solidFill>
                <a:latin typeface="Times New Roman"/>
                <a:ea typeface="+mn-ea"/>
                <a:cs typeface="+mn-cs"/>
              </a:rPr>
              <a:t/>
            </a:r>
            <a:br>
              <a:rPr lang="en-CA" sz="996">
                <a:solidFill>
                  <a:srgbClr val="000000"/>
                </a:solidFill>
                <a:latin typeface="Times New Roman"/>
                <a:ea typeface="+mn-ea"/>
                <a:cs typeface="+mn-cs"/>
              </a:rPr>
            </a:br>
            <a:r>
              <a:rPr lang="en-CA" sz="1006" b="1">
                <a:solidFill>
                  <a:srgbClr val="FFFFFF"/>
                </a:solidFill>
                <a:latin typeface="Verdana Bold"/>
                <a:ea typeface="+mn-ea"/>
                <a:cs typeface="Verdana Bold"/>
              </a:rPr>
              <a:t>	employee retention</a:t>
            </a:r>
          </a:p>
          <a:p>
            <a:pPr eaLnBrk="1" fontAlgn="auto" hangingPunct="1">
              <a:lnSpc>
                <a:spcPts val="1200"/>
              </a:lnSpc>
              <a:spcBef>
                <a:spcPts val="0"/>
              </a:spcBef>
              <a:spcAft>
                <a:spcPts val="0"/>
              </a:spcAft>
              <a:defRPr/>
            </a:pPr>
            <a:endParaRPr lang="en-CA" sz="996">
              <a:solidFill>
                <a:srgbClr val="000000"/>
              </a:solidFill>
              <a:latin typeface="+mn-lt"/>
              <a:ea typeface="+mn-ea"/>
              <a:cs typeface="+mn-cs"/>
            </a:endParaRPr>
          </a:p>
        </p:txBody>
      </p:sp>
      <p:sp>
        <p:nvSpPr>
          <p:cNvPr id="14" name="TextBox 14"/>
          <p:cNvSpPr txBox="1"/>
          <p:nvPr/>
        </p:nvSpPr>
        <p:spPr>
          <a:xfrm>
            <a:off x="4927600" y="5867400"/>
            <a:ext cx="4102100" cy="342900"/>
          </a:xfrm>
          <a:prstGeom prst="rect">
            <a:avLst/>
          </a:prstGeom>
          <a:noFill/>
        </p:spPr>
        <p:txBody>
          <a:bodyPr wrap="none" lIns="0" tIns="0" rIns="0" bIns="0">
            <a:spAutoFit/>
          </a:bodyPr>
          <a:lstStyle/>
          <a:p>
            <a:pPr indent="252983" eaLnBrk="1" fontAlgn="auto" hangingPunct="1">
              <a:lnSpc>
                <a:spcPts val="1200"/>
              </a:lnSpc>
              <a:spcBef>
                <a:spcPts val="0"/>
              </a:spcBef>
              <a:spcAft>
                <a:spcPts val="0"/>
              </a:spcAft>
              <a:defRPr/>
            </a:pPr>
            <a:r>
              <a:rPr lang="en-CA" sz="1006" b="1">
                <a:solidFill>
                  <a:srgbClr val="FFFFFF"/>
                </a:solidFill>
                <a:latin typeface="Verdana Bold"/>
                <a:ea typeface="+mn-ea"/>
                <a:cs typeface="Verdana Bold"/>
              </a:rPr>
              <a:t>by promoting</a:t>
            </a:r>
            <a:r>
              <a:rPr lang="en-CA" sz="996">
                <a:solidFill>
                  <a:srgbClr val="000000"/>
                </a:solidFill>
                <a:latin typeface="Times New Roman"/>
                <a:ea typeface="+mn-ea"/>
                <a:cs typeface="+mn-cs"/>
              </a:rPr>
              <a:t/>
            </a:r>
            <a:br>
              <a:rPr lang="en-CA" sz="996">
                <a:solidFill>
                  <a:srgbClr val="000000"/>
                </a:solidFill>
                <a:latin typeface="Times New Roman"/>
                <a:ea typeface="+mn-ea"/>
                <a:cs typeface="+mn-cs"/>
              </a:rPr>
            </a:br>
            <a:r>
              <a:rPr lang="en-CA" sz="1006" b="1">
                <a:solidFill>
                  <a:srgbClr val="FFFFFF"/>
                </a:solidFill>
                <a:latin typeface="Verdana Bold"/>
                <a:ea typeface="+mn-ea"/>
                <a:cs typeface="Verdana Bold"/>
              </a:rPr>
              <a:t>continuous learning</a:t>
            </a:r>
          </a:p>
          <a:p>
            <a:pPr eaLnBrk="1" fontAlgn="auto" hangingPunct="1">
              <a:lnSpc>
                <a:spcPts val="1200"/>
              </a:lnSpc>
              <a:spcBef>
                <a:spcPts val="0"/>
              </a:spcBef>
              <a:spcAft>
                <a:spcPts val="0"/>
              </a:spcAft>
              <a:defRPr/>
            </a:pPr>
            <a:endParaRPr lang="en-CA" sz="996">
              <a:solidFill>
                <a:srgbClr val="000000"/>
              </a:solidFill>
              <a:latin typeface="+mn-lt"/>
              <a:ea typeface="+mn-ea"/>
              <a:cs typeface="+mn-cs"/>
            </a:endParaRPr>
          </a:p>
        </p:txBody>
      </p:sp>
      <p:pic>
        <p:nvPicPr>
          <p:cNvPr id="116751" name="Picture 15" descr="logo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6988"/>
            <a:ext cx="17859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044618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
          <p:cNvSpPr txBox="1"/>
          <p:nvPr/>
        </p:nvSpPr>
        <p:spPr>
          <a:xfrm>
            <a:off x="558800" y="342900"/>
            <a:ext cx="8585200" cy="571500"/>
          </a:xfrm>
          <a:prstGeom prst="rect">
            <a:avLst/>
          </a:prstGeom>
          <a:noFill/>
        </p:spPr>
        <p:txBody>
          <a:bodyPr wrap="none" lIns="0" tIns="0" rIns="0" bIns="0">
            <a:spAutoFit/>
          </a:bodyPr>
          <a:lstStyle/>
          <a:p>
            <a:pPr eaLnBrk="1" fontAlgn="auto" hangingPunct="1">
              <a:lnSpc>
                <a:spcPts val="2815"/>
              </a:lnSpc>
              <a:spcBef>
                <a:spcPts val="0"/>
              </a:spcBef>
              <a:spcAft>
                <a:spcPts val="0"/>
              </a:spcAft>
              <a:defRPr/>
            </a:pPr>
            <a:r>
              <a:rPr lang="en-CA" sz="3000">
                <a:solidFill>
                  <a:srgbClr val="565F6C"/>
                </a:solidFill>
                <a:latin typeface="Century Schoolbook"/>
                <a:ea typeface="+mn-ea"/>
                <a:cs typeface="Century Schoolbook"/>
              </a:rPr>
              <a:t>W</a:t>
            </a:r>
            <a:r>
              <a:rPr lang="en-CA" sz="2400">
                <a:solidFill>
                  <a:srgbClr val="565F6C"/>
                </a:solidFill>
                <a:latin typeface="Century Schoolbook"/>
                <a:ea typeface="+mn-ea"/>
                <a:cs typeface="Century Schoolbook"/>
              </a:rPr>
              <a:t>EB ANALYTICS</a:t>
            </a:r>
          </a:p>
          <a:p>
            <a:pPr eaLnBrk="1" fontAlgn="auto" hangingPunct="1">
              <a:lnSpc>
                <a:spcPts val="2815"/>
              </a:lnSpc>
              <a:spcBef>
                <a:spcPts val="0"/>
              </a:spcBef>
              <a:spcAft>
                <a:spcPts val="0"/>
              </a:spcAft>
              <a:defRPr/>
            </a:pPr>
            <a:endParaRPr lang="en-CA" sz="2446">
              <a:solidFill>
                <a:srgbClr val="000000"/>
              </a:solidFill>
              <a:latin typeface="+mn-lt"/>
              <a:ea typeface="+mn-ea"/>
              <a:cs typeface="+mn-cs"/>
            </a:endParaRPr>
          </a:p>
        </p:txBody>
      </p:sp>
      <p:sp>
        <p:nvSpPr>
          <p:cNvPr id="3" name="TextBox 3"/>
          <p:cNvSpPr txBox="1"/>
          <p:nvPr/>
        </p:nvSpPr>
        <p:spPr>
          <a:xfrm>
            <a:off x="609600" y="1181100"/>
            <a:ext cx="8534400" cy="393700"/>
          </a:xfrm>
          <a:prstGeom prst="rect">
            <a:avLst/>
          </a:prstGeom>
          <a:noFill/>
        </p:spPr>
        <p:txBody>
          <a:bodyPr wrap="none" lIns="0" tIns="0" rIns="0" bIns="0">
            <a:spAutoFit/>
          </a:bodyPr>
          <a:lstStyle/>
          <a:p>
            <a:pPr eaLnBrk="1" fontAlgn="auto" hangingPunct="1">
              <a:lnSpc>
                <a:spcPts val="2530"/>
              </a:lnSpc>
              <a:spcBef>
                <a:spcPts val="0"/>
              </a:spcBef>
              <a:spcAft>
                <a:spcPts val="0"/>
              </a:spcAft>
              <a:defRPr/>
            </a:pPr>
            <a:r>
              <a:rPr lang="en-CA" sz="1459">
                <a:solidFill>
                  <a:srgbClr val="FD8537"/>
                </a:solidFill>
                <a:latin typeface="Wingdings"/>
                <a:ea typeface="+mn-ea"/>
                <a:cs typeface="Wingdings"/>
              </a:rPr>
              <a:t></a:t>
            </a:r>
            <a:r>
              <a:rPr lang="en-CA" sz="2096" b="1">
                <a:solidFill>
                  <a:srgbClr val="000000"/>
                </a:solidFill>
                <a:latin typeface="Century Schoolbook Bold"/>
                <a:ea typeface="+mn-ea"/>
                <a:cs typeface="Century Schoolbook Bold"/>
              </a:rPr>
              <a:t> Tracking website visitor behaviour to discover</a:t>
            </a:r>
          </a:p>
          <a:p>
            <a:pPr eaLnBrk="1" fontAlgn="auto" hangingPunct="1">
              <a:lnSpc>
                <a:spcPts val="2530"/>
              </a:lnSpc>
              <a:spcBef>
                <a:spcPts val="0"/>
              </a:spcBef>
              <a:spcAft>
                <a:spcPts val="0"/>
              </a:spcAft>
              <a:defRPr/>
            </a:pPr>
            <a:endParaRPr lang="en-CA" sz="2182">
              <a:solidFill>
                <a:srgbClr val="000000"/>
              </a:solidFill>
              <a:latin typeface="+mn-lt"/>
              <a:ea typeface="+mn-ea"/>
              <a:cs typeface="+mn-cs"/>
            </a:endParaRPr>
          </a:p>
        </p:txBody>
      </p:sp>
      <p:sp>
        <p:nvSpPr>
          <p:cNvPr id="117764" name="TextBox 4"/>
          <p:cNvSpPr txBox="1">
            <a:spLocks noChangeArrowheads="1"/>
          </p:cNvSpPr>
          <p:nvPr/>
        </p:nvSpPr>
        <p:spPr bwMode="auto">
          <a:xfrm>
            <a:off x="876300" y="1498600"/>
            <a:ext cx="8267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2000"/>
              </a:lnSpc>
            </a:pPr>
            <a:r>
              <a:rPr lang="en-CA" sz="2000" b="1">
                <a:solidFill>
                  <a:srgbClr val="000000"/>
                </a:solidFill>
                <a:latin typeface="Century Schoolbook Bold" charset="0"/>
                <a:cs typeface="Century Schoolbook Bold" charset="0"/>
              </a:rPr>
              <a:t>interactions between a site‟s content , design, and</a:t>
            </a:r>
          </a:p>
          <a:p>
            <a:pPr eaLnBrk="1" hangingPunct="1">
              <a:lnSpc>
                <a:spcPts val="2000"/>
              </a:lnSpc>
            </a:pPr>
            <a:endParaRPr lang="en-CA" sz="2100">
              <a:solidFill>
                <a:srgbClr val="000000"/>
              </a:solidFill>
              <a:latin typeface="Calibri" charset="0"/>
            </a:endParaRPr>
          </a:p>
        </p:txBody>
      </p:sp>
      <p:sp>
        <p:nvSpPr>
          <p:cNvPr id="117765" name="TextBox 5"/>
          <p:cNvSpPr txBox="1">
            <a:spLocks noChangeArrowheads="1"/>
          </p:cNvSpPr>
          <p:nvPr/>
        </p:nvSpPr>
        <p:spPr bwMode="auto">
          <a:xfrm>
            <a:off x="876300" y="1765300"/>
            <a:ext cx="8267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2000"/>
              </a:lnSpc>
            </a:pPr>
            <a:r>
              <a:rPr lang="en-CA" sz="2000" b="1">
                <a:solidFill>
                  <a:srgbClr val="000000"/>
                </a:solidFill>
                <a:latin typeface="Century Schoolbook Bold" charset="0"/>
                <a:cs typeface="Century Schoolbook Bold" charset="0"/>
              </a:rPr>
              <a:t>visitor‟s activities.</a:t>
            </a:r>
          </a:p>
          <a:p>
            <a:pPr eaLnBrk="1" hangingPunct="1">
              <a:lnSpc>
                <a:spcPts val="2000"/>
              </a:lnSpc>
            </a:pPr>
            <a:endParaRPr lang="en-CA" sz="2100">
              <a:solidFill>
                <a:srgbClr val="000000"/>
              </a:solidFill>
              <a:latin typeface="Calibri" charset="0"/>
            </a:endParaRPr>
          </a:p>
        </p:txBody>
      </p:sp>
      <p:sp>
        <p:nvSpPr>
          <p:cNvPr id="6" name="TextBox 6"/>
          <p:cNvSpPr txBox="1"/>
          <p:nvPr/>
        </p:nvSpPr>
        <p:spPr>
          <a:xfrm>
            <a:off x="698500" y="2311400"/>
            <a:ext cx="8445500" cy="317500"/>
          </a:xfrm>
          <a:prstGeom prst="rect">
            <a:avLst/>
          </a:prstGeom>
          <a:noFill/>
        </p:spPr>
        <p:txBody>
          <a:bodyPr wrap="none" lIns="0" tIns="0" rIns="0" bIns="0">
            <a:spAutoFit/>
          </a:bodyPr>
          <a:lstStyle/>
          <a:p>
            <a:pPr eaLnBrk="1" fontAlgn="auto" hangingPunct="1">
              <a:lnSpc>
                <a:spcPts val="1955"/>
              </a:lnSpc>
              <a:spcBef>
                <a:spcPts val="0"/>
              </a:spcBef>
              <a:spcAft>
                <a:spcPts val="0"/>
              </a:spcAft>
              <a:defRPr/>
            </a:pPr>
            <a:r>
              <a:rPr lang="en-CA" sz="1356">
                <a:solidFill>
                  <a:srgbClr val="FD8537"/>
                </a:solidFill>
                <a:latin typeface="Wingdings"/>
                <a:ea typeface="+mn-ea"/>
                <a:cs typeface="Wingdings"/>
              </a:rPr>
              <a:t></a:t>
            </a:r>
            <a:r>
              <a:rPr lang="en-CA" sz="1714" b="1">
                <a:solidFill>
                  <a:srgbClr val="000000"/>
                </a:solidFill>
                <a:latin typeface="Century Schoolbook Bold"/>
                <a:ea typeface="+mn-ea"/>
                <a:cs typeface="Century Schoolbook Bold"/>
              </a:rPr>
              <a:t>  Analysis of click stream data</a:t>
            </a:r>
          </a:p>
          <a:p>
            <a:pPr eaLnBrk="1" fontAlgn="auto" hangingPunct="1">
              <a:lnSpc>
                <a:spcPts val="1955"/>
              </a:lnSpc>
              <a:spcBef>
                <a:spcPts val="0"/>
              </a:spcBef>
              <a:spcAft>
                <a:spcPts val="0"/>
              </a:spcAft>
              <a:defRPr/>
            </a:pPr>
            <a:endParaRPr lang="en-CA" sz="1693">
              <a:solidFill>
                <a:srgbClr val="000000"/>
              </a:solidFill>
              <a:latin typeface="+mn-lt"/>
              <a:ea typeface="+mn-ea"/>
              <a:cs typeface="+mn-cs"/>
            </a:endParaRPr>
          </a:p>
        </p:txBody>
      </p:sp>
      <p:sp>
        <p:nvSpPr>
          <p:cNvPr id="117767" name="TextBox 7"/>
          <p:cNvSpPr txBox="1">
            <a:spLocks noChangeArrowheads="1"/>
          </p:cNvSpPr>
          <p:nvPr/>
        </p:nvSpPr>
        <p:spPr bwMode="auto">
          <a:xfrm>
            <a:off x="698500" y="2540000"/>
            <a:ext cx="8445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368300" algn="l"/>
              </a:tabLst>
              <a:defRPr sz="2400">
                <a:solidFill>
                  <a:schemeClr val="tx1"/>
                </a:solidFill>
                <a:latin typeface="Arial" charset="0"/>
                <a:ea typeface="ＭＳ Ｐゴシック" charset="0"/>
                <a:cs typeface="ＭＳ Ｐゴシック" charset="0"/>
              </a:defRPr>
            </a:lvl1pPr>
            <a:lvl2pPr marL="742950" indent="-285750">
              <a:tabLst>
                <a:tab pos="368300" algn="l"/>
              </a:tabLst>
              <a:defRPr sz="2400">
                <a:solidFill>
                  <a:schemeClr val="tx1"/>
                </a:solidFill>
                <a:latin typeface="Arial" charset="0"/>
                <a:ea typeface="ＭＳ Ｐゴシック" charset="0"/>
              </a:defRPr>
            </a:lvl2pPr>
            <a:lvl3pPr marL="1143000" indent="-228600">
              <a:tabLst>
                <a:tab pos="368300" algn="l"/>
              </a:tabLst>
              <a:defRPr sz="2400">
                <a:solidFill>
                  <a:schemeClr val="tx1"/>
                </a:solidFill>
                <a:latin typeface="Arial" charset="0"/>
                <a:ea typeface="ＭＳ Ｐゴシック" charset="0"/>
              </a:defRPr>
            </a:lvl3pPr>
            <a:lvl4pPr marL="1600200" indent="-228600">
              <a:tabLst>
                <a:tab pos="368300" algn="l"/>
              </a:tabLst>
              <a:defRPr sz="2400">
                <a:solidFill>
                  <a:schemeClr val="tx1"/>
                </a:solidFill>
                <a:latin typeface="Arial" charset="0"/>
                <a:ea typeface="ＭＳ Ｐゴシック" charset="0"/>
              </a:defRPr>
            </a:lvl4pPr>
            <a:lvl5pPr marL="2057400" indent="-228600">
              <a:tabLst>
                <a:tab pos="3683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3683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3683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3683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368300" algn="l"/>
              </a:tabLst>
              <a:defRPr sz="2400">
                <a:solidFill>
                  <a:schemeClr val="tx1"/>
                </a:solidFill>
                <a:latin typeface="Arial" charset="0"/>
                <a:ea typeface="ＭＳ Ｐゴシック" charset="0"/>
              </a:defRPr>
            </a:lvl9pPr>
          </a:lstStyle>
          <a:p>
            <a:pPr eaLnBrk="1" hangingPunct="1">
              <a:lnSpc>
                <a:spcPts val="2200"/>
              </a:lnSpc>
            </a:pPr>
            <a:r>
              <a:rPr lang="en-CA" sz="1300">
                <a:solidFill>
                  <a:srgbClr val="FD8537"/>
                </a:solidFill>
                <a:latin typeface="Wingdings" charset="0"/>
                <a:cs typeface="Wingdings" charset="0"/>
              </a:rPr>
              <a:t></a:t>
            </a:r>
            <a:r>
              <a:rPr lang="en-CA" sz="1700" b="1">
                <a:solidFill>
                  <a:srgbClr val="000000"/>
                </a:solidFill>
                <a:latin typeface="Century Schoolbook Bold" charset="0"/>
                <a:cs typeface="Century Schoolbook Bold" charset="0"/>
              </a:rPr>
              <a:t>  Assessment of website‟s effectiveness towards goals and objectives</a:t>
            </a:r>
            <a:r>
              <a:rPr lang="en-CA" sz="1700">
                <a:solidFill>
                  <a:srgbClr val="000000"/>
                </a:solidFill>
                <a:latin typeface="Times New Roman" charset="0"/>
              </a:rPr>
              <a:t/>
            </a:r>
            <a:br>
              <a:rPr lang="en-CA" sz="1700">
                <a:solidFill>
                  <a:srgbClr val="000000"/>
                </a:solidFill>
                <a:latin typeface="Times New Roman" charset="0"/>
              </a:rPr>
            </a:br>
            <a:r>
              <a:rPr lang="en-CA" sz="1000">
                <a:solidFill>
                  <a:srgbClr val="DF752E"/>
                </a:solidFill>
                <a:latin typeface="Wingdings" charset="0"/>
                <a:cs typeface="Wingdings" charset="0"/>
              </a:rPr>
              <a:t>	</a:t>
            </a:r>
            <a:r>
              <a:rPr lang="en-CA" sz="1800" b="1">
                <a:solidFill>
                  <a:srgbClr val="000000"/>
                </a:solidFill>
                <a:latin typeface="Century Schoolbook Bold" charset="0"/>
                <a:cs typeface="Century Schoolbook Bold" charset="0"/>
              </a:rPr>
              <a:t>	 Navigation</a:t>
            </a:r>
          </a:p>
          <a:p>
            <a:pPr eaLnBrk="1" hangingPunct="1">
              <a:lnSpc>
                <a:spcPts val="2200"/>
              </a:lnSpc>
            </a:pPr>
            <a:endParaRPr lang="en-CA" sz="1700">
              <a:solidFill>
                <a:srgbClr val="000000"/>
              </a:solidFill>
              <a:latin typeface="Calibri" charset="0"/>
            </a:endParaRPr>
          </a:p>
        </p:txBody>
      </p:sp>
      <p:sp>
        <p:nvSpPr>
          <p:cNvPr id="8" name="TextBox 8"/>
          <p:cNvSpPr txBox="1"/>
          <p:nvPr/>
        </p:nvSpPr>
        <p:spPr>
          <a:xfrm>
            <a:off x="1066800" y="3124200"/>
            <a:ext cx="8077200" cy="342900"/>
          </a:xfrm>
          <a:prstGeom prst="rect">
            <a:avLst/>
          </a:prstGeom>
          <a:noFill/>
        </p:spPr>
        <p:txBody>
          <a:bodyPr wrap="none" lIns="0" tIns="0" rIns="0" bIns="0">
            <a:spAutoFit/>
          </a:bodyPr>
          <a:lstStyle/>
          <a:p>
            <a:pPr eaLnBrk="1" fontAlgn="auto" hangingPunct="1">
              <a:lnSpc>
                <a:spcPts val="1890"/>
              </a:lnSpc>
              <a:spcBef>
                <a:spcPts val="0"/>
              </a:spcBef>
              <a:spcAft>
                <a:spcPts val="0"/>
              </a:spcAft>
              <a:defRPr/>
            </a:pPr>
            <a:r>
              <a:rPr lang="en-CA" sz="1082">
                <a:solidFill>
                  <a:srgbClr val="DF752E"/>
                </a:solidFill>
                <a:latin typeface="Wingdings"/>
                <a:ea typeface="+mn-ea"/>
                <a:cs typeface="Wingdings"/>
              </a:rPr>
              <a:t></a:t>
            </a:r>
            <a:r>
              <a:rPr lang="en-CA" sz="1812" b="1">
                <a:solidFill>
                  <a:srgbClr val="000000"/>
                </a:solidFill>
                <a:latin typeface="Century Schoolbook Bold"/>
                <a:ea typeface="+mn-ea"/>
                <a:cs typeface="Century Schoolbook Bold"/>
              </a:rPr>
              <a:t> Design</a:t>
            </a:r>
          </a:p>
          <a:p>
            <a:pPr eaLnBrk="1" fontAlgn="auto" hangingPunct="1">
              <a:lnSpc>
                <a:spcPts val="1890"/>
              </a:lnSpc>
              <a:spcBef>
                <a:spcPts val="0"/>
              </a:spcBef>
              <a:spcAft>
                <a:spcPts val="0"/>
              </a:spcAft>
              <a:defRPr/>
            </a:pPr>
            <a:endParaRPr lang="en-CA" sz="1712">
              <a:solidFill>
                <a:srgbClr val="000000"/>
              </a:solidFill>
              <a:latin typeface="+mn-lt"/>
              <a:ea typeface="+mn-ea"/>
              <a:cs typeface="+mn-cs"/>
            </a:endParaRPr>
          </a:p>
        </p:txBody>
      </p:sp>
      <p:sp>
        <p:nvSpPr>
          <p:cNvPr id="9" name="TextBox 9"/>
          <p:cNvSpPr txBox="1"/>
          <p:nvPr/>
        </p:nvSpPr>
        <p:spPr>
          <a:xfrm>
            <a:off x="1066800" y="3378200"/>
            <a:ext cx="8077200" cy="342900"/>
          </a:xfrm>
          <a:prstGeom prst="rect">
            <a:avLst/>
          </a:prstGeom>
          <a:noFill/>
        </p:spPr>
        <p:txBody>
          <a:bodyPr wrap="none" lIns="0" tIns="0" rIns="0" bIns="0">
            <a:spAutoFit/>
          </a:bodyPr>
          <a:lstStyle/>
          <a:p>
            <a:pPr eaLnBrk="1" fontAlgn="auto" hangingPunct="1">
              <a:lnSpc>
                <a:spcPts val="2070"/>
              </a:lnSpc>
              <a:spcBef>
                <a:spcPts val="0"/>
              </a:spcBef>
              <a:spcAft>
                <a:spcPts val="0"/>
              </a:spcAft>
              <a:defRPr/>
            </a:pPr>
            <a:r>
              <a:rPr lang="en-CA" sz="1080">
                <a:solidFill>
                  <a:srgbClr val="DF752E"/>
                </a:solidFill>
                <a:latin typeface="Wingdings"/>
                <a:ea typeface="+mn-ea"/>
                <a:cs typeface="Wingdings"/>
              </a:rPr>
              <a:t></a:t>
            </a:r>
            <a:r>
              <a:rPr lang="en-CA" sz="1810" b="1">
                <a:solidFill>
                  <a:srgbClr val="000000"/>
                </a:solidFill>
                <a:latin typeface="Century Schoolbook Bold"/>
                <a:ea typeface="+mn-ea"/>
                <a:cs typeface="Century Schoolbook Bold"/>
              </a:rPr>
              <a:t> Content etc.</a:t>
            </a:r>
          </a:p>
          <a:p>
            <a:pPr eaLnBrk="1" fontAlgn="auto" hangingPunct="1">
              <a:lnSpc>
                <a:spcPts val="2070"/>
              </a:lnSpc>
              <a:spcBef>
                <a:spcPts val="0"/>
              </a:spcBef>
              <a:spcAft>
                <a:spcPts val="0"/>
              </a:spcAft>
              <a:defRPr/>
            </a:pPr>
            <a:endParaRPr lang="en-CA" sz="1748">
              <a:solidFill>
                <a:srgbClr val="000000"/>
              </a:solidFill>
              <a:latin typeface="+mn-lt"/>
              <a:ea typeface="+mn-ea"/>
              <a:cs typeface="+mn-cs"/>
            </a:endParaRPr>
          </a:p>
        </p:txBody>
      </p:sp>
      <p:sp>
        <p:nvSpPr>
          <p:cNvPr id="10" name="TextBox 10"/>
          <p:cNvSpPr txBox="1"/>
          <p:nvPr/>
        </p:nvSpPr>
        <p:spPr>
          <a:xfrm>
            <a:off x="698500" y="3886200"/>
            <a:ext cx="8445500" cy="609600"/>
          </a:xfrm>
          <a:prstGeom prst="rect">
            <a:avLst/>
          </a:prstGeom>
          <a:noFill/>
        </p:spPr>
        <p:txBody>
          <a:bodyPr wrap="none" lIns="0" tIns="0" rIns="0" bIns="0">
            <a:spAutoFit/>
          </a:bodyPr>
          <a:lstStyle/>
          <a:p>
            <a:pPr eaLnBrk="1" fontAlgn="auto" hangingPunct="1">
              <a:lnSpc>
                <a:spcPts val="2100"/>
              </a:lnSpc>
              <a:spcBef>
                <a:spcPts val="0"/>
              </a:spcBef>
              <a:spcAft>
                <a:spcPts val="0"/>
              </a:spcAft>
              <a:tabLst>
                <a:tab pos="368300" algn="l"/>
              </a:tabLst>
              <a:defRPr/>
            </a:pPr>
            <a:r>
              <a:rPr lang="en-CA" sz="1356">
                <a:solidFill>
                  <a:srgbClr val="FD8537"/>
                </a:solidFill>
                <a:latin typeface="Wingdings"/>
                <a:ea typeface="+mn-ea"/>
                <a:cs typeface="Wingdings"/>
              </a:rPr>
              <a:t></a:t>
            </a:r>
            <a:r>
              <a:rPr lang="en-CA" sz="1714" b="1">
                <a:solidFill>
                  <a:srgbClr val="000000"/>
                </a:solidFill>
                <a:latin typeface="Century Schoolbook Bold"/>
                <a:ea typeface="+mn-ea"/>
                <a:cs typeface="Century Schoolbook Bold"/>
              </a:rPr>
              <a:t>  Interaction of customers with various web pages</a:t>
            </a:r>
            <a:r>
              <a:rPr lang="en-CA" sz="1748">
                <a:solidFill>
                  <a:srgbClr val="000000"/>
                </a:solidFill>
                <a:latin typeface="Times New Roman"/>
                <a:ea typeface="+mn-ea"/>
                <a:cs typeface="+mn-cs"/>
              </a:rPr>
              <a:t/>
            </a:r>
            <a:br>
              <a:rPr lang="en-CA" sz="1748">
                <a:solidFill>
                  <a:srgbClr val="000000"/>
                </a:solidFill>
                <a:latin typeface="Times New Roman"/>
                <a:ea typeface="+mn-ea"/>
                <a:cs typeface="+mn-cs"/>
              </a:rPr>
            </a:br>
            <a:r>
              <a:rPr lang="en-CA" sz="1080">
                <a:solidFill>
                  <a:srgbClr val="DF752E"/>
                </a:solidFill>
                <a:latin typeface="Wingdings"/>
                <a:ea typeface="+mn-ea"/>
                <a:cs typeface="Wingdings"/>
              </a:rPr>
              <a:t>	</a:t>
            </a:r>
            <a:r>
              <a:rPr lang="en-CA" sz="1810" b="1">
                <a:solidFill>
                  <a:srgbClr val="000000"/>
                </a:solidFill>
                <a:latin typeface="Century Schoolbook Bold"/>
                <a:ea typeface="+mn-ea"/>
                <a:cs typeface="Century Schoolbook Bold"/>
              </a:rPr>
              <a:t>	 Most visited</a:t>
            </a:r>
          </a:p>
          <a:p>
            <a:pPr eaLnBrk="1" fontAlgn="auto" hangingPunct="1">
              <a:lnSpc>
                <a:spcPts val="2100"/>
              </a:lnSpc>
              <a:spcBef>
                <a:spcPts val="0"/>
              </a:spcBef>
              <a:spcAft>
                <a:spcPts val="0"/>
              </a:spcAft>
              <a:defRPr/>
            </a:pPr>
            <a:endParaRPr lang="en-CA" sz="1748">
              <a:solidFill>
                <a:srgbClr val="000000"/>
              </a:solidFill>
              <a:latin typeface="+mn-lt"/>
              <a:ea typeface="+mn-ea"/>
              <a:cs typeface="+mn-cs"/>
            </a:endParaRPr>
          </a:p>
        </p:txBody>
      </p:sp>
      <p:sp>
        <p:nvSpPr>
          <p:cNvPr id="11" name="TextBox 11"/>
          <p:cNvSpPr txBox="1"/>
          <p:nvPr/>
        </p:nvSpPr>
        <p:spPr>
          <a:xfrm>
            <a:off x="1066800" y="4445000"/>
            <a:ext cx="8077200" cy="342900"/>
          </a:xfrm>
          <a:prstGeom prst="rect">
            <a:avLst/>
          </a:prstGeom>
          <a:noFill/>
        </p:spPr>
        <p:txBody>
          <a:bodyPr wrap="none" lIns="0" tIns="0" rIns="0" bIns="0">
            <a:spAutoFit/>
          </a:bodyPr>
          <a:lstStyle/>
          <a:p>
            <a:pPr eaLnBrk="1" fontAlgn="auto" hangingPunct="1">
              <a:lnSpc>
                <a:spcPts val="2070"/>
              </a:lnSpc>
              <a:spcBef>
                <a:spcPts val="0"/>
              </a:spcBef>
              <a:spcAft>
                <a:spcPts val="0"/>
              </a:spcAft>
              <a:defRPr/>
            </a:pPr>
            <a:r>
              <a:rPr lang="en-CA" sz="1080">
                <a:solidFill>
                  <a:srgbClr val="DF752E"/>
                </a:solidFill>
                <a:latin typeface="Wingdings"/>
                <a:ea typeface="+mn-ea"/>
                <a:cs typeface="Wingdings"/>
              </a:rPr>
              <a:t></a:t>
            </a:r>
            <a:r>
              <a:rPr lang="en-CA" sz="1810" b="1">
                <a:solidFill>
                  <a:srgbClr val="000000"/>
                </a:solidFill>
                <a:latin typeface="Century Schoolbook Bold"/>
                <a:ea typeface="+mn-ea"/>
                <a:cs typeface="Century Schoolbook Bold"/>
              </a:rPr>
              <a:t> Time spent etc.</a:t>
            </a:r>
          </a:p>
          <a:p>
            <a:pPr eaLnBrk="1" fontAlgn="auto" hangingPunct="1">
              <a:lnSpc>
                <a:spcPts val="2070"/>
              </a:lnSpc>
              <a:spcBef>
                <a:spcPts val="0"/>
              </a:spcBef>
              <a:spcAft>
                <a:spcPts val="0"/>
              </a:spcAft>
              <a:defRPr/>
            </a:pPr>
            <a:endParaRPr lang="en-CA" sz="1757">
              <a:solidFill>
                <a:srgbClr val="000000"/>
              </a:solidFill>
              <a:latin typeface="+mn-lt"/>
              <a:ea typeface="+mn-ea"/>
              <a:cs typeface="+mn-cs"/>
            </a:endParaRPr>
          </a:p>
        </p:txBody>
      </p:sp>
      <p:sp>
        <p:nvSpPr>
          <p:cNvPr id="12" name="TextBox 12"/>
          <p:cNvSpPr txBox="1"/>
          <p:nvPr/>
        </p:nvSpPr>
        <p:spPr>
          <a:xfrm>
            <a:off x="698500" y="4965700"/>
            <a:ext cx="8445500" cy="596900"/>
          </a:xfrm>
          <a:prstGeom prst="rect">
            <a:avLst/>
          </a:prstGeom>
          <a:noFill/>
        </p:spPr>
        <p:txBody>
          <a:bodyPr wrap="none" lIns="0" tIns="0" rIns="0" bIns="0">
            <a:spAutoFit/>
          </a:bodyPr>
          <a:lstStyle/>
          <a:p>
            <a:pPr eaLnBrk="1" fontAlgn="auto" hangingPunct="1">
              <a:lnSpc>
                <a:spcPts val="2000"/>
              </a:lnSpc>
              <a:spcBef>
                <a:spcPts val="0"/>
              </a:spcBef>
              <a:spcAft>
                <a:spcPts val="0"/>
              </a:spcAft>
              <a:defRPr/>
            </a:pPr>
            <a:r>
              <a:rPr lang="en-CA" sz="1356">
                <a:solidFill>
                  <a:srgbClr val="FD8537"/>
                </a:solidFill>
                <a:latin typeface="Wingdings"/>
                <a:ea typeface="+mn-ea"/>
                <a:cs typeface="Wingdings"/>
              </a:rPr>
              <a:t></a:t>
            </a:r>
            <a:r>
              <a:rPr lang="en-CA" sz="1714" b="1">
                <a:solidFill>
                  <a:srgbClr val="000000"/>
                </a:solidFill>
                <a:latin typeface="Century Schoolbook Bold"/>
                <a:ea typeface="+mn-ea"/>
                <a:cs typeface="Century Schoolbook Bold"/>
              </a:rPr>
              <a:t>  Source of visitors (search engines, third-party websites etc.)</a:t>
            </a:r>
            <a:r>
              <a:rPr lang="en-CA" sz="1695">
                <a:solidFill>
                  <a:srgbClr val="000000"/>
                </a:solidFill>
                <a:latin typeface="Times New Roman"/>
                <a:ea typeface="+mn-ea"/>
                <a:cs typeface="+mn-cs"/>
              </a:rPr>
              <a:t/>
            </a:r>
            <a:br>
              <a:rPr lang="en-CA" sz="1695">
                <a:solidFill>
                  <a:srgbClr val="000000"/>
                </a:solidFill>
                <a:latin typeface="Times New Roman"/>
                <a:ea typeface="+mn-ea"/>
                <a:cs typeface="+mn-cs"/>
              </a:rPr>
            </a:br>
            <a:r>
              <a:rPr lang="en-CA" sz="1356">
                <a:solidFill>
                  <a:srgbClr val="FD8537"/>
                </a:solidFill>
                <a:latin typeface="Wingdings"/>
                <a:ea typeface="+mn-ea"/>
                <a:cs typeface="Wingdings"/>
              </a:rPr>
              <a:t></a:t>
            </a:r>
            <a:r>
              <a:rPr lang="en-CA" sz="1714" b="1">
                <a:solidFill>
                  <a:srgbClr val="000000"/>
                </a:solidFill>
                <a:latin typeface="Century Schoolbook Bold"/>
                <a:ea typeface="+mn-ea"/>
                <a:cs typeface="Century Schoolbook Bold"/>
              </a:rPr>
              <a:t>  Conversion of a visitor to a customer</a:t>
            </a:r>
          </a:p>
          <a:p>
            <a:pPr eaLnBrk="1" fontAlgn="auto" hangingPunct="1">
              <a:lnSpc>
                <a:spcPts val="2000"/>
              </a:lnSpc>
              <a:spcBef>
                <a:spcPts val="0"/>
              </a:spcBef>
              <a:spcAft>
                <a:spcPts val="0"/>
              </a:spcAft>
              <a:defRPr/>
            </a:pPr>
            <a:endParaRPr lang="en-CA" sz="1695">
              <a:solidFill>
                <a:srgbClr val="000000"/>
              </a:solidFill>
              <a:latin typeface="+mn-lt"/>
              <a:ea typeface="+mn-ea"/>
              <a:cs typeface="+mn-cs"/>
            </a:endParaRPr>
          </a:p>
        </p:txBody>
      </p:sp>
      <p:sp>
        <p:nvSpPr>
          <p:cNvPr id="13" name="TextBox 13"/>
          <p:cNvSpPr txBox="1"/>
          <p:nvPr/>
        </p:nvSpPr>
        <p:spPr>
          <a:xfrm>
            <a:off x="698500" y="5499100"/>
            <a:ext cx="8445500" cy="317500"/>
          </a:xfrm>
          <a:prstGeom prst="rect">
            <a:avLst/>
          </a:prstGeom>
          <a:noFill/>
        </p:spPr>
        <p:txBody>
          <a:bodyPr wrap="none" lIns="0" tIns="0" rIns="0" bIns="0">
            <a:spAutoFit/>
          </a:bodyPr>
          <a:lstStyle/>
          <a:p>
            <a:pPr eaLnBrk="1" fontAlgn="auto" hangingPunct="1">
              <a:lnSpc>
                <a:spcPts val="1955"/>
              </a:lnSpc>
              <a:spcBef>
                <a:spcPts val="0"/>
              </a:spcBef>
              <a:spcAft>
                <a:spcPts val="0"/>
              </a:spcAft>
              <a:defRPr/>
            </a:pPr>
            <a:r>
              <a:rPr lang="en-CA" sz="1356">
                <a:solidFill>
                  <a:srgbClr val="FD8537"/>
                </a:solidFill>
                <a:latin typeface="Wingdings"/>
                <a:ea typeface="+mn-ea"/>
                <a:cs typeface="Wingdings"/>
              </a:rPr>
              <a:t></a:t>
            </a:r>
            <a:r>
              <a:rPr lang="en-CA" sz="1714" b="1">
                <a:solidFill>
                  <a:srgbClr val="000000"/>
                </a:solidFill>
                <a:latin typeface="Century Schoolbook Bold"/>
                <a:ea typeface="+mn-ea"/>
                <a:cs typeface="Century Schoolbook Bold"/>
              </a:rPr>
              <a:t>  Web analytic tools:    Google Analytics, webtrends.com, clicktracks.</a:t>
            </a:r>
          </a:p>
          <a:p>
            <a:pPr eaLnBrk="1" fontAlgn="auto" hangingPunct="1">
              <a:lnSpc>
                <a:spcPts val="1955"/>
              </a:lnSpc>
              <a:spcBef>
                <a:spcPts val="0"/>
              </a:spcBef>
              <a:spcAft>
                <a:spcPts val="0"/>
              </a:spcAft>
              <a:defRPr/>
            </a:pPr>
            <a:endParaRPr lang="en-CA" sz="1699">
              <a:solidFill>
                <a:srgbClr val="000000"/>
              </a:solidFill>
              <a:latin typeface="+mn-lt"/>
              <a:ea typeface="+mn-ea"/>
              <a:cs typeface="+mn-cs"/>
            </a:endParaRPr>
          </a:p>
        </p:txBody>
      </p:sp>
      <p:pic>
        <p:nvPicPr>
          <p:cNvPr id="117774" name="Picture 14" descr="logo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6988"/>
            <a:ext cx="17859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701616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6" name="TextBox 2"/>
          <p:cNvSpPr txBox="1">
            <a:spLocks noChangeArrowheads="1"/>
          </p:cNvSpPr>
          <p:nvPr/>
        </p:nvSpPr>
        <p:spPr bwMode="auto">
          <a:xfrm>
            <a:off x="546100" y="965200"/>
            <a:ext cx="85979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2988"/>
              </a:lnSpc>
            </a:pPr>
            <a:r>
              <a:rPr lang="en-CA" sz="3200" b="1">
                <a:solidFill>
                  <a:srgbClr val="565F6C"/>
                </a:solidFill>
                <a:latin typeface="Century Schoolbook Bold" charset="0"/>
                <a:cs typeface="Century Schoolbook Bold" charset="0"/>
              </a:rPr>
              <a:t>W</a:t>
            </a:r>
            <a:r>
              <a:rPr lang="en-CA" sz="2500" b="1">
                <a:solidFill>
                  <a:srgbClr val="565F6C"/>
                </a:solidFill>
                <a:latin typeface="Century Schoolbook Bold" charset="0"/>
                <a:cs typeface="Century Schoolbook Bold" charset="0"/>
              </a:rPr>
              <a:t>EB ANALYTICS CON</a:t>
            </a:r>
            <a:r>
              <a:rPr lang="en-CA" sz="3200" b="1">
                <a:solidFill>
                  <a:srgbClr val="565F6C"/>
                </a:solidFill>
                <a:latin typeface="Century Schoolbook Bold" charset="0"/>
                <a:cs typeface="Century Schoolbook Bold" charset="0"/>
              </a:rPr>
              <a:t>‟</a:t>
            </a:r>
            <a:r>
              <a:rPr lang="en-CA" sz="2500" b="1">
                <a:solidFill>
                  <a:srgbClr val="565F6C"/>
                </a:solidFill>
                <a:latin typeface="Century Schoolbook Bold" charset="0"/>
                <a:cs typeface="Century Schoolbook Bold" charset="0"/>
              </a:rPr>
              <a:t>T</a:t>
            </a:r>
          </a:p>
          <a:p>
            <a:pPr eaLnBrk="1" hangingPunct="1">
              <a:lnSpc>
                <a:spcPts val="2988"/>
              </a:lnSpc>
            </a:pPr>
            <a:endParaRPr lang="en-CA" sz="2600">
              <a:solidFill>
                <a:srgbClr val="000000"/>
              </a:solidFill>
              <a:latin typeface="Calibri" charset="0"/>
            </a:endParaRPr>
          </a:p>
        </p:txBody>
      </p:sp>
      <p:sp>
        <p:nvSpPr>
          <p:cNvPr id="118787" name="TextBox 3"/>
          <p:cNvSpPr txBox="1">
            <a:spLocks noChangeArrowheads="1"/>
          </p:cNvSpPr>
          <p:nvPr/>
        </p:nvSpPr>
        <p:spPr bwMode="auto">
          <a:xfrm>
            <a:off x="6388100" y="6134100"/>
            <a:ext cx="2755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375"/>
              </a:lnSpc>
            </a:pPr>
            <a:r>
              <a:rPr lang="en-CA" sz="1200">
                <a:solidFill>
                  <a:srgbClr val="000000"/>
                </a:solidFill>
                <a:latin typeface="Century Schoolbook" charset="0"/>
                <a:cs typeface="Century Schoolbook" charset="0"/>
              </a:rPr>
              <a:t>(Ref. Google Analytics)</a:t>
            </a:r>
          </a:p>
          <a:p>
            <a:pPr eaLnBrk="1" hangingPunct="1">
              <a:lnSpc>
                <a:spcPts val="1375"/>
              </a:lnSpc>
            </a:pPr>
            <a:endParaRPr lang="en-CA" sz="1200">
              <a:solidFill>
                <a:srgbClr val="000000"/>
              </a:solidFill>
              <a:latin typeface="Calibri" charset="0"/>
            </a:endParaRPr>
          </a:p>
        </p:txBody>
      </p:sp>
      <p:pic>
        <p:nvPicPr>
          <p:cNvPr id="118788" name="Picture 4" descr="logo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6988"/>
            <a:ext cx="17859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200612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p:nvPr/>
        </p:nvSpPr>
        <p:spPr>
          <a:xfrm>
            <a:off x="546100" y="609600"/>
            <a:ext cx="8597900" cy="609600"/>
          </a:xfrm>
          <a:prstGeom prst="rect">
            <a:avLst/>
          </a:prstGeom>
          <a:noFill/>
        </p:spPr>
        <p:txBody>
          <a:bodyPr wrap="none" lIns="0" tIns="0" rIns="0" bIns="0">
            <a:spAutoFit/>
          </a:bodyPr>
          <a:lstStyle/>
          <a:p>
            <a:pPr eaLnBrk="1" fontAlgn="auto" hangingPunct="1">
              <a:lnSpc>
                <a:spcPts val="3680"/>
              </a:lnSpc>
              <a:spcBef>
                <a:spcPts val="0"/>
              </a:spcBef>
              <a:spcAft>
                <a:spcPts val="0"/>
              </a:spcAft>
              <a:defRPr/>
            </a:pPr>
            <a:r>
              <a:rPr lang="en-CA" sz="3216" b="1">
                <a:solidFill>
                  <a:srgbClr val="000000"/>
                </a:solidFill>
                <a:latin typeface="Arial Bold"/>
                <a:ea typeface="+mn-ea"/>
                <a:cs typeface="Arial Bold"/>
              </a:rPr>
              <a:t>Return on Investments (ROI)</a:t>
            </a:r>
          </a:p>
          <a:p>
            <a:pPr eaLnBrk="1" fontAlgn="auto" hangingPunct="1">
              <a:lnSpc>
                <a:spcPts val="3680"/>
              </a:lnSpc>
              <a:spcBef>
                <a:spcPts val="0"/>
              </a:spcBef>
              <a:spcAft>
                <a:spcPts val="0"/>
              </a:spcAft>
              <a:defRPr/>
            </a:pPr>
            <a:endParaRPr lang="en-CA" sz="3206">
              <a:solidFill>
                <a:srgbClr val="000000"/>
              </a:solidFill>
              <a:latin typeface="+mn-lt"/>
              <a:ea typeface="+mn-ea"/>
              <a:cs typeface="+mn-cs"/>
            </a:endParaRPr>
          </a:p>
        </p:txBody>
      </p:sp>
      <p:sp>
        <p:nvSpPr>
          <p:cNvPr id="3" name="TextBox 3"/>
          <p:cNvSpPr txBox="1"/>
          <p:nvPr/>
        </p:nvSpPr>
        <p:spPr>
          <a:xfrm>
            <a:off x="1460500" y="2235200"/>
            <a:ext cx="7683500" cy="914400"/>
          </a:xfrm>
          <a:prstGeom prst="rect">
            <a:avLst/>
          </a:prstGeom>
          <a:noFill/>
        </p:spPr>
        <p:txBody>
          <a:bodyPr wrap="none" lIns="0" tIns="0" rIns="0" bIns="0">
            <a:spAutoFit/>
          </a:bodyPr>
          <a:lstStyle/>
          <a:p>
            <a:pPr eaLnBrk="1" fontAlgn="auto" hangingPunct="1">
              <a:lnSpc>
                <a:spcPts val="2200"/>
              </a:lnSpc>
              <a:spcBef>
                <a:spcPts val="0"/>
              </a:spcBef>
              <a:spcAft>
                <a:spcPts val="0"/>
              </a:spcAft>
              <a:tabLst>
                <a:tab pos="266700" algn="l"/>
                <a:tab pos="266700" algn="l"/>
              </a:tabLst>
              <a:defRPr/>
            </a:pPr>
            <a:r>
              <a:rPr lang="en-CA" sz="1080">
                <a:solidFill>
                  <a:srgbClr val="DF752E"/>
                </a:solidFill>
                <a:latin typeface="Wingdings"/>
                <a:ea typeface="+mn-ea"/>
                <a:cs typeface="Wingdings"/>
              </a:rPr>
              <a:t></a:t>
            </a:r>
            <a:r>
              <a:rPr lang="en-CA" sz="1810" b="1">
                <a:solidFill>
                  <a:srgbClr val="000000"/>
                </a:solidFill>
                <a:latin typeface="Century Schoolbook Bold"/>
                <a:ea typeface="+mn-ea"/>
                <a:cs typeface="Century Schoolbook Bold"/>
              </a:rPr>
              <a:t>  Before funding an initiative, managers use ROI</a:t>
            </a:r>
            <a:r>
              <a:rPr lang="en-CA">
                <a:solidFill>
                  <a:srgbClr val="000000"/>
                </a:solidFill>
                <a:latin typeface="Times New Roman"/>
                <a:ea typeface="+mn-ea"/>
                <a:cs typeface="+mn-cs"/>
              </a:rPr>
              <a:t/>
            </a:r>
            <a:br>
              <a:rPr lang="en-CA">
                <a:solidFill>
                  <a:srgbClr val="000000"/>
                </a:solidFill>
                <a:latin typeface="Times New Roman"/>
                <a:ea typeface="+mn-ea"/>
                <a:cs typeface="+mn-cs"/>
              </a:rPr>
            </a:br>
            <a:r>
              <a:rPr lang="en-CA" sz="1810" b="1">
                <a:solidFill>
                  <a:srgbClr val="000000"/>
                </a:solidFill>
                <a:latin typeface="Century Schoolbook Bold"/>
                <a:ea typeface="+mn-ea"/>
                <a:cs typeface="Century Schoolbook Bold"/>
              </a:rPr>
              <a:t>	analysis to determine which projects merit</a:t>
            </a:r>
            <a:r>
              <a:rPr lang="en-CA">
                <a:solidFill>
                  <a:srgbClr val="000000"/>
                </a:solidFill>
                <a:latin typeface="Times New Roman"/>
                <a:ea typeface="+mn-ea"/>
                <a:cs typeface="+mn-cs"/>
              </a:rPr>
              <a:t/>
            </a:r>
            <a:br>
              <a:rPr lang="en-CA">
                <a:solidFill>
                  <a:srgbClr val="000000"/>
                </a:solidFill>
                <a:latin typeface="Times New Roman"/>
                <a:ea typeface="+mn-ea"/>
                <a:cs typeface="+mn-cs"/>
              </a:rPr>
            </a:br>
            <a:r>
              <a:rPr lang="en-CA" sz="1810" b="1">
                <a:solidFill>
                  <a:srgbClr val="000000"/>
                </a:solidFill>
                <a:latin typeface="Century Schoolbook Bold"/>
                <a:ea typeface="+mn-ea"/>
                <a:cs typeface="Century Schoolbook Bold"/>
              </a:rPr>
              <a:t>	funding.</a:t>
            </a:r>
          </a:p>
          <a:p>
            <a:pPr eaLnBrk="1" fontAlgn="auto" hangingPunct="1">
              <a:lnSpc>
                <a:spcPts val="2200"/>
              </a:lnSpc>
              <a:spcBef>
                <a:spcPts val="0"/>
              </a:spcBef>
              <a:spcAft>
                <a:spcPts val="0"/>
              </a:spcAft>
              <a:defRPr/>
            </a:pPr>
            <a:endParaRPr lang="en-CA">
              <a:solidFill>
                <a:srgbClr val="000000"/>
              </a:solidFill>
              <a:latin typeface="+mn-lt"/>
              <a:ea typeface="+mn-ea"/>
              <a:cs typeface="+mn-cs"/>
            </a:endParaRPr>
          </a:p>
        </p:txBody>
      </p:sp>
      <p:sp>
        <p:nvSpPr>
          <p:cNvPr id="4" name="TextBox 4"/>
          <p:cNvSpPr txBox="1"/>
          <p:nvPr/>
        </p:nvSpPr>
        <p:spPr>
          <a:xfrm>
            <a:off x="1460500" y="3441700"/>
            <a:ext cx="7683500" cy="635000"/>
          </a:xfrm>
          <a:prstGeom prst="rect">
            <a:avLst/>
          </a:prstGeom>
          <a:noFill/>
        </p:spPr>
        <p:txBody>
          <a:bodyPr wrap="none" lIns="0" tIns="0" rIns="0" bIns="0">
            <a:spAutoFit/>
          </a:bodyPr>
          <a:lstStyle/>
          <a:p>
            <a:pPr eaLnBrk="1" fontAlgn="auto" hangingPunct="1">
              <a:lnSpc>
                <a:spcPts val="2200"/>
              </a:lnSpc>
              <a:spcBef>
                <a:spcPts val="0"/>
              </a:spcBef>
              <a:spcAft>
                <a:spcPts val="0"/>
              </a:spcAft>
              <a:tabLst>
                <a:tab pos="266700" algn="l"/>
              </a:tabLst>
              <a:defRPr/>
            </a:pPr>
            <a:r>
              <a:rPr lang="en-CA" sz="1080">
                <a:solidFill>
                  <a:srgbClr val="DF752E"/>
                </a:solidFill>
                <a:latin typeface="Wingdings"/>
                <a:ea typeface="+mn-ea"/>
                <a:cs typeface="Wingdings"/>
              </a:rPr>
              <a:t></a:t>
            </a:r>
            <a:r>
              <a:rPr lang="en-CA">
                <a:solidFill>
                  <a:srgbClr val="000000"/>
                </a:solidFill>
                <a:latin typeface="Century Schoolbook"/>
                <a:ea typeface="+mn-ea"/>
                <a:cs typeface="Century Schoolbook"/>
              </a:rPr>
              <a:t>  They may revisit ROI at the end of the project to measure</a:t>
            </a:r>
            <a:r>
              <a:rPr lang="en-CA">
                <a:solidFill>
                  <a:srgbClr val="000000"/>
                </a:solidFill>
                <a:latin typeface="Times New Roman"/>
                <a:ea typeface="+mn-ea"/>
                <a:cs typeface="+mn-cs"/>
              </a:rPr>
              <a:t/>
            </a:r>
            <a:br>
              <a:rPr lang="en-CA">
                <a:solidFill>
                  <a:srgbClr val="000000"/>
                </a:solidFill>
                <a:latin typeface="Times New Roman"/>
                <a:ea typeface="+mn-ea"/>
                <a:cs typeface="+mn-cs"/>
              </a:rPr>
            </a:br>
            <a:r>
              <a:rPr lang="en-CA">
                <a:solidFill>
                  <a:srgbClr val="000000"/>
                </a:solidFill>
                <a:latin typeface="Century Schoolbook"/>
                <a:ea typeface="+mn-ea"/>
                <a:cs typeface="Century Schoolbook"/>
              </a:rPr>
              <a:t>	actual performance.</a:t>
            </a:r>
          </a:p>
          <a:p>
            <a:pPr eaLnBrk="1" fontAlgn="auto" hangingPunct="1">
              <a:lnSpc>
                <a:spcPts val="2200"/>
              </a:lnSpc>
              <a:spcBef>
                <a:spcPts val="0"/>
              </a:spcBef>
              <a:spcAft>
                <a:spcPts val="0"/>
              </a:spcAft>
              <a:defRPr/>
            </a:pPr>
            <a:endParaRPr lang="en-CA">
              <a:solidFill>
                <a:srgbClr val="000000"/>
              </a:solidFill>
              <a:latin typeface="+mn-lt"/>
              <a:ea typeface="+mn-ea"/>
              <a:cs typeface="+mn-cs"/>
            </a:endParaRPr>
          </a:p>
        </p:txBody>
      </p:sp>
      <p:pic>
        <p:nvPicPr>
          <p:cNvPr id="119813" name="Picture 5" descr="logo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44450"/>
            <a:ext cx="17859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03981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2"/>
          <p:cNvSpPr txBox="1"/>
          <p:nvPr/>
        </p:nvSpPr>
        <p:spPr>
          <a:xfrm>
            <a:off x="546100" y="292100"/>
            <a:ext cx="8597900" cy="546100"/>
          </a:xfrm>
          <a:prstGeom prst="rect">
            <a:avLst/>
          </a:prstGeom>
          <a:noFill/>
        </p:spPr>
        <p:txBody>
          <a:bodyPr wrap="none" lIns="0" tIns="0" rIns="0" bIns="0">
            <a:spAutoFit/>
          </a:bodyPr>
          <a:lstStyle/>
          <a:p>
            <a:pPr eaLnBrk="1" fontAlgn="auto" hangingPunct="1">
              <a:lnSpc>
                <a:spcPts val="2700"/>
              </a:lnSpc>
              <a:spcBef>
                <a:spcPts val="0"/>
              </a:spcBef>
              <a:spcAft>
                <a:spcPts val="0"/>
              </a:spcAft>
              <a:defRPr/>
            </a:pPr>
            <a:r>
              <a:rPr lang="en-CA" sz="2914" b="1">
                <a:solidFill>
                  <a:srgbClr val="565F6C"/>
                </a:solidFill>
                <a:latin typeface="Century Schoolbook Bold"/>
                <a:ea typeface="+mn-ea"/>
                <a:cs typeface="Century Schoolbook Bold"/>
              </a:rPr>
              <a:t>S</a:t>
            </a:r>
            <a:r>
              <a:rPr lang="en-CA" sz="2325" b="1">
                <a:solidFill>
                  <a:srgbClr val="565F6C"/>
                </a:solidFill>
                <a:latin typeface="Century Schoolbook Bold"/>
                <a:ea typeface="+mn-ea"/>
                <a:cs typeface="Century Schoolbook Bold"/>
              </a:rPr>
              <a:t>TRATEGY IMPLEMENTATION ISSUES</a:t>
            </a:r>
          </a:p>
          <a:p>
            <a:pPr eaLnBrk="1" fontAlgn="auto" hangingPunct="1">
              <a:lnSpc>
                <a:spcPts val="2700"/>
              </a:lnSpc>
              <a:spcBef>
                <a:spcPts val="0"/>
              </a:spcBef>
              <a:spcAft>
                <a:spcPts val="0"/>
              </a:spcAft>
              <a:defRPr/>
            </a:pPr>
            <a:endParaRPr lang="en-CA" sz="2335">
              <a:solidFill>
                <a:srgbClr val="000000"/>
              </a:solidFill>
              <a:latin typeface="+mn-lt"/>
              <a:ea typeface="+mn-ea"/>
              <a:cs typeface="+mn-cs"/>
            </a:endParaRPr>
          </a:p>
        </p:txBody>
      </p:sp>
      <p:sp>
        <p:nvSpPr>
          <p:cNvPr id="3" name="TextBox 3"/>
          <p:cNvSpPr txBox="1"/>
          <p:nvPr/>
        </p:nvSpPr>
        <p:spPr>
          <a:xfrm>
            <a:off x="177800" y="1104900"/>
            <a:ext cx="8966200" cy="279400"/>
          </a:xfrm>
          <a:prstGeom prst="rect">
            <a:avLst/>
          </a:prstGeom>
          <a:noFill/>
        </p:spPr>
        <p:txBody>
          <a:bodyPr wrap="none" lIns="0" tIns="0" rIns="0" bIns="0">
            <a:spAutoFit/>
          </a:bodyPr>
          <a:lstStyle/>
          <a:p>
            <a:pPr eaLnBrk="1" fontAlgn="auto" hangingPunct="1">
              <a:lnSpc>
                <a:spcPts val="1840"/>
              </a:lnSpc>
              <a:spcBef>
                <a:spcPts val="0"/>
              </a:spcBef>
              <a:spcAft>
                <a:spcPts val="0"/>
              </a:spcAft>
              <a:defRPr/>
            </a:pPr>
            <a:r>
              <a:rPr lang="en-CA" sz="1115">
                <a:solidFill>
                  <a:srgbClr val="FD8537"/>
                </a:solidFill>
                <a:latin typeface="Wingdings"/>
                <a:ea typeface="+mn-ea"/>
                <a:cs typeface="Wingdings"/>
              </a:rPr>
              <a:t></a:t>
            </a:r>
            <a:r>
              <a:rPr lang="en-CA" sz="1606" b="1">
                <a:solidFill>
                  <a:srgbClr val="000000"/>
                </a:solidFill>
                <a:latin typeface="Century Schoolbook Bold"/>
                <a:ea typeface="+mn-ea"/>
                <a:cs typeface="Century Schoolbook Bold"/>
              </a:rPr>
              <a:t>  Application development</a:t>
            </a:r>
          </a:p>
          <a:p>
            <a:pPr eaLnBrk="1" fontAlgn="auto" hangingPunct="1">
              <a:lnSpc>
                <a:spcPts val="1840"/>
              </a:lnSpc>
              <a:spcBef>
                <a:spcPts val="0"/>
              </a:spcBef>
              <a:spcAft>
                <a:spcPts val="0"/>
              </a:spcAft>
              <a:defRPr/>
            </a:pPr>
            <a:endParaRPr lang="en-CA" sz="1577">
              <a:solidFill>
                <a:srgbClr val="000000"/>
              </a:solidFill>
              <a:latin typeface="+mn-lt"/>
              <a:ea typeface="+mn-ea"/>
              <a:cs typeface="+mn-cs"/>
            </a:endParaRPr>
          </a:p>
        </p:txBody>
      </p:sp>
      <p:sp>
        <p:nvSpPr>
          <p:cNvPr id="4" name="TextBox 4"/>
          <p:cNvSpPr txBox="1"/>
          <p:nvPr/>
        </p:nvSpPr>
        <p:spPr>
          <a:xfrm>
            <a:off x="723900" y="1384300"/>
            <a:ext cx="8420100" cy="749300"/>
          </a:xfrm>
          <a:prstGeom prst="rect">
            <a:avLst/>
          </a:prstGeom>
          <a:noFill/>
        </p:spPr>
        <p:txBody>
          <a:bodyPr wrap="none" lIns="0" tIns="0" rIns="0" bIns="0">
            <a:spAutoFit/>
          </a:bodyPr>
          <a:lstStyle/>
          <a:p>
            <a:pPr eaLnBrk="1" fontAlgn="auto" hangingPunct="1">
              <a:lnSpc>
                <a:spcPts val="1850"/>
              </a:lnSpc>
              <a:spcBef>
                <a:spcPts val="0"/>
              </a:spcBef>
              <a:spcAft>
                <a:spcPts val="0"/>
              </a:spcAft>
              <a:tabLst>
                <a:tab pos="266700" algn="l"/>
                <a:tab pos="266700" algn="l"/>
              </a:tabLst>
              <a:defRPr/>
            </a:pPr>
            <a:r>
              <a:rPr lang="en-CA" sz="1115">
                <a:solidFill>
                  <a:srgbClr val="FD8537"/>
                </a:solidFill>
                <a:latin typeface="Wingdings"/>
                <a:ea typeface="+mn-ea"/>
                <a:cs typeface="Wingdings"/>
              </a:rPr>
              <a:t></a:t>
            </a:r>
            <a:r>
              <a:rPr lang="en-CA" sz="1413" b="1">
                <a:solidFill>
                  <a:srgbClr val="000000"/>
                </a:solidFill>
                <a:latin typeface="Century Schoolbook Bold"/>
                <a:ea typeface="+mn-ea"/>
                <a:cs typeface="Century Schoolbook Bold"/>
              </a:rPr>
              <a:t>   Choosing an appropriate route for developing applications can be an important</a:t>
            </a:r>
            <a:r>
              <a:rPr lang="en-CA" sz="1403">
                <a:solidFill>
                  <a:srgbClr val="000000"/>
                </a:solidFill>
                <a:latin typeface="Times New Roman"/>
                <a:ea typeface="+mn-ea"/>
                <a:cs typeface="+mn-cs"/>
              </a:rPr>
              <a:t/>
            </a:r>
            <a:br>
              <a:rPr lang="en-CA" sz="1403">
                <a:solidFill>
                  <a:srgbClr val="000000"/>
                </a:solidFill>
                <a:latin typeface="Times New Roman"/>
                <a:ea typeface="+mn-ea"/>
                <a:cs typeface="+mn-cs"/>
              </a:rPr>
            </a:br>
            <a:r>
              <a:rPr lang="en-CA" sz="1413" b="1">
                <a:solidFill>
                  <a:srgbClr val="000000"/>
                </a:solidFill>
                <a:latin typeface="Century Schoolbook Bold"/>
                <a:ea typeface="+mn-ea"/>
                <a:cs typeface="Century Schoolbook Bold"/>
              </a:rPr>
              <a:t>	challenge during the implementation phase (Internal development/ external</a:t>
            </a:r>
            <a:r>
              <a:rPr lang="en-CA" sz="1403">
                <a:solidFill>
                  <a:srgbClr val="000000"/>
                </a:solidFill>
                <a:latin typeface="Times New Roman"/>
                <a:ea typeface="+mn-ea"/>
                <a:cs typeface="+mn-cs"/>
              </a:rPr>
              <a:t/>
            </a:r>
            <a:br>
              <a:rPr lang="en-CA" sz="1403">
                <a:solidFill>
                  <a:srgbClr val="000000"/>
                </a:solidFill>
                <a:latin typeface="Times New Roman"/>
                <a:ea typeface="+mn-ea"/>
                <a:cs typeface="+mn-cs"/>
              </a:rPr>
            </a:br>
            <a:r>
              <a:rPr lang="en-CA" sz="1413" b="1">
                <a:solidFill>
                  <a:srgbClr val="000000"/>
                </a:solidFill>
                <a:latin typeface="Century Schoolbook Bold"/>
                <a:ea typeface="+mn-ea"/>
                <a:cs typeface="Century Schoolbook Bold"/>
              </a:rPr>
              <a:t>	vendor/ ASP/ Hosting?)</a:t>
            </a:r>
          </a:p>
          <a:p>
            <a:pPr eaLnBrk="1" fontAlgn="auto" hangingPunct="1">
              <a:lnSpc>
                <a:spcPts val="1850"/>
              </a:lnSpc>
              <a:spcBef>
                <a:spcPts val="0"/>
              </a:spcBef>
              <a:spcAft>
                <a:spcPts val="0"/>
              </a:spcAft>
              <a:defRPr/>
            </a:pPr>
            <a:endParaRPr lang="en-CA" sz="1403">
              <a:solidFill>
                <a:srgbClr val="000000"/>
              </a:solidFill>
              <a:latin typeface="+mn-lt"/>
              <a:ea typeface="+mn-ea"/>
              <a:cs typeface="+mn-cs"/>
            </a:endParaRPr>
          </a:p>
        </p:txBody>
      </p:sp>
      <p:sp>
        <p:nvSpPr>
          <p:cNvPr id="5" name="TextBox 5"/>
          <p:cNvSpPr txBox="1"/>
          <p:nvPr/>
        </p:nvSpPr>
        <p:spPr>
          <a:xfrm>
            <a:off x="177800" y="2197100"/>
            <a:ext cx="8966200" cy="279400"/>
          </a:xfrm>
          <a:prstGeom prst="rect">
            <a:avLst/>
          </a:prstGeom>
          <a:noFill/>
        </p:spPr>
        <p:txBody>
          <a:bodyPr wrap="none" lIns="0" tIns="0" rIns="0" bIns="0">
            <a:spAutoFit/>
          </a:bodyPr>
          <a:lstStyle/>
          <a:p>
            <a:pPr eaLnBrk="1" fontAlgn="auto" hangingPunct="1">
              <a:lnSpc>
                <a:spcPts val="1840"/>
              </a:lnSpc>
              <a:spcBef>
                <a:spcPts val="0"/>
              </a:spcBef>
              <a:spcAft>
                <a:spcPts val="0"/>
              </a:spcAft>
              <a:defRPr/>
            </a:pPr>
            <a:r>
              <a:rPr lang="en-CA" sz="1115">
                <a:solidFill>
                  <a:srgbClr val="FD8537"/>
                </a:solidFill>
                <a:latin typeface="Wingdings"/>
                <a:ea typeface="+mn-ea"/>
                <a:cs typeface="Wingdings"/>
              </a:rPr>
              <a:t></a:t>
            </a:r>
            <a:r>
              <a:rPr lang="en-CA" sz="1606" b="1">
                <a:solidFill>
                  <a:srgbClr val="000000"/>
                </a:solidFill>
                <a:latin typeface="Century Schoolbook Bold"/>
                <a:ea typeface="+mn-ea"/>
                <a:cs typeface="Century Schoolbook Bold"/>
              </a:rPr>
              <a:t>  Business partners/ alliances</a:t>
            </a:r>
          </a:p>
          <a:p>
            <a:pPr eaLnBrk="1" fontAlgn="auto" hangingPunct="1">
              <a:lnSpc>
                <a:spcPts val="1840"/>
              </a:lnSpc>
              <a:spcBef>
                <a:spcPts val="0"/>
              </a:spcBef>
              <a:spcAft>
                <a:spcPts val="0"/>
              </a:spcAft>
              <a:defRPr/>
            </a:pPr>
            <a:endParaRPr lang="en-CA" sz="1580">
              <a:solidFill>
                <a:srgbClr val="000000"/>
              </a:solidFill>
              <a:latin typeface="+mn-lt"/>
              <a:ea typeface="+mn-ea"/>
              <a:cs typeface="+mn-cs"/>
            </a:endParaRPr>
          </a:p>
        </p:txBody>
      </p:sp>
      <p:sp>
        <p:nvSpPr>
          <p:cNvPr id="120838" name="TextBox 6"/>
          <p:cNvSpPr txBox="1">
            <a:spLocks noChangeArrowheads="1"/>
          </p:cNvSpPr>
          <p:nvPr/>
        </p:nvSpPr>
        <p:spPr bwMode="auto">
          <a:xfrm>
            <a:off x="723900" y="2476500"/>
            <a:ext cx="84201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266700" algn="l"/>
              </a:tabLst>
              <a:defRPr sz="2400">
                <a:solidFill>
                  <a:schemeClr val="tx1"/>
                </a:solidFill>
                <a:latin typeface="Arial" charset="0"/>
                <a:ea typeface="ＭＳ Ｐゴシック" charset="0"/>
                <a:cs typeface="ＭＳ Ｐゴシック" charset="0"/>
              </a:defRPr>
            </a:lvl1pPr>
            <a:lvl2pPr marL="742950" indent="-285750">
              <a:tabLst>
                <a:tab pos="266700" algn="l"/>
              </a:tabLst>
              <a:defRPr sz="2400">
                <a:solidFill>
                  <a:schemeClr val="tx1"/>
                </a:solidFill>
                <a:latin typeface="Arial" charset="0"/>
                <a:ea typeface="ＭＳ Ｐゴシック" charset="0"/>
              </a:defRPr>
            </a:lvl2pPr>
            <a:lvl3pPr marL="1143000" indent="-228600">
              <a:tabLst>
                <a:tab pos="266700" algn="l"/>
              </a:tabLst>
              <a:defRPr sz="2400">
                <a:solidFill>
                  <a:schemeClr val="tx1"/>
                </a:solidFill>
                <a:latin typeface="Arial" charset="0"/>
                <a:ea typeface="ＭＳ Ｐゴシック" charset="0"/>
              </a:defRPr>
            </a:lvl3pPr>
            <a:lvl4pPr marL="1600200" indent="-228600">
              <a:tabLst>
                <a:tab pos="266700" algn="l"/>
              </a:tabLst>
              <a:defRPr sz="2400">
                <a:solidFill>
                  <a:schemeClr val="tx1"/>
                </a:solidFill>
                <a:latin typeface="Arial" charset="0"/>
                <a:ea typeface="ＭＳ Ｐゴシック" charset="0"/>
              </a:defRPr>
            </a:lvl4pPr>
            <a:lvl5pPr marL="2057400" indent="-228600">
              <a:tabLst>
                <a:tab pos="2667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2667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2667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2667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266700" algn="l"/>
              </a:tabLst>
              <a:defRPr sz="2400">
                <a:solidFill>
                  <a:schemeClr val="tx1"/>
                </a:solidFill>
                <a:latin typeface="Arial" charset="0"/>
                <a:ea typeface="ＭＳ Ｐゴシック" charset="0"/>
              </a:defRPr>
            </a:lvl9pPr>
          </a:lstStyle>
          <a:p>
            <a:pPr eaLnBrk="1" hangingPunct="1">
              <a:lnSpc>
                <a:spcPts val="1900"/>
              </a:lnSpc>
            </a:pPr>
            <a:r>
              <a:rPr lang="en-CA" sz="1100">
                <a:solidFill>
                  <a:srgbClr val="FD8537"/>
                </a:solidFill>
                <a:latin typeface="Wingdings" charset="0"/>
                <a:cs typeface="Wingdings" charset="0"/>
              </a:rPr>
              <a:t></a:t>
            </a:r>
            <a:r>
              <a:rPr lang="en-CA" sz="1400" b="1">
                <a:solidFill>
                  <a:srgbClr val="000000"/>
                </a:solidFill>
                <a:latin typeface="Century Schoolbook Bold" charset="0"/>
                <a:cs typeface="Century Schoolbook Bold" charset="0"/>
              </a:rPr>
              <a:t>   Business partner‟s (technology vendors, ASP‟s, etc.)  strategies and motivations</a:t>
            </a:r>
            <a:r>
              <a:rPr lang="en-CA" sz="1400">
                <a:solidFill>
                  <a:srgbClr val="000000"/>
                </a:solidFill>
                <a:latin typeface="Times New Roman" charset="0"/>
              </a:rPr>
              <a:t/>
            </a:r>
            <a:br>
              <a:rPr lang="en-CA" sz="1400">
                <a:solidFill>
                  <a:srgbClr val="000000"/>
                </a:solidFill>
                <a:latin typeface="Times New Roman" charset="0"/>
              </a:rPr>
            </a:br>
            <a:r>
              <a:rPr lang="en-CA" sz="1400" b="1">
                <a:solidFill>
                  <a:srgbClr val="000000"/>
                </a:solidFill>
                <a:latin typeface="Century Schoolbook Bold" charset="0"/>
                <a:cs typeface="Century Schoolbook Bold" charset="0"/>
              </a:rPr>
              <a:t>	can also impact the strategy implementation.</a:t>
            </a:r>
          </a:p>
          <a:p>
            <a:pPr eaLnBrk="1" hangingPunct="1">
              <a:lnSpc>
                <a:spcPts val="1900"/>
              </a:lnSpc>
            </a:pPr>
            <a:endParaRPr lang="en-CA" sz="1400">
              <a:solidFill>
                <a:srgbClr val="000000"/>
              </a:solidFill>
              <a:latin typeface="Calibri" charset="0"/>
            </a:endParaRPr>
          </a:p>
        </p:txBody>
      </p:sp>
      <p:sp>
        <p:nvSpPr>
          <p:cNvPr id="120839" name="TextBox 7"/>
          <p:cNvSpPr txBox="1">
            <a:spLocks noChangeArrowheads="1"/>
          </p:cNvSpPr>
          <p:nvPr/>
        </p:nvSpPr>
        <p:spPr bwMode="auto">
          <a:xfrm>
            <a:off x="812800" y="2959100"/>
            <a:ext cx="83312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500"/>
              </a:lnSpc>
            </a:pPr>
            <a:r>
              <a:rPr lang="en-CA" sz="600">
                <a:solidFill>
                  <a:srgbClr val="DF752E"/>
                </a:solidFill>
                <a:latin typeface="Wingdings" charset="0"/>
                <a:cs typeface="Wingdings" charset="0"/>
              </a:rPr>
              <a:t></a:t>
            </a:r>
            <a:r>
              <a:rPr lang="en-CA" sz="1000" b="1">
                <a:solidFill>
                  <a:srgbClr val="000000"/>
                </a:solidFill>
                <a:latin typeface="Century Schoolbook Bold" charset="0"/>
                <a:cs typeface="Century Schoolbook Bold" charset="0"/>
              </a:rPr>
              <a:t>   Customers of Peoplesoft can face problems after Oracle‟s takeover</a:t>
            </a:r>
            <a:r>
              <a:rPr lang="en-CA" sz="900">
                <a:solidFill>
                  <a:srgbClr val="000000"/>
                </a:solidFill>
                <a:latin typeface="Times New Roman" charset="0"/>
              </a:rPr>
              <a:t/>
            </a:r>
            <a:br>
              <a:rPr lang="en-CA" sz="900">
                <a:solidFill>
                  <a:srgbClr val="000000"/>
                </a:solidFill>
                <a:latin typeface="Times New Roman" charset="0"/>
              </a:rPr>
            </a:br>
            <a:r>
              <a:rPr lang="en-CA" sz="600">
                <a:solidFill>
                  <a:srgbClr val="DF752E"/>
                </a:solidFill>
                <a:latin typeface="Wingdings" charset="0"/>
                <a:cs typeface="Wingdings" charset="0"/>
              </a:rPr>
              <a:t></a:t>
            </a:r>
            <a:r>
              <a:rPr lang="en-CA" sz="1000" b="1">
                <a:solidFill>
                  <a:srgbClr val="000000"/>
                </a:solidFill>
                <a:latin typeface="Century Schoolbook Bold" charset="0"/>
                <a:cs typeface="Century Schoolbook Bold" charset="0"/>
              </a:rPr>
              <a:t>   Paypal and Google turning competitors</a:t>
            </a:r>
          </a:p>
          <a:p>
            <a:pPr eaLnBrk="1" hangingPunct="1">
              <a:lnSpc>
                <a:spcPts val="1500"/>
              </a:lnSpc>
            </a:pPr>
            <a:endParaRPr lang="en-CA" sz="900">
              <a:solidFill>
                <a:srgbClr val="000000"/>
              </a:solidFill>
              <a:latin typeface="Calibri" charset="0"/>
            </a:endParaRPr>
          </a:p>
        </p:txBody>
      </p:sp>
      <p:sp>
        <p:nvSpPr>
          <p:cNvPr id="8" name="TextBox 8"/>
          <p:cNvSpPr txBox="1"/>
          <p:nvPr/>
        </p:nvSpPr>
        <p:spPr>
          <a:xfrm>
            <a:off x="723900" y="3581400"/>
            <a:ext cx="8420100" cy="520700"/>
          </a:xfrm>
          <a:prstGeom prst="rect">
            <a:avLst/>
          </a:prstGeom>
          <a:noFill/>
        </p:spPr>
        <p:txBody>
          <a:bodyPr wrap="none" lIns="0" tIns="0" rIns="0" bIns="0">
            <a:spAutoFit/>
          </a:bodyPr>
          <a:lstStyle/>
          <a:p>
            <a:pPr eaLnBrk="1" fontAlgn="auto" hangingPunct="1">
              <a:lnSpc>
                <a:spcPts val="1900"/>
              </a:lnSpc>
              <a:spcBef>
                <a:spcPts val="0"/>
              </a:spcBef>
              <a:spcAft>
                <a:spcPts val="0"/>
              </a:spcAft>
              <a:tabLst>
                <a:tab pos="266700" algn="l"/>
              </a:tabLst>
              <a:defRPr/>
            </a:pPr>
            <a:r>
              <a:rPr lang="en-CA" sz="1115">
                <a:solidFill>
                  <a:srgbClr val="FD8537"/>
                </a:solidFill>
                <a:latin typeface="Wingdings"/>
                <a:ea typeface="+mn-ea"/>
                <a:cs typeface="Wingdings"/>
              </a:rPr>
              <a:t></a:t>
            </a:r>
            <a:r>
              <a:rPr lang="en-CA" sz="1413" b="1">
                <a:solidFill>
                  <a:srgbClr val="000000"/>
                </a:solidFill>
                <a:latin typeface="Century Schoolbook Bold"/>
                <a:ea typeface="+mn-ea"/>
                <a:cs typeface="Century Schoolbook Bold"/>
              </a:rPr>
              <a:t>   Cooperation at strategic and/or operational levels may be needed to implement</a:t>
            </a:r>
            <a:r>
              <a:rPr lang="en-CA" sz="1406">
                <a:solidFill>
                  <a:srgbClr val="000000"/>
                </a:solidFill>
                <a:latin typeface="Times New Roman"/>
                <a:ea typeface="+mn-ea"/>
                <a:cs typeface="+mn-cs"/>
              </a:rPr>
              <a:t/>
            </a:r>
            <a:br>
              <a:rPr lang="en-CA" sz="1406">
                <a:solidFill>
                  <a:srgbClr val="000000"/>
                </a:solidFill>
                <a:latin typeface="Times New Roman"/>
                <a:ea typeface="+mn-ea"/>
                <a:cs typeface="+mn-cs"/>
              </a:rPr>
            </a:br>
            <a:r>
              <a:rPr lang="en-CA" sz="1416" b="1">
                <a:solidFill>
                  <a:srgbClr val="000000"/>
                </a:solidFill>
                <a:latin typeface="Century Schoolbook Bold"/>
                <a:ea typeface="+mn-ea"/>
                <a:cs typeface="Century Schoolbook Bold"/>
              </a:rPr>
              <a:t>	certain e-business strategies</a:t>
            </a:r>
          </a:p>
          <a:p>
            <a:pPr eaLnBrk="1" fontAlgn="auto" hangingPunct="1">
              <a:lnSpc>
                <a:spcPts val="1900"/>
              </a:lnSpc>
              <a:spcBef>
                <a:spcPts val="0"/>
              </a:spcBef>
              <a:spcAft>
                <a:spcPts val="0"/>
              </a:spcAft>
              <a:defRPr/>
            </a:pPr>
            <a:endParaRPr lang="en-CA" sz="1406">
              <a:solidFill>
                <a:srgbClr val="000000"/>
              </a:solidFill>
              <a:latin typeface="+mn-lt"/>
              <a:ea typeface="+mn-ea"/>
              <a:cs typeface="+mn-cs"/>
            </a:endParaRPr>
          </a:p>
        </p:txBody>
      </p:sp>
      <p:sp>
        <p:nvSpPr>
          <p:cNvPr id="9" name="TextBox 9"/>
          <p:cNvSpPr txBox="1"/>
          <p:nvPr/>
        </p:nvSpPr>
        <p:spPr>
          <a:xfrm>
            <a:off x="812800" y="4038600"/>
            <a:ext cx="8331200" cy="457200"/>
          </a:xfrm>
          <a:prstGeom prst="rect">
            <a:avLst/>
          </a:prstGeom>
          <a:noFill/>
        </p:spPr>
        <p:txBody>
          <a:bodyPr wrap="none" lIns="0" tIns="0" rIns="0" bIns="0">
            <a:spAutoFit/>
          </a:bodyPr>
          <a:lstStyle/>
          <a:p>
            <a:pPr eaLnBrk="1" fontAlgn="auto" hangingPunct="1">
              <a:lnSpc>
                <a:spcPts val="1800"/>
              </a:lnSpc>
              <a:spcBef>
                <a:spcPts val="0"/>
              </a:spcBef>
              <a:spcAft>
                <a:spcPts val="0"/>
              </a:spcAft>
              <a:tabLst>
                <a:tab pos="279400" algn="l"/>
              </a:tabLst>
              <a:defRPr/>
            </a:pPr>
            <a:r>
              <a:rPr lang="en-CA" sz="600">
                <a:solidFill>
                  <a:srgbClr val="DF752E"/>
                </a:solidFill>
                <a:latin typeface="Wingdings"/>
                <a:ea typeface="+mn-ea"/>
                <a:cs typeface="Wingdings"/>
              </a:rPr>
              <a:t></a:t>
            </a:r>
            <a:r>
              <a:rPr lang="en-CA" sz="1006" b="1">
                <a:solidFill>
                  <a:srgbClr val="000000"/>
                </a:solidFill>
                <a:latin typeface="Century Schoolbook Bold"/>
                <a:ea typeface="+mn-ea"/>
                <a:cs typeface="Century Schoolbook Bold"/>
              </a:rPr>
              <a:t>   Development of complex e-business applications</a:t>
            </a:r>
            <a:r>
              <a:rPr lang="en-CA" sz="1179">
                <a:solidFill>
                  <a:srgbClr val="000000"/>
                </a:solidFill>
                <a:latin typeface="Times New Roman"/>
                <a:ea typeface="+mn-ea"/>
                <a:cs typeface="+mn-cs"/>
              </a:rPr>
              <a:t/>
            </a:r>
            <a:br>
              <a:rPr lang="en-CA" sz="1179">
                <a:solidFill>
                  <a:srgbClr val="000000"/>
                </a:solidFill>
                <a:latin typeface="Times New Roman"/>
                <a:ea typeface="+mn-ea"/>
                <a:cs typeface="+mn-cs"/>
              </a:rPr>
            </a:br>
            <a:r>
              <a:rPr lang="en-CA" sz="720">
                <a:solidFill>
                  <a:srgbClr val="FDC3AD"/>
                </a:solidFill>
                <a:latin typeface="Wingdings"/>
                <a:ea typeface="+mn-ea"/>
                <a:cs typeface="Wingdings"/>
              </a:rPr>
              <a:t>	</a:t>
            </a:r>
            <a:r>
              <a:rPr lang="en-CA" sz="1210" b="1">
                <a:solidFill>
                  <a:srgbClr val="000000"/>
                </a:solidFill>
                <a:latin typeface="Century Schoolbook Bold"/>
                <a:ea typeface="+mn-ea"/>
                <a:cs typeface="Century Schoolbook Bold"/>
              </a:rPr>
              <a:t>	  CNN and Yahoo search</a:t>
            </a:r>
          </a:p>
          <a:p>
            <a:pPr eaLnBrk="1" fontAlgn="auto" hangingPunct="1">
              <a:lnSpc>
                <a:spcPts val="1800"/>
              </a:lnSpc>
              <a:spcBef>
                <a:spcPts val="0"/>
              </a:spcBef>
              <a:spcAft>
                <a:spcPts val="0"/>
              </a:spcAft>
              <a:defRPr/>
            </a:pPr>
            <a:endParaRPr lang="en-CA" sz="1179">
              <a:solidFill>
                <a:srgbClr val="000000"/>
              </a:solidFill>
              <a:latin typeface="+mn-lt"/>
              <a:ea typeface="+mn-ea"/>
              <a:cs typeface="+mn-cs"/>
            </a:endParaRPr>
          </a:p>
        </p:txBody>
      </p:sp>
      <p:sp>
        <p:nvSpPr>
          <p:cNvPr id="10" name="TextBox 10"/>
          <p:cNvSpPr txBox="1"/>
          <p:nvPr/>
        </p:nvSpPr>
        <p:spPr>
          <a:xfrm>
            <a:off x="1092200" y="4508500"/>
            <a:ext cx="8051800" cy="495300"/>
          </a:xfrm>
          <a:prstGeom prst="rect">
            <a:avLst/>
          </a:prstGeom>
          <a:noFill/>
        </p:spPr>
        <p:txBody>
          <a:bodyPr wrap="none" lIns="0" tIns="0" rIns="0" bIns="0">
            <a:spAutoFit/>
          </a:bodyPr>
          <a:lstStyle/>
          <a:p>
            <a:pPr eaLnBrk="1" fontAlgn="auto" hangingPunct="1">
              <a:lnSpc>
                <a:spcPts val="1800"/>
              </a:lnSpc>
              <a:spcBef>
                <a:spcPts val="0"/>
              </a:spcBef>
              <a:spcAft>
                <a:spcPts val="0"/>
              </a:spcAft>
              <a:defRPr/>
            </a:pPr>
            <a:r>
              <a:rPr lang="en-CA" sz="720">
                <a:solidFill>
                  <a:srgbClr val="FDC3AD"/>
                </a:solidFill>
                <a:latin typeface="Wingdings"/>
                <a:ea typeface="+mn-ea"/>
                <a:cs typeface="Wingdings"/>
              </a:rPr>
              <a:t></a:t>
            </a:r>
            <a:r>
              <a:rPr lang="en-CA" sz="1210" b="1">
                <a:solidFill>
                  <a:srgbClr val="000000"/>
                </a:solidFill>
                <a:latin typeface="Century Schoolbook Bold"/>
                <a:ea typeface="+mn-ea"/>
                <a:cs typeface="Century Schoolbook Bold"/>
              </a:rPr>
              <a:t>  Cisco and Computer Associates</a:t>
            </a:r>
            <a:r>
              <a:rPr lang="en-CA" sz="1176">
                <a:solidFill>
                  <a:srgbClr val="000000"/>
                </a:solidFill>
                <a:latin typeface="Times New Roman"/>
                <a:ea typeface="+mn-ea"/>
                <a:cs typeface="+mn-cs"/>
              </a:rPr>
              <a:t/>
            </a:r>
            <a:br>
              <a:rPr lang="en-CA" sz="1176">
                <a:solidFill>
                  <a:srgbClr val="000000"/>
                </a:solidFill>
                <a:latin typeface="Times New Roman"/>
                <a:ea typeface="+mn-ea"/>
                <a:cs typeface="+mn-cs"/>
              </a:rPr>
            </a:br>
            <a:r>
              <a:rPr lang="en-CA" sz="720">
                <a:solidFill>
                  <a:srgbClr val="FDC3AD"/>
                </a:solidFill>
                <a:latin typeface="Wingdings"/>
                <a:ea typeface="+mn-ea"/>
                <a:cs typeface="Wingdings"/>
              </a:rPr>
              <a:t></a:t>
            </a:r>
            <a:r>
              <a:rPr lang="en-CA" sz="1210" b="1">
                <a:solidFill>
                  <a:srgbClr val="000000"/>
                </a:solidFill>
                <a:latin typeface="Century Schoolbook Bold"/>
                <a:ea typeface="+mn-ea"/>
                <a:cs typeface="Century Schoolbook Bold"/>
              </a:rPr>
              <a:t>  Yahoo and Reuters</a:t>
            </a:r>
          </a:p>
          <a:p>
            <a:pPr eaLnBrk="1" fontAlgn="auto" hangingPunct="1">
              <a:lnSpc>
                <a:spcPts val="1800"/>
              </a:lnSpc>
              <a:spcBef>
                <a:spcPts val="0"/>
              </a:spcBef>
              <a:spcAft>
                <a:spcPts val="0"/>
              </a:spcAft>
              <a:defRPr/>
            </a:pPr>
            <a:endParaRPr lang="en-CA" sz="1176">
              <a:solidFill>
                <a:srgbClr val="000000"/>
              </a:solidFill>
              <a:latin typeface="+mn-lt"/>
              <a:ea typeface="+mn-ea"/>
              <a:cs typeface="+mn-cs"/>
            </a:endParaRPr>
          </a:p>
        </p:txBody>
      </p:sp>
      <p:sp>
        <p:nvSpPr>
          <p:cNvPr id="11" name="TextBox 11"/>
          <p:cNvSpPr txBox="1"/>
          <p:nvPr/>
        </p:nvSpPr>
        <p:spPr>
          <a:xfrm>
            <a:off x="177800" y="5067300"/>
            <a:ext cx="8966200" cy="279400"/>
          </a:xfrm>
          <a:prstGeom prst="rect">
            <a:avLst/>
          </a:prstGeom>
          <a:noFill/>
        </p:spPr>
        <p:txBody>
          <a:bodyPr wrap="none" lIns="0" tIns="0" rIns="0" bIns="0">
            <a:spAutoFit/>
          </a:bodyPr>
          <a:lstStyle/>
          <a:p>
            <a:pPr eaLnBrk="1" fontAlgn="auto" hangingPunct="1">
              <a:lnSpc>
                <a:spcPts val="1840"/>
              </a:lnSpc>
              <a:spcBef>
                <a:spcPts val="0"/>
              </a:spcBef>
              <a:spcAft>
                <a:spcPts val="0"/>
              </a:spcAft>
              <a:defRPr/>
            </a:pPr>
            <a:r>
              <a:rPr lang="en-CA" sz="1115">
                <a:solidFill>
                  <a:srgbClr val="FD8537"/>
                </a:solidFill>
                <a:latin typeface="Wingdings"/>
                <a:ea typeface="+mn-ea"/>
                <a:cs typeface="Wingdings"/>
              </a:rPr>
              <a:t></a:t>
            </a:r>
            <a:r>
              <a:rPr lang="en-CA" sz="1606" b="1">
                <a:solidFill>
                  <a:srgbClr val="000000"/>
                </a:solidFill>
                <a:latin typeface="Century Schoolbook Bold"/>
                <a:ea typeface="+mn-ea"/>
                <a:cs typeface="Century Schoolbook Bold"/>
              </a:rPr>
              <a:t>  Business Process Reengineering</a:t>
            </a:r>
          </a:p>
          <a:p>
            <a:pPr eaLnBrk="1" fontAlgn="auto" hangingPunct="1">
              <a:lnSpc>
                <a:spcPts val="1840"/>
              </a:lnSpc>
              <a:spcBef>
                <a:spcPts val="0"/>
              </a:spcBef>
              <a:spcAft>
                <a:spcPts val="0"/>
              </a:spcAft>
              <a:defRPr/>
            </a:pPr>
            <a:endParaRPr lang="en-CA" sz="1581">
              <a:solidFill>
                <a:srgbClr val="000000"/>
              </a:solidFill>
              <a:latin typeface="+mn-lt"/>
              <a:ea typeface="+mn-ea"/>
              <a:cs typeface="+mn-cs"/>
            </a:endParaRPr>
          </a:p>
        </p:txBody>
      </p:sp>
      <p:sp>
        <p:nvSpPr>
          <p:cNvPr id="12" name="TextBox 12"/>
          <p:cNvSpPr txBox="1"/>
          <p:nvPr/>
        </p:nvSpPr>
        <p:spPr>
          <a:xfrm>
            <a:off x="723900" y="5372100"/>
            <a:ext cx="8420100" cy="266700"/>
          </a:xfrm>
          <a:prstGeom prst="rect">
            <a:avLst/>
          </a:prstGeom>
          <a:noFill/>
        </p:spPr>
        <p:txBody>
          <a:bodyPr wrap="none" lIns="0" tIns="0" rIns="0" bIns="0">
            <a:spAutoFit/>
          </a:bodyPr>
          <a:lstStyle/>
          <a:p>
            <a:pPr eaLnBrk="1" fontAlgn="auto" hangingPunct="1">
              <a:lnSpc>
                <a:spcPts val="1610"/>
              </a:lnSpc>
              <a:spcBef>
                <a:spcPts val="0"/>
              </a:spcBef>
              <a:spcAft>
                <a:spcPts val="0"/>
              </a:spcAft>
              <a:defRPr/>
            </a:pPr>
            <a:r>
              <a:rPr lang="en-CA" sz="1118">
                <a:solidFill>
                  <a:srgbClr val="FD8537"/>
                </a:solidFill>
                <a:latin typeface="Wingdings"/>
                <a:ea typeface="+mn-ea"/>
                <a:cs typeface="Wingdings"/>
              </a:rPr>
              <a:t></a:t>
            </a:r>
            <a:r>
              <a:rPr lang="en-CA" sz="1416" b="1">
                <a:solidFill>
                  <a:srgbClr val="000000"/>
                </a:solidFill>
                <a:latin typeface="Century Schoolbook Bold"/>
                <a:ea typeface="+mn-ea"/>
                <a:cs typeface="Century Schoolbook Bold"/>
              </a:rPr>
              <a:t>   Implementing an e-business strategy may need</a:t>
            </a:r>
          </a:p>
          <a:p>
            <a:pPr eaLnBrk="1" fontAlgn="auto" hangingPunct="1">
              <a:lnSpc>
                <a:spcPts val="1610"/>
              </a:lnSpc>
              <a:spcBef>
                <a:spcPts val="0"/>
              </a:spcBef>
              <a:spcAft>
                <a:spcPts val="0"/>
              </a:spcAft>
              <a:defRPr/>
            </a:pPr>
            <a:endParaRPr lang="en-CA" sz="1400">
              <a:solidFill>
                <a:srgbClr val="000000"/>
              </a:solidFill>
              <a:latin typeface="+mn-lt"/>
              <a:ea typeface="+mn-ea"/>
              <a:cs typeface="+mn-cs"/>
            </a:endParaRPr>
          </a:p>
        </p:txBody>
      </p:sp>
      <p:sp>
        <p:nvSpPr>
          <p:cNvPr id="13" name="TextBox 13"/>
          <p:cNvSpPr txBox="1"/>
          <p:nvPr/>
        </p:nvSpPr>
        <p:spPr>
          <a:xfrm>
            <a:off x="812800" y="5638800"/>
            <a:ext cx="8331200" cy="165100"/>
          </a:xfrm>
          <a:prstGeom prst="rect">
            <a:avLst/>
          </a:prstGeom>
          <a:noFill/>
        </p:spPr>
        <p:txBody>
          <a:bodyPr wrap="none" lIns="0" tIns="0" rIns="0" bIns="0">
            <a:spAutoFit/>
          </a:bodyPr>
          <a:lstStyle/>
          <a:p>
            <a:pPr eaLnBrk="1" fontAlgn="auto" hangingPunct="1">
              <a:lnSpc>
                <a:spcPts val="1150"/>
              </a:lnSpc>
              <a:spcBef>
                <a:spcPts val="0"/>
              </a:spcBef>
              <a:spcAft>
                <a:spcPts val="0"/>
              </a:spcAft>
              <a:defRPr/>
            </a:pPr>
            <a:r>
              <a:rPr lang="en-CA" sz="600">
                <a:solidFill>
                  <a:srgbClr val="DF752E"/>
                </a:solidFill>
                <a:latin typeface="Wingdings"/>
                <a:ea typeface="+mn-ea"/>
                <a:cs typeface="Wingdings"/>
              </a:rPr>
              <a:t></a:t>
            </a:r>
            <a:r>
              <a:rPr lang="en-CA" sz="1006" b="1">
                <a:solidFill>
                  <a:srgbClr val="000000"/>
                </a:solidFill>
                <a:latin typeface="Century Schoolbook Bold"/>
                <a:ea typeface="+mn-ea"/>
                <a:cs typeface="Century Schoolbook Bold"/>
              </a:rPr>
              <a:t>   Modifying  existing processes or</a:t>
            </a:r>
          </a:p>
          <a:p>
            <a:pPr eaLnBrk="1" fontAlgn="auto" hangingPunct="1">
              <a:lnSpc>
                <a:spcPts val="1150"/>
              </a:lnSpc>
              <a:spcBef>
                <a:spcPts val="0"/>
              </a:spcBef>
              <a:spcAft>
                <a:spcPts val="0"/>
              </a:spcAft>
              <a:defRPr/>
            </a:pPr>
            <a:endParaRPr lang="en-CA" sz="985">
              <a:solidFill>
                <a:srgbClr val="000000"/>
              </a:solidFill>
              <a:latin typeface="+mn-lt"/>
              <a:ea typeface="+mn-ea"/>
              <a:cs typeface="+mn-cs"/>
            </a:endParaRPr>
          </a:p>
        </p:txBody>
      </p:sp>
      <p:sp>
        <p:nvSpPr>
          <p:cNvPr id="14" name="TextBox 14"/>
          <p:cNvSpPr txBox="1"/>
          <p:nvPr/>
        </p:nvSpPr>
        <p:spPr>
          <a:xfrm>
            <a:off x="812800" y="5842000"/>
            <a:ext cx="8331200" cy="165100"/>
          </a:xfrm>
          <a:prstGeom prst="rect">
            <a:avLst/>
          </a:prstGeom>
          <a:noFill/>
        </p:spPr>
        <p:txBody>
          <a:bodyPr wrap="none" lIns="0" tIns="0" rIns="0" bIns="0">
            <a:spAutoFit/>
          </a:bodyPr>
          <a:lstStyle/>
          <a:p>
            <a:pPr eaLnBrk="1" fontAlgn="auto" hangingPunct="1">
              <a:lnSpc>
                <a:spcPts val="1150"/>
              </a:lnSpc>
              <a:spcBef>
                <a:spcPts val="0"/>
              </a:spcBef>
              <a:spcAft>
                <a:spcPts val="0"/>
              </a:spcAft>
              <a:defRPr/>
            </a:pPr>
            <a:r>
              <a:rPr lang="en-CA" sz="600">
                <a:solidFill>
                  <a:srgbClr val="DF752E"/>
                </a:solidFill>
                <a:latin typeface="Wingdings"/>
                <a:ea typeface="+mn-ea"/>
                <a:cs typeface="Wingdings"/>
              </a:rPr>
              <a:t></a:t>
            </a:r>
            <a:r>
              <a:rPr lang="en-CA" sz="1006" b="1">
                <a:solidFill>
                  <a:srgbClr val="000000"/>
                </a:solidFill>
                <a:latin typeface="Century Schoolbook Bold"/>
                <a:ea typeface="+mn-ea"/>
                <a:cs typeface="Century Schoolbook Bold"/>
              </a:rPr>
              <a:t>   Introducing new processes</a:t>
            </a:r>
          </a:p>
          <a:p>
            <a:pPr eaLnBrk="1" fontAlgn="auto" hangingPunct="1">
              <a:lnSpc>
                <a:spcPts val="1150"/>
              </a:lnSpc>
              <a:spcBef>
                <a:spcPts val="0"/>
              </a:spcBef>
              <a:spcAft>
                <a:spcPts val="0"/>
              </a:spcAft>
              <a:defRPr/>
            </a:pPr>
            <a:endParaRPr lang="en-CA" sz="982">
              <a:solidFill>
                <a:srgbClr val="000000"/>
              </a:solidFill>
              <a:latin typeface="+mn-lt"/>
              <a:ea typeface="+mn-ea"/>
              <a:cs typeface="+mn-cs"/>
            </a:endParaRPr>
          </a:p>
        </p:txBody>
      </p:sp>
      <p:sp>
        <p:nvSpPr>
          <p:cNvPr id="15" name="TextBox 15"/>
          <p:cNvSpPr txBox="1"/>
          <p:nvPr/>
        </p:nvSpPr>
        <p:spPr>
          <a:xfrm>
            <a:off x="723900" y="6032500"/>
            <a:ext cx="8420100" cy="520700"/>
          </a:xfrm>
          <a:prstGeom prst="rect">
            <a:avLst/>
          </a:prstGeom>
          <a:noFill/>
        </p:spPr>
        <p:txBody>
          <a:bodyPr wrap="none" lIns="0" tIns="0" rIns="0" bIns="0">
            <a:spAutoFit/>
          </a:bodyPr>
          <a:lstStyle/>
          <a:p>
            <a:pPr eaLnBrk="1" fontAlgn="auto" hangingPunct="1">
              <a:lnSpc>
                <a:spcPts val="1800"/>
              </a:lnSpc>
              <a:spcBef>
                <a:spcPts val="0"/>
              </a:spcBef>
              <a:spcAft>
                <a:spcPts val="0"/>
              </a:spcAft>
              <a:tabLst>
                <a:tab pos="266700" algn="l"/>
              </a:tabLst>
              <a:defRPr/>
            </a:pPr>
            <a:r>
              <a:rPr lang="en-CA" sz="1115">
                <a:solidFill>
                  <a:srgbClr val="FD8537"/>
                </a:solidFill>
                <a:latin typeface="Wingdings"/>
                <a:ea typeface="+mn-ea"/>
                <a:cs typeface="Wingdings"/>
              </a:rPr>
              <a:t></a:t>
            </a:r>
            <a:r>
              <a:rPr lang="en-CA" sz="1413" b="1">
                <a:solidFill>
                  <a:srgbClr val="000000"/>
                </a:solidFill>
                <a:latin typeface="Century Schoolbook Bold"/>
                <a:ea typeface="+mn-ea"/>
                <a:cs typeface="Century Schoolbook Bold"/>
              </a:rPr>
              <a:t>   Poses challenges such as redesigning the organisational structures, resource</a:t>
            </a:r>
            <a:r>
              <a:rPr lang="en-CA" sz="1403">
                <a:solidFill>
                  <a:srgbClr val="000000"/>
                </a:solidFill>
                <a:latin typeface="Times New Roman"/>
                <a:ea typeface="+mn-ea"/>
                <a:cs typeface="+mn-cs"/>
              </a:rPr>
              <a:t/>
            </a:r>
            <a:br>
              <a:rPr lang="en-CA" sz="1403">
                <a:solidFill>
                  <a:srgbClr val="000000"/>
                </a:solidFill>
                <a:latin typeface="Times New Roman"/>
                <a:ea typeface="+mn-ea"/>
                <a:cs typeface="+mn-cs"/>
              </a:rPr>
            </a:br>
            <a:r>
              <a:rPr lang="en-CA" sz="1413" b="1">
                <a:solidFill>
                  <a:srgbClr val="000000"/>
                </a:solidFill>
                <a:latin typeface="Century Schoolbook Bold"/>
                <a:ea typeface="+mn-ea"/>
                <a:cs typeface="Century Schoolbook Bold"/>
              </a:rPr>
              <a:t>	allocation, business operations etc.</a:t>
            </a:r>
          </a:p>
          <a:p>
            <a:pPr eaLnBrk="1" fontAlgn="auto" hangingPunct="1">
              <a:lnSpc>
                <a:spcPts val="1800"/>
              </a:lnSpc>
              <a:spcBef>
                <a:spcPts val="0"/>
              </a:spcBef>
              <a:spcAft>
                <a:spcPts val="0"/>
              </a:spcAft>
              <a:defRPr/>
            </a:pPr>
            <a:endParaRPr lang="en-CA" sz="1403">
              <a:solidFill>
                <a:srgbClr val="000000"/>
              </a:solidFill>
              <a:latin typeface="+mn-lt"/>
              <a:ea typeface="+mn-ea"/>
              <a:cs typeface="+mn-cs"/>
            </a:endParaRPr>
          </a:p>
        </p:txBody>
      </p:sp>
      <p:pic>
        <p:nvPicPr>
          <p:cNvPr id="120848" name="Picture 16" descr="logo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6988"/>
            <a:ext cx="17859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12984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
          <p:cNvSpPr txBox="1"/>
          <p:nvPr/>
        </p:nvSpPr>
        <p:spPr>
          <a:xfrm>
            <a:off x="342900" y="571500"/>
            <a:ext cx="8801100" cy="546100"/>
          </a:xfrm>
          <a:prstGeom prst="rect">
            <a:avLst/>
          </a:prstGeom>
          <a:noFill/>
        </p:spPr>
        <p:txBody>
          <a:bodyPr wrap="none" lIns="0" tIns="0" rIns="0" bIns="0">
            <a:spAutoFit/>
          </a:bodyPr>
          <a:lstStyle/>
          <a:p>
            <a:pPr eaLnBrk="1" fontAlgn="auto" hangingPunct="1">
              <a:lnSpc>
                <a:spcPts val="2700"/>
              </a:lnSpc>
              <a:spcBef>
                <a:spcPts val="0"/>
              </a:spcBef>
              <a:spcAft>
                <a:spcPts val="0"/>
              </a:spcAft>
              <a:defRPr/>
            </a:pPr>
            <a:r>
              <a:rPr lang="en-CA" sz="2914" b="1">
                <a:solidFill>
                  <a:srgbClr val="565F6C"/>
                </a:solidFill>
                <a:latin typeface="Century Schoolbook Bold"/>
                <a:ea typeface="+mn-ea"/>
                <a:cs typeface="Century Schoolbook Bold"/>
              </a:rPr>
              <a:t>E-</a:t>
            </a:r>
            <a:r>
              <a:rPr lang="en-CA" sz="2325" b="1">
                <a:solidFill>
                  <a:srgbClr val="565F6C"/>
                </a:solidFill>
                <a:latin typeface="Century Schoolbook Bold"/>
                <a:ea typeface="+mn-ea"/>
                <a:cs typeface="Century Schoolbook Bold"/>
              </a:rPr>
              <a:t>BUSINESS STRATEGY FORMULATION</a:t>
            </a:r>
          </a:p>
          <a:p>
            <a:pPr eaLnBrk="1" fontAlgn="auto" hangingPunct="1">
              <a:lnSpc>
                <a:spcPts val="2700"/>
              </a:lnSpc>
              <a:spcBef>
                <a:spcPts val="0"/>
              </a:spcBef>
              <a:spcAft>
                <a:spcPts val="0"/>
              </a:spcAft>
              <a:defRPr/>
            </a:pPr>
            <a:endParaRPr lang="en-CA" sz="2353">
              <a:solidFill>
                <a:srgbClr val="000000"/>
              </a:solidFill>
              <a:latin typeface="+mn-lt"/>
              <a:ea typeface="+mn-ea"/>
              <a:cs typeface="+mn-cs"/>
            </a:endParaRPr>
          </a:p>
        </p:txBody>
      </p:sp>
      <p:sp>
        <p:nvSpPr>
          <p:cNvPr id="3" name="TextBox 3"/>
          <p:cNvSpPr txBox="1"/>
          <p:nvPr/>
        </p:nvSpPr>
        <p:spPr>
          <a:xfrm>
            <a:off x="647700" y="1155700"/>
            <a:ext cx="8496300" cy="749300"/>
          </a:xfrm>
          <a:prstGeom prst="rect">
            <a:avLst/>
          </a:prstGeom>
          <a:noFill/>
        </p:spPr>
        <p:txBody>
          <a:bodyPr wrap="none" lIns="0" tIns="0" rIns="0" bIns="0">
            <a:spAutoFit/>
          </a:bodyPr>
          <a:lstStyle/>
          <a:p>
            <a:pPr eaLnBrk="1" fontAlgn="auto" hangingPunct="1">
              <a:lnSpc>
                <a:spcPts val="2500"/>
              </a:lnSpc>
              <a:spcBef>
                <a:spcPts val="0"/>
              </a:spcBef>
              <a:spcAft>
                <a:spcPts val="0"/>
              </a:spcAft>
              <a:tabLst>
                <a:tab pos="304800" algn="l"/>
              </a:tabLst>
              <a:defRPr/>
            </a:pPr>
            <a:r>
              <a:rPr lang="en-CA" sz="1607">
                <a:solidFill>
                  <a:srgbClr val="FD8537"/>
                </a:solidFill>
                <a:latin typeface="Wingdings"/>
                <a:ea typeface="+mn-ea"/>
                <a:cs typeface="Wingdings"/>
              </a:rPr>
              <a:t></a:t>
            </a:r>
            <a:r>
              <a:rPr lang="en-CA" sz="2314" b="1">
                <a:solidFill>
                  <a:srgbClr val="000000"/>
                </a:solidFill>
                <a:latin typeface="Century Schoolbook Bold"/>
                <a:ea typeface="+mn-ea"/>
                <a:cs typeface="Century Schoolbook Bold"/>
              </a:rPr>
              <a:t> The development of strategies to exploit</a:t>
            </a:r>
            <a:r>
              <a:rPr lang="en-CA" sz="2304">
                <a:solidFill>
                  <a:srgbClr val="000000"/>
                </a:solidFill>
                <a:latin typeface="Times New Roman"/>
                <a:ea typeface="+mn-ea"/>
                <a:cs typeface="+mn-cs"/>
              </a:rPr>
              <a:t/>
            </a:r>
            <a:br>
              <a:rPr lang="en-CA" sz="2304">
                <a:solidFill>
                  <a:srgbClr val="000000"/>
                </a:solidFill>
                <a:latin typeface="Times New Roman"/>
                <a:ea typeface="+mn-ea"/>
                <a:cs typeface="+mn-cs"/>
              </a:rPr>
            </a:br>
            <a:r>
              <a:rPr lang="en-CA" sz="2314" b="1">
                <a:solidFill>
                  <a:srgbClr val="000000"/>
                </a:solidFill>
                <a:latin typeface="Century Schoolbook Bold"/>
                <a:ea typeface="+mn-ea"/>
                <a:cs typeface="Century Schoolbook Bold"/>
              </a:rPr>
              <a:t>	opportunities and manage threats in the</a:t>
            </a:r>
          </a:p>
          <a:p>
            <a:pPr eaLnBrk="1" fontAlgn="auto" hangingPunct="1">
              <a:lnSpc>
                <a:spcPts val="2500"/>
              </a:lnSpc>
              <a:spcBef>
                <a:spcPts val="0"/>
              </a:spcBef>
              <a:spcAft>
                <a:spcPts val="0"/>
              </a:spcAft>
              <a:defRPr/>
            </a:pPr>
            <a:endParaRPr lang="en-CA" sz="2304">
              <a:solidFill>
                <a:srgbClr val="000000"/>
              </a:solidFill>
              <a:latin typeface="+mn-lt"/>
              <a:ea typeface="+mn-ea"/>
              <a:cs typeface="+mn-cs"/>
            </a:endParaRPr>
          </a:p>
        </p:txBody>
      </p:sp>
      <p:sp>
        <p:nvSpPr>
          <p:cNvPr id="4" name="TextBox 4"/>
          <p:cNvSpPr txBox="1"/>
          <p:nvPr/>
        </p:nvSpPr>
        <p:spPr>
          <a:xfrm>
            <a:off x="952500" y="1790700"/>
            <a:ext cx="8191500" cy="431800"/>
          </a:xfrm>
          <a:prstGeom prst="rect">
            <a:avLst/>
          </a:prstGeom>
          <a:noFill/>
        </p:spPr>
        <p:txBody>
          <a:bodyPr wrap="none" lIns="0" tIns="0" rIns="0" bIns="0">
            <a:spAutoFit/>
          </a:bodyPr>
          <a:lstStyle/>
          <a:p>
            <a:pPr eaLnBrk="1" fontAlgn="auto" hangingPunct="1">
              <a:lnSpc>
                <a:spcPts val="2470"/>
              </a:lnSpc>
              <a:spcBef>
                <a:spcPts val="0"/>
              </a:spcBef>
              <a:spcAft>
                <a:spcPts val="0"/>
              </a:spcAft>
              <a:defRPr/>
            </a:pPr>
            <a:r>
              <a:rPr lang="en-CA" sz="2316" b="1">
                <a:solidFill>
                  <a:srgbClr val="000000"/>
                </a:solidFill>
                <a:latin typeface="Century Schoolbook Bold"/>
                <a:ea typeface="+mn-ea"/>
                <a:cs typeface="Century Schoolbook Bold"/>
              </a:rPr>
              <a:t>business environment in light of corporate</a:t>
            </a:r>
          </a:p>
          <a:p>
            <a:pPr eaLnBrk="1" fontAlgn="auto" hangingPunct="1">
              <a:lnSpc>
                <a:spcPts val="2470"/>
              </a:lnSpc>
              <a:spcBef>
                <a:spcPts val="0"/>
              </a:spcBef>
              <a:spcAft>
                <a:spcPts val="0"/>
              </a:spcAft>
              <a:defRPr/>
            </a:pPr>
            <a:endParaRPr lang="en-CA" sz="2306">
              <a:solidFill>
                <a:srgbClr val="000000"/>
              </a:solidFill>
              <a:latin typeface="+mn-lt"/>
              <a:ea typeface="+mn-ea"/>
              <a:cs typeface="+mn-cs"/>
            </a:endParaRPr>
          </a:p>
        </p:txBody>
      </p:sp>
      <p:sp>
        <p:nvSpPr>
          <p:cNvPr id="5" name="TextBox 5"/>
          <p:cNvSpPr txBox="1"/>
          <p:nvPr/>
        </p:nvSpPr>
        <p:spPr>
          <a:xfrm>
            <a:off x="952500" y="2146300"/>
            <a:ext cx="8191500" cy="431800"/>
          </a:xfrm>
          <a:prstGeom prst="rect">
            <a:avLst/>
          </a:prstGeom>
          <a:noFill/>
        </p:spPr>
        <p:txBody>
          <a:bodyPr wrap="none" lIns="0" tIns="0" rIns="0" bIns="0">
            <a:spAutoFit/>
          </a:bodyPr>
          <a:lstStyle/>
          <a:p>
            <a:pPr eaLnBrk="1" fontAlgn="auto" hangingPunct="1">
              <a:lnSpc>
                <a:spcPts val="2070"/>
              </a:lnSpc>
              <a:spcBef>
                <a:spcPts val="0"/>
              </a:spcBef>
              <a:spcAft>
                <a:spcPts val="0"/>
              </a:spcAft>
              <a:defRPr/>
            </a:pPr>
            <a:r>
              <a:rPr lang="en-CA" sz="2314" b="1">
                <a:solidFill>
                  <a:srgbClr val="000000"/>
                </a:solidFill>
                <a:latin typeface="Century Schoolbook Bold"/>
                <a:ea typeface="+mn-ea"/>
                <a:cs typeface="Century Schoolbook Bold"/>
              </a:rPr>
              <a:t>strengths and weaknesses </a:t>
            </a:r>
            <a:r>
              <a:rPr lang="en-CA" sz="1200">
                <a:solidFill>
                  <a:srgbClr val="000000"/>
                </a:solidFill>
                <a:latin typeface="Century Schoolbook"/>
                <a:ea typeface="+mn-ea"/>
                <a:cs typeface="Century Schoolbook"/>
              </a:rPr>
              <a:t>(Turban et al., 2006).</a:t>
            </a:r>
          </a:p>
          <a:p>
            <a:pPr eaLnBrk="1" fontAlgn="auto" hangingPunct="1">
              <a:lnSpc>
                <a:spcPts val="2070"/>
              </a:lnSpc>
              <a:spcBef>
                <a:spcPts val="0"/>
              </a:spcBef>
              <a:spcAft>
                <a:spcPts val="0"/>
              </a:spcAft>
              <a:defRPr/>
            </a:pPr>
            <a:endParaRPr lang="en-CA" sz="1787">
              <a:solidFill>
                <a:srgbClr val="000000"/>
              </a:solidFill>
              <a:latin typeface="+mn-lt"/>
              <a:ea typeface="+mn-ea"/>
              <a:cs typeface="+mn-cs"/>
            </a:endParaRPr>
          </a:p>
        </p:txBody>
      </p:sp>
      <p:sp>
        <p:nvSpPr>
          <p:cNvPr id="6" name="TextBox 6"/>
          <p:cNvSpPr txBox="1"/>
          <p:nvPr/>
        </p:nvSpPr>
        <p:spPr>
          <a:xfrm>
            <a:off x="647700" y="2832100"/>
            <a:ext cx="8496300" cy="749300"/>
          </a:xfrm>
          <a:prstGeom prst="rect">
            <a:avLst/>
          </a:prstGeom>
          <a:noFill/>
        </p:spPr>
        <p:txBody>
          <a:bodyPr wrap="none" lIns="0" tIns="0" rIns="0" bIns="0">
            <a:spAutoFit/>
          </a:bodyPr>
          <a:lstStyle/>
          <a:p>
            <a:pPr eaLnBrk="1" fontAlgn="auto" hangingPunct="1">
              <a:lnSpc>
                <a:spcPts val="2500"/>
              </a:lnSpc>
              <a:spcBef>
                <a:spcPts val="0"/>
              </a:spcBef>
              <a:spcAft>
                <a:spcPts val="0"/>
              </a:spcAft>
              <a:tabLst>
                <a:tab pos="304800" algn="l"/>
              </a:tabLst>
              <a:defRPr/>
            </a:pPr>
            <a:r>
              <a:rPr lang="en-CA" sz="1607">
                <a:solidFill>
                  <a:srgbClr val="FD8537"/>
                </a:solidFill>
                <a:latin typeface="Wingdings"/>
                <a:ea typeface="+mn-ea"/>
                <a:cs typeface="Wingdings"/>
              </a:rPr>
              <a:t></a:t>
            </a:r>
            <a:r>
              <a:rPr lang="en-CA" sz="2314" b="1">
                <a:solidFill>
                  <a:srgbClr val="000000"/>
                </a:solidFill>
                <a:latin typeface="Century Schoolbook Bold"/>
                <a:ea typeface="+mn-ea"/>
                <a:cs typeface="Century Schoolbook Bold"/>
              </a:rPr>
              <a:t> Elements impacting e-business strategy</a:t>
            </a:r>
            <a:r>
              <a:rPr lang="en-CA" sz="2304">
                <a:solidFill>
                  <a:srgbClr val="000000"/>
                </a:solidFill>
                <a:latin typeface="Times New Roman"/>
                <a:ea typeface="+mn-ea"/>
                <a:cs typeface="+mn-cs"/>
              </a:rPr>
              <a:t/>
            </a:r>
            <a:br>
              <a:rPr lang="en-CA" sz="2304">
                <a:solidFill>
                  <a:srgbClr val="000000"/>
                </a:solidFill>
                <a:latin typeface="Times New Roman"/>
                <a:ea typeface="+mn-ea"/>
                <a:cs typeface="+mn-cs"/>
              </a:rPr>
            </a:br>
            <a:r>
              <a:rPr lang="en-CA" sz="2314" b="1">
                <a:solidFill>
                  <a:srgbClr val="000000"/>
                </a:solidFill>
                <a:latin typeface="Century Schoolbook Bold"/>
                <a:ea typeface="+mn-ea"/>
                <a:cs typeface="Century Schoolbook Bold"/>
              </a:rPr>
              <a:t>	formulation</a:t>
            </a:r>
          </a:p>
          <a:p>
            <a:pPr eaLnBrk="1" fontAlgn="auto" hangingPunct="1">
              <a:lnSpc>
                <a:spcPts val="2500"/>
              </a:lnSpc>
              <a:spcBef>
                <a:spcPts val="0"/>
              </a:spcBef>
              <a:spcAft>
                <a:spcPts val="0"/>
              </a:spcAft>
              <a:defRPr/>
            </a:pPr>
            <a:endParaRPr lang="en-CA" sz="2304">
              <a:solidFill>
                <a:srgbClr val="000000"/>
              </a:solidFill>
              <a:latin typeface="+mn-lt"/>
              <a:ea typeface="+mn-ea"/>
              <a:cs typeface="+mn-cs"/>
            </a:endParaRPr>
          </a:p>
        </p:txBody>
      </p:sp>
      <p:sp>
        <p:nvSpPr>
          <p:cNvPr id="7" name="TextBox 7"/>
          <p:cNvSpPr txBox="1"/>
          <p:nvPr/>
        </p:nvSpPr>
        <p:spPr>
          <a:xfrm>
            <a:off x="1193800" y="3632200"/>
            <a:ext cx="7950200" cy="635000"/>
          </a:xfrm>
          <a:prstGeom prst="rect">
            <a:avLst/>
          </a:prstGeom>
          <a:noFill/>
        </p:spPr>
        <p:txBody>
          <a:bodyPr wrap="none" lIns="0" tIns="0" rIns="0" bIns="0">
            <a:spAutoFit/>
          </a:bodyPr>
          <a:lstStyle/>
          <a:p>
            <a:pPr eaLnBrk="1" fontAlgn="auto" hangingPunct="1">
              <a:lnSpc>
                <a:spcPts val="2200"/>
              </a:lnSpc>
              <a:spcBef>
                <a:spcPts val="0"/>
              </a:spcBef>
              <a:spcAft>
                <a:spcPts val="0"/>
              </a:spcAft>
              <a:defRPr/>
            </a:pPr>
            <a:r>
              <a:rPr lang="en-CA" sz="1356">
                <a:solidFill>
                  <a:srgbClr val="FD8537"/>
                </a:solidFill>
                <a:latin typeface="Wingdings"/>
                <a:ea typeface="+mn-ea"/>
                <a:cs typeface="Wingdings"/>
              </a:rPr>
              <a:t></a:t>
            </a:r>
            <a:r>
              <a:rPr lang="en-CA" sz="1714" b="1">
                <a:solidFill>
                  <a:srgbClr val="000000"/>
                </a:solidFill>
                <a:latin typeface="Century Schoolbook Bold"/>
                <a:ea typeface="+mn-ea"/>
                <a:cs typeface="Century Schoolbook Bold"/>
              </a:rPr>
              <a:t>  Economic and business environment</a:t>
            </a:r>
            <a:r>
              <a:rPr lang="en-CA" sz="1690">
                <a:solidFill>
                  <a:srgbClr val="000000"/>
                </a:solidFill>
                <a:latin typeface="Times New Roman"/>
                <a:ea typeface="+mn-ea"/>
                <a:cs typeface="+mn-cs"/>
              </a:rPr>
              <a:t/>
            </a:r>
            <a:br>
              <a:rPr lang="en-CA" sz="1690">
                <a:solidFill>
                  <a:srgbClr val="000000"/>
                </a:solidFill>
                <a:latin typeface="Times New Roman"/>
                <a:ea typeface="+mn-ea"/>
                <a:cs typeface="+mn-cs"/>
              </a:rPr>
            </a:br>
            <a:r>
              <a:rPr lang="en-CA" sz="1356">
                <a:solidFill>
                  <a:srgbClr val="FD8537"/>
                </a:solidFill>
                <a:latin typeface="Wingdings"/>
                <a:ea typeface="+mn-ea"/>
                <a:cs typeface="Wingdings"/>
              </a:rPr>
              <a:t></a:t>
            </a:r>
            <a:r>
              <a:rPr lang="en-CA" sz="1714" b="1">
                <a:solidFill>
                  <a:srgbClr val="000000"/>
                </a:solidFill>
                <a:latin typeface="Century Schoolbook Bold"/>
                <a:ea typeface="+mn-ea"/>
                <a:cs typeface="Century Schoolbook Bold"/>
              </a:rPr>
              <a:t>  Competitive environment</a:t>
            </a:r>
          </a:p>
          <a:p>
            <a:pPr eaLnBrk="1" fontAlgn="auto" hangingPunct="1">
              <a:lnSpc>
                <a:spcPts val="2200"/>
              </a:lnSpc>
              <a:spcBef>
                <a:spcPts val="0"/>
              </a:spcBef>
              <a:spcAft>
                <a:spcPts val="0"/>
              </a:spcAft>
              <a:defRPr/>
            </a:pPr>
            <a:endParaRPr lang="en-CA" sz="1690">
              <a:solidFill>
                <a:srgbClr val="000000"/>
              </a:solidFill>
              <a:latin typeface="+mn-lt"/>
              <a:ea typeface="+mn-ea"/>
              <a:cs typeface="+mn-cs"/>
            </a:endParaRPr>
          </a:p>
        </p:txBody>
      </p:sp>
      <p:sp>
        <p:nvSpPr>
          <p:cNvPr id="8" name="TextBox 8"/>
          <p:cNvSpPr txBox="1"/>
          <p:nvPr/>
        </p:nvSpPr>
        <p:spPr>
          <a:xfrm>
            <a:off x="1193800" y="4216400"/>
            <a:ext cx="7950200" cy="317500"/>
          </a:xfrm>
          <a:prstGeom prst="rect">
            <a:avLst/>
          </a:prstGeom>
          <a:noFill/>
        </p:spPr>
        <p:txBody>
          <a:bodyPr wrap="none" lIns="0" tIns="0" rIns="0" bIns="0">
            <a:spAutoFit/>
          </a:bodyPr>
          <a:lstStyle/>
          <a:p>
            <a:pPr eaLnBrk="1" fontAlgn="auto" hangingPunct="1">
              <a:lnSpc>
                <a:spcPts val="1955"/>
              </a:lnSpc>
              <a:spcBef>
                <a:spcPts val="0"/>
              </a:spcBef>
              <a:spcAft>
                <a:spcPts val="0"/>
              </a:spcAft>
              <a:defRPr/>
            </a:pPr>
            <a:r>
              <a:rPr lang="en-CA" sz="1356">
                <a:solidFill>
                  <a:srgbClr val="FD8537"/>
                </a:solidFill>
                <a:latin typeface="Wingdings"/>
                <a:ea typeface="+mn-ea"/>
                <a:cs typeface="Wingdings"/>
              </a:rPr>
              <a:t></a:t>
            </a:r>
            <a:r>
              <a:rPr lang="en-CA" sz="1714" b="1">
                <a:solidFill>
                  <a:srgbClr val="000000"/>
                </a:solidFill>
                <a:latin typeface="Century Schoolbook Bold"/>
                <a:ea typeface="+mn-ea"/>
                <a:cs typeface="Century Schoolbook Bold"/>
              </a:rPr>
              <a:t>  Current business position</a:t>
            </a:r>
          </a:p>
          <a:p>
            <a:pPr eaLnBrk="1" fontAlgn="auto" hangingPunct="1">
              <a:lnSpc>
                <a:spcPts val="1955"/>
              </a:lnSpc>
              <a:spcBef>
                <a:spcPts val="0"/>
              </a:spcBef>
              <a:spcAft>
                <a:spcPts val="0"/>
              </a:spcAft>
              <a:defRPr/>
            </a:pPr>
            <a:endParaRPr lang="en-CA" sz="1691">
              <a:solidFill>
                <a:srgbClr val="000000"/>
              </a:solidFill>
              <a:latin typeface="+mn-lt"/>
              <a:ea typeface="+mn-ea"/>
              <a:cs typeface="+mn-cs"/>
            </a:endParaRPr>
          </a:p>
        </p:txBody>
      </p:sp>
      <p:sp>
        <p:nvSpPr>
          <p:cNvPr id="96265" name="TextBox 9"/>
          <p:cNvSpPr txBox="1">
            <a:spLocks noChangeArrowheads="1"/>
          </p:cNvSpPr>
          <p:nvPr/>
        </p:nvSpPr>
        <p:spPr bwMode="auto">
          <a:xfrm>
            <a:off x="1193800" y="4483100"/>
            <a:ext cx="7950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2250"/>
              </a:lnSpc>
            </a:pPr>
            <a:r>
              <a:rPr lang="en-CA" sz="1300">
                <a:solidFill>
                  <a:srgbClr val="FD8537"/>
                </a:solidFill>
                <a:latin typeface="Wingdings" charset="0"/>
                <a:cs typeface="Wingdings" charset="0"/>
              </a:rPr>
              <a:t></a:t>
            </a:r>
            <a:r>
              <a:rPr lang="en-CA" sz="1700" b="1">
                <a:solidFill>
                  <a:srgbClr val="000000"/>
                </a:solidFill>
                <a:latin typeface="Century Schoolbook Bold" charset="0"/>
                <a:cs typeface="Century Schoolbook Bold" charset="0"/>
              </a:rPr>
              <a:t>  Business portfolio (SBU‟s/ products/ services)</a:t>
            </a:r>
            <a:r>
              <a:rPr lang="en-CA" sz="1600">
                <a:solidFill>
                  <a:srgbClr val="000000"/>
                </a:solidFill>
                <a:latin typeface="Times New Roman" charset="0"/>
              </a:rPr>
              <a:t/>
            </a:r>
            <a:br>
              <a:rPr lang="en-CA" sz="1600">
                <a:solidFill>
                  <a:srgbClr val="000000"/>
                </a:solidFill>
                <a:latin typeface="Times New Roman" charset="0"/>
              </a:rPr>
            </a:br>
            <a:r>
              <a:rPr lang="en-CA" sz="1300">
                <a:solidFill>
                  <a:srgbClr val="FD8537"/>
                </a:solidFill>
                <a:latin typeface="Wingdings" charset="0"/>
                <a:cs typeface="Wingdings" charset="0"/>
              </a:rPr>
              <a:t></a:t>
            </a:r>
            <a:r>
              <a:rPr lang="en-CA" sz="1700" b="1">
                <a:solidFill>
                  <a:srgbClr val="000000"/>
                </a:solidFill>
                <a:latin typeface="Century Schoolbook Bold" charset="0"/>
                <a:cs typeface="Century Schoolbook Bold" charset="0"/>
              </a:rPr>
              <a:t>  Technological environment and capabilities</a:t>
            </a:r>
            <a:r>
              <a:rPr lang="en-CA" sz="1600">
                <a:solidFill>
                  <a:srgbClr val="000000"/>
                </a:solidFill>
                <a:latin typeface="Times New Roman" charset="0"/>
              </a:rPr>
              <a:t/>
            </a:r>
            <a:br>
              <a:rPr lang="en-CA" sz="1600">
                <a:solidFill>
                  <a:srgbClr val="000000"/>
                </a:solidFill>
                <a:latin typeface="Times New Roman" charset="0"/>
              </a:rPr>
            </a:br>
            <a:r>
              <a:rPr lang="en-CA" sz="1300">
                <a:solidFill>
                  <a:srgbClr val="FD8537"/>
                </a:solidFill>
                <a:latin typeface="Wingdings" charset="0"/>
                <a:cs typeface="Wingdings" charset="0"/>
              </a:rPr>
              <a:t></a:t>
            </a:r>
            <a:r>
              <a:rPr lang="en-CA" sz="1700" b="1">
                <a:solidFill>
                  <a:srgbClr val="000000"/>
                </a:solidFill>
                <a:latin typeface="Century Schoolbook Bold" charset="0"/>
                <a:cs typeface="Century Schoolbook Bold" charset="0"/>
              </a:rPr>
              <a:t>  Knowledge and innovation capabilities</a:t>
            </a:r>
            <a:r>
              <a:rPr lang="en-CA" sz="1600">
                <a:solidFill>
                  <a:srgbClr val="000000"/>
                </a:solidFill>
                <a:latin typeface="Times New Roman" charset="0"/>
              </a:rPr>
              <a:t/>
            </a:r>
            <a:br>
              <a:rPr lang="en-CA" sz="1600">
                <a:solidFill>
                  <a:srgbClr val="000000"/>
                </a:solidFill>
                <a:latin typeface="Times New Roman" charset="0"/>
              </a:rPr>
            </a:br>
            <a:r>
              <a:rPr lang="en-CA" sz="1300">
                <a:solidFill>
                  <a:srgbClr val="FD8537"/>
                </a:solidFill>
                <a:latin typeface="Wingdings" charset="0"/>
                <a:cs typeface="Wingdings" charset="0"/>
              </a:rPr>
              <a:t></a:t>
            </a:r>
            <a:r>
              <a:rPr lang="en-CA" sz="1700" b="1">
                <a:solidFill>
                  <a:srgbClr val="000000"/>
                </a:solidFill>
                <a:latin typeface="Century Schoolbook Bold" charset="0"/>
                <a:cs typeface="Century Schoolbook Bold" charset="0"/>
              </a:rPr>
              <a:t>  Business partnerships/collaborations</a:t>
            </a:r>
            <a:r>
              <a:rPr lang="en-CA" sz="1600">
                <a:solidFill>
                  <a:srgbClr val="000000"/>
                </a:solidFill>
                <a:latin typeface="Times New Roman" charset="0"/>
              </a:rPr>
              <a:t/>
            </a:r>
            <a:br>
              <a:rPr lang="en-CA" sz="1600">
                <a:solidFill>
                  <a:srgbClr val="000000"/>
                </a:solidFill>
                <a:latin typeface="Times New Roman" charset="0"/>
              </a:rPr>
            </a:br>
            <a:r>
              <a:rPr lang="en-CA" sz="1300">
                <a:solidFill>
                  <a:srgbClr val="FD8537"/>
                </a:solidFill>
                <a:latin typeface="Wingdings" charset="0"/>
                <a:cs typeface="Wingdings" charset="0"/>
              </a:rPr>
              <a:t></a:t>
            </a:r>
            <a:r>
              <a:rPr lang="en-CA" sz="1700" b="1">
                <a:solidFill>
                  <a:srgbClr val="000000"/>
                </a:solidFill>
                <a:latin typeface="Century Schoolbook Bold" charset="0"/>
                <a:cs typeface="Century Schoolbook Bold" charset="0"/>
              </a:rPr>
              <a:t>  Customer base</a:t>
            </a:r>
          </a:p>
          <a:p>
            <a:pPr eaLnBrk="1" hangingPunct="1">
              <a:lnSpc>
                <a:spcPts val="2250"/>
              </a:lnSpc>
            </a:pPr>
            <a:endParaRPr lang="en-CA" sz="1600">
              <a:solidFill>
                <a:srgbClr val="000000"/>
              </a:solidFill>
              <a:latin typeface="Calibri" charset="0"/>
            </a:endParaRPr>
          </a:p>
        </p:txBody>
      </p:sp>
      <p:sp>
        <p:nvSpPr>
          <p:cNvPr id="10" name="TextBox 10"/>
          <p:cNvSpPr txBox="1"/>
          <p:nvPr/>
        </p:nvSpPr>
        <p:spPr>
          <a:xfrm>
            <a:off x="1193800" y="5930900"/>
            <a:ext cx="7950200" cy="317500"/>
          </a:xfrm>
          <a:prstGeom prst="rect">
            <a:avLst/>
          </a:prstGeom>
          <a:noFill/>
        </p:spPr>
        <p:txBody>
          <a:bodyPr wrap="none" lIns="0" tIns="0" rIns="0" bIns="0">
            <a:spAutoFit/>
          </a:bodyPr>
          <a:lstStyle/>
          <a:p>
            <a:pPr eaLnBrk="1" fontAlgn="auto" hangingPunct="1">
              <a:lnSpc>
                <a:spcPts val="1955"/>
              </a:lnSpc>
              <a:spcBef>
                <a:spcPts val="0"/>
              </a:spcBef>
              <a:spcAft>
                <a:spcPts val="0"/>
              </a:spcAft>
              <a:defRPr/>
            </a:pPr>
            <a:r>
              <a:rPr lang="en-CA" sz="1356">
                <a:solidFill>
                  <a:srgbClr val="FD8537"/>
                </a:solidFill>
                <a:latin typeface="Wingdings"/>
                <a:ea typeface="+mn-ea"/>
                <a:cs typeface="Wingdings"/>
              </a:rPr>
              <a:t></a:t>
            </a:r>
            <a:r>
              <a:rPr lang="en-CA" sz="1714" b="1">
                <a:solidFill>
                  <a:srgbClr val="000000"/>
                </a:solidFill>
                <a:latin typeface="Century Schoolbook Bold"/>
                <a:ea typeface="+mn-ea"/>
                <a:cs typeface="Century Schoolbook Bold"/>
              </a:rPr>
              <a:t>  Resource capabilities and allocation</a:t>
            </a:r>
          </a:p>
          <a:p>
            <a:pPr eaLnBrk="1" fontAlgn="auto" hangingPunct="1">
              <a:lnSpc>
                <a:spcPts val="1955"/>
              </a:lnSpc>
              <a:spcBef>
                <a:spcPts val="0"/>
              </a:spcBef>
              <a:spcAft>
                <a:spcPts val="0"/>
              </a:spcAft>
              <a:defRPr/>
            </a:pPr>
            <a:endParaRPr lang="en-CA" sz="1695">
              <a:solidFill>
                <a:srgbClr val="000000"/>
              </a:solidFill>
              <a:latin typeface="+mn-lt"/>
              <a:ea typeface="+mn-ea"/>
              <a:cs typeface="+mn-cs"/>
            </a:endParaRPr>
          </a:p>
        </p:txBody>
      </p:sp>
      <p:pic>
        <p:nvPicPr>
          <p:cNvPr id="96267" name="Picture 11" descr="logo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6988"/>
            <a:ext cx="17859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116096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
          <p:cNvSpPr txBox="1"/>
          <p:nvPr/>
        </p:nvSpPr>
        <p:spPr>
          <a:xfrm>
            <a:off x="546100" y="1651000"/>
            <a:ext cx="8597900" cy="342900"/>
          </a:xfrm>
          <a:prstGeom prst="rect">
            <a:avLst/>
          </a:prstGeom>
          <a:noFill/>
        </p:spPr>
        <p:txBody>
          <a:bodyPr wrap="none" lIns="0" tIns="0" rIns="0" bIns="0">
            <a:spAutoFit/>
          </a:bodyPr>
          <a:lstStyle/>
          <a:p>
            <a:pPr eaLnBrk="1" fontAlgn="auto" hangingPunct="1">
              <a:lnSpc>
                <a:spcPts val="2185"/>
              </a:lnSpc>
              <a:spcBef>
                <a:spcPts val="0"/>
              </a:spcBef>
              <a:spcAft>
                <a:spcPts val="0"/>
              </a:spcAft>
              <a:defRPr/>
            </a:pPr>
            <a:r>
              <a:rPr lang="en-CA" sz="1331">
                <a:solidFill>
                  <a:srgbClr val="660000"/>
                </a:solidFill>
                <a:latin typeface="Wingdings"/>
                <a:ea typeface="+mn-ea"/>
                <a:cs typeface="Wingdings"/>
              </a:rPr>
              <a:t></a:t>
            </a:r>
            <a:r>
              <a:rPr lang="en-CA" sz="1906" b="1">
                <a:solidFill>
                  <a:srgbClr val="000000"/>
                </a:solidFill>
                <a:latin typeface="Century Schoolbook Bold"/>
                <a:ea typeface="+mn-ea"/>
                <a:cs typeface="Century Schoolbook Bold"/>
              </a:rPr>
              <a:t> Activity and discussion</a:t>
            </a:r>
          </a:p>
          <a:p>
            <a:pPr eaLnBrk="1" fontAlgn="auto" hangingPunct="1">
              <a:lnSpc>
                <a:spcPts val="2185"/>
              </a:lnSpc>
              <a:spcBef>
                <a:spcPts val="0"/>
              </a:spcBef>
              <a:spcAft>
                <a:spcPts val="0"/>
              </a:spcAft>
              <a:defRPr/>
            </a:pPr>
            <a:endParaRPr lang="en-CA" sz="1873">
              <a:solidFill>
                <a:srgbClr val="000000"/>
              </a:solidFill>
              <a:latin typeface="+mn-lt"/>
              <a:ea typeface="+mn-ea"/>
              <a:cs typeface="+mn-cs"/>
            </a:endParaRPr>
          </a:p>
        </p:txBody>
      </p:sp>
      <p:sp>
        <p:nvSpPr>
          <p:cNvPr id="3" name="TextBox 3"/>
          <p:cNvSpPr txBox="1"/>
          <p:nvPr/>
        </p:nvSpPr>
        <p:spPr>
          <a:xfrm>
            <a:off x="914400" y="2057400"/>
            <a:ext cx="8229600" cy="330200"/>
          </a:xfrm>
          <a:prstGeom prst="rect">
            <a:avLst/>
          </a:prstGeom>
          <a:noFill/>
        </p:spPr>
        <p:txBody>
          <a:bodyPr wrap="none" lIns="0" tIns="0" rIns="0" bIns="0">
            <a:spAutoFit/>
          </a:bodyPr>
          <a:lstStyle/>
          <a:p>
            <a:pPr eaLnBrk="1" fontAlgn="auto" hangingPunct="1">
              <a:lnSpc>
                <a:spcPts val="1200"/>
              </a:lnSpc>
              <a:spcBef>
                <a:spcPts val="0"/>
              </a:spcBef>
              <a:spcAft>
                <a:spcPts val="0"/>
              </a:spcAft>
              <a:tabLst>
                <a:tab pos="266700" algn="l"/>
              </a:tabLst>
              <a:defRPr/>
            </a:pPr>
            <a:r>
              <a:rPr lang="en-CA" sz="720">
                <a:solidFill>
                  <a:srgbClr val="660000"/>
                </a:solidFill>
                <a:latin typeface="Wingdings"/>
                <a:ea typeface="+mn-ea"/>
                <a:cs typeface="Wingdings"/>
              </a:rPr>
              <a:t></a:t>
            </a:r>
            <a:r>
              <a:rPr lang="en-CA" sz="910" b="1">
                <a:solidFill>
                  <a:srgbClr val="000000"/>
                </a:solidFill>
                <a:latin typeface="Century Schoolbook Bold"/>
                <a:ea typeface="+mn-ea"/>
                <a:cs typeface="Century Schoolbook Bold"/>
              </a:rPr>
              <a:t>    Formulate an e-business strategy (for your organisation or a case) using the following  approaches . Enlist</a:t>
            </a:r>
            <a:r>
              <a:rPr lang="en-CA" sz="900">
                <a:solidFill>
                  <a:srgbClr val="000000"/>
                </a:solidFill>
                <a:latin typeface="Times New Roman"/>
                <a:ea typeface="+mn-ea"/>
                <a:cs typeface="+mn-cs"/>
              </a:rPr>
              <a:t/>
            </a:r>
            <a:br>
              <a:rPr lang="en-CA" sz="900">
                <a:solidFill>
                  <a:srgbClr val="000000"/>
                </a:solidFill>
                <a:latin typeface="Times New Roman"/>
                <a:ea typeface="+mn-ea"/>
                <a:cs typeface="+mn-cs"/>
              </a:rPr>
            </a:br>
            <a:r>
              <a:rPr lang="en-CA" sz="910" b="1">
                <a:solidFill>
                  <a:srgbClr val="000000"/>
                </a:solidFill>
                <a:latin typeface="Century Schoolbook Bold"/>
                <a:ea typeface="+mn-ea"/>
                <a:cs typeface="Century Schoolbook Bold"/>
              </a:rPr>
              <a:t>	various e-business alternatives and determine the best opportunity.</a:t>
            </a:r>
          </a:p>
          <a:p>
            <a:pPr eaLnBrk="1" fontAlgn="auto" hangingPunct="1">
              <a:lnSpc>
                <a:spcPts val="1200"/>
              </a:lnSpc>
              <a:spcBef>
                <a:spcPts val="0"/>
              </a:spcBef>
              <a:spcAft>
                <a:spcPts val="0"/>
              </a:spcAft>
              <a:defRPr/>
            </a:pPr>
            <a:endParaRPr lang="en-CA" sz="900">
              <a:solidFill>
                <a:srgbClr val="000000"/>
              </a:solidFill>
              <a:latin typeface="+mn-lt"/>
              <a:ea typeface="+mn-ea"/>
              <a:cs typeface="+mn-cs"/>
            </a:endParaRPr>
          </a:p>
        </p:txBody>
      </p:sp>
      <p:sp>
        <p:nvSpPr>
          <p:cNvPr id="4" name="TextBox 4"/>
          <p:cNvSpPr txBox="1"/>
          <p:nvPr/>
        </p:nvSpPr>
        <p:spPr>
          <a:xfrm>
            <a:off x="1270000" y="2514600"/>
            <a:ext cx="2184400" cy="139700"/>
          </a:xfrm>
          <a:prstGeom prst="rect">
            <a:avLst/>
          </a:prstGeom>
          <a:noFill/>
        </p:spPr>
        <p:txBody>
          <a:bodyPr wrap="none" lIns="0" tIns="0" rIns="0" bIns="0">
            <a:spAutoFit/>
          </a:bodyPr>
          <a:lstStyle/>
          <a:p>
            <a:pPr eaLnBrk="1" fontAlgn="auto" hangingPunct="1">
              <a:lnSpc>
                <a:spcPts val="1265"/>
              </a:lnSpc>
              <a:spcBef>
                <a:spcPts val="0"/>
              </a:spcBef>
              <a:spcAft>
                <a:spcPts val="0"/>
              </a:spcAft>
              <a:defRPr/>
            </a:pPr>
            <a:r>
              <a:rPr lang="en-CA" sz="659">
                <a:solidFill>
                  <a:srgbClr val="DF752E"/>
                </a:solidFill>
                <a:latin typeface="Wingdings"/>
                <a:ea typeface="+mn-ea"/>
                <a:cs typeface="Wingdings"/>
              </a:rPr>
              <a:t></a:t>
            </a:r>
            <a:r>
              <a:rPr lang="en-CA" sz="1113" b="1">
                <a:solidFill>
                  <a:srgbClr val="000000"/>
                </a:solidFill>
                <a:latin typeface="Century Schoolbook Bold"/>
                <a:ea typeface="+mn-ea"/>
                <a:cs typeface="Century Schoolbook Bold"/>
              </a:rPr>
              <a:t>  BCG growth-share matrix</a:t>
            </a:r>
          </a:p>
          <a:p>
            <a:pPr eaLnBrk="1" fontAlgn="auto" hangingPunct="1">
              <a:lnSpc>
                <a:spcPts val="1265"/>
              </a:lnSpc>
              <a:spcBef>
                <a:spcPts val="0"/>
              </a:spcBef>
              <a:spcAft>
                <a:spcPts val="0"/>
              </a:spcAft>
              <a:defRPr/>
            </a:pPr>
            <a:endParaRPr>
              <a:latin typeface="+mn-lt"/>
              <a:ea typeface="+mn-ea"/>
              <a:cs typeface="+mn-cs"/>
            </a:endParaRPr>
          </a:p>
        </p:txBody>
      </p:sp>
      <p:sp>
        <p:nvSpPr>
          <p:cNvPr id="5" name="TextBox 5"/>
          <p:cNvSpPr txBox="1"/>
          <p:nvPr/>
        </p:nvSpPr>
        <p:spPr>
          <a:xfrm>
            <a:off x="5156200" y="2514600"/>
            <a:ext cx="800100" cy="139700"/>
          </a:xfrm>
          <a:prstGeom prst="rect">
            <a:avLst/>
          </a:prstGeom>
          <a:noFill/>
        </p:spPr>
        <p:txBody>
          <a:bodyPr wrap="none" lIns="0" tIns="0" rIns="0" bIns="0">
            <a:spAutoFit/>
          </a:bodyPr>
          <a:lstStyle/>
          <a:p>
            <a:pPr eaLnBrk="1" fontAlgn="auto" hangingPunct="1">
              <a:lnSpc>
                <a:spcPts val="1265"/>
              </a:lnSpc>
              <a:spcBef>
                <a:spcPts val="0"/>
              </a:spcBef>
              <a:spcAft>
                <a:spcPts val="0"/>
              </a:spcAft>
              <a:defRPr/>
            </a:pPr>
            <a:r>
              <a:rPr lang="en-CA" sz="1113" b="1">
                <a:solidFill>
                  <a:srgbClr val="000000"/>
                </a:solidFill>
                <a:latin typeface="Century Schoolbook Bold"/>
                <a:ea typeface="+mn-ea"/>
                <a:cs typeface="Century Schoolbook Bold"/>
              </a:rPr>
              <a:t>- Group 1</a:t>
            </a:r>
          </a:p>
          <a:p>
            <a:pPr eaLnBrk="1" fontAlgn="auto" hangingPunct="1">
              <a:lnSpc>
                <a:spcPts val="1265"/>
              </a:lnSpc>
              <a:spcBef>
                <a:spcPts val="0"/>
              </a:spcBef>
              <a:spcAft>
                <a:spcPts val="0"/>
              </a:spcAft>
              <a:defRPr/>
            </a:pPr>
            <a:endParaRPr>
              <a:latin typeface="+mn-lt"/>
              <a:ea typeface="+mn-ea"/>
              <a:cs typeface="+mn-cs"/>
            </a:endParaRPr>
          </a:p>
        </p:txBody>
      </p:sp>
      <p:sp>
        <p:nvSpPr>
          <p:cNvPr id="6" name="TextBox 6"/>
          <p:cNvSpPr txBox="1"/>
          <p:nvPr/>
        </p:nvSpPr>
        <p:spPr>
          <a:xfrm>
            <a:off x="1270000" y="2667000"/>
            <a:ext cx="2362200" cy="139700"/>
          </a:xfrm>
          <a:prstGeom prst="rect">
            <a:avLst/>
          </a:prstGeom>
          <a:noFill/>
        </p:spPr>
        <p:txBody>
          <a:bodyPr wrap="none" lIns="0" tIns="0" rIns="0" bIns="0">
            <a:spAutoFit/>
          </a:bodyPr>
          <a:lstStyle/>
          <a:p>
            <a:pPr eaLnBrk="1" fontAlgn="auto" hangingPunct="1">
              <a:lnSpc>
                <a:spcPts val="1165"/>
              </a:lnSpc>
              <a:spcBef>
                <a:spcPts val="0"/>
              </a:spcBef>
              <a:spcAft>
                <a:spcPts val="0"/>
              </a:spcAft>
              <a:defRPr/>
            </a:pPr>
            <a:r>
              <a:rPr lang="en-CA" sz="659">
                <a:solidFill>
                  <a:srgbClr val="DF752E"/>
                </a:solidFill>
                <a:latin typeface="Wingdings"/>
                <a:ea typeface="+mn-ea"/>
                <a:cs typeface="Wingdings"/>
              </a:rPr>
              <a:t></a:t>
            </a:r>
            <a:r>
              <a:rPr lang="en-CA" sz="1113" b="1">
                <a:solidFill>
                  <a:srgbClr val="000000"/>
                </a:solidFill>
                <a:latin typeface="Century Schoolbook Bold"/>
                <a:ea typeface="+mn-ea"/>
                <a:cs typeface="Century Schoolbook Bold"/>
              </a:rPr>
              <a:t>  Return on Investment (ROI)</a:t>
            </a:r>
          </a:p>
          <a:p>
            <a:pPr eaLnBrk="1" fontAlgn="auto" hangingPunct="1">
              <a:lnSpc>
                <a:spcPts val="1165"/>
              </a:lnSpc>
              <a:spcBef>
                <a:spcPts val="0"/>
              </a:spcBef>
              <a:spcAft>
                <a:spcPts val="0"/>
              </a:spcAft>
              <a:defRPr/>
            </a:pPr>
            <a:endParaRPr>
              <a:latin typeface="+mn-lt"/>
              <a:ea typeface="+mn-ea"/>
              <a:cs typeface="+mn-cs"/>
            </a:endParaRPr>
          </a:p>
        </p:txBody>
      </p:sp>
      <p:sp>
        <p:nvSpPr>
          <p:cNvPr id="7" name="TextBox 7"/>
          <p:cNvSpPr txBox="1"/>
          <p:nvPr/>
        </p:nvSpPr>
        <p:spPr>
          <a:xfrm>
            <a:off x="5156200" y="2667000"/>
            <a:ext cx="800100" cy="139700"/>
          </a:xfrm>
          <a:prstGeom prst="rect">
            <a:avLst/>
          </a:prstGeom>
          <a:noFill/>
        </p:spPr>
        <p:txBody>
          <a:bodyPr wrap="none" lIns="0" tIns="0" rIns="0" bIns="0">
            <a:spAutoFit/>
          </a:bodyPr>
          <a:lstStyle/>
          <a:p>
            <a:pPr eaLnBrk="1" fontAlgn="auto" hangingPunct="1">
              <a:lnSpc>
                <a:spcPts val="1265"/>
              </a:lnSpc>
              <a:spcBef>
                <a:spcPts val="0"/>
              </a:spcBef>
              <a:spcAft>
                <a:spcPts val="0"/>
              </a:spcAft>
              <a:defRPr/>
            </a:pPr>
            <a:r>
              <a:rPr lang="en-CA" sz="1113" b="1">
                <a:solidFill>
                  <a:srgbClr val="000000"/>
                </a:solidFill>
                <a:latin typeface="Century Schoolbook Bold"/>
                <a:ea typeface="+mn-ea"/>
                <a:cs typeface="Century Schoolbook Bold"/>
              </a:rPr>
              <a:t>- Group 3</a:t>
            </a:r>
          </a:p>
          <a:p>
            <a:pPr eaLnBrk="1" fontAlgn="auto" hangingPunct="1">
              <a:lnSpc>
                <a:spcPts val="1265"/>
              </a:lnSpc>
              <a:spcBef>
                <a:spcPts val="0"/>
              </a:spcBef>
              <a:spcAft>
                <a:spcPts val="0"/>
              </a:spcAft>
              <a:defRPr/>
            </a:pPr>
            <a:endParaRPr>
              <a:latin typeface="+mn-lt"/>
              <a:ea typeface="+mn-ea"/>
              <a:cs typeface="+mn-cs"/>
            </a:endParaRPr>
          </a:p>
        </p:txBody>
      </p:sp>
      <p:sp>
        <p:nvSpPr>
          <p:cNvPr id="8" name="TextBox 8"/>
          <p:cNvSpPr txBox="1"/>
          <p:nvPr/>
        </p:nvSpPr>
        <p:spPr>
          <a:xfrm>
            <a:off x="1270000" y="2806700"/>
            <a:ext cx="3276600" cy="139700"/>
          </a:xfrm>
          <a:prstGeom prst="rect">
            <a:avLst/>
          </a:prstGeom>
          <a:noFill/>
        </p:spPr>
        <p:txBody>
          <a:bodyPr wrap="none" lIns="0" tIns="0" rIns="0" bIns="0">
            <a:spAutoFit/>
          </a:bodyPr>
          <a:lstStyle/>
          <a:p>
            <a:pPr eaLnBrk="1" fontAlgn="auto" hangingPunct="1">
              <a:lnSpc>
                <a:spcPts val="1195"/>
              </a:lnSpc>
              <a:spcBef>
                <a:spcPts val="0"/>
              </a:spcBef>
              <a:spcAft>
                <a:spcPts val="0"/>
              </a:spcAft>
              <a:defRPr/>
            </a:pPr>
            <a:r>
              <a:rPr lang="en-CA" sz="659">
                <a:solidFill>
                  <a:srgbClr val="DF752E"/>
                </a:solidFill>
                <a:latin typeface="Wingdings"/>
                <a:ea typeface="+mn-ea"/>
                <a:cs typeface="Wingdings"/>
              </a:rPr>
              <a:t></a:t>
            </a:r>
            <a:r>
              <a:rPr lang="en-CA" sz="1113" b="1">
                <a:solidFill>
                  <a:srgbClr val="000000"/>
                </a:solidFill>
                <a:latin typeface="Century Schoolbook Bold"/>
                <a:ea typeface="+mn-ea"/>
                <a:cs typeface="Century Schoolbook Bold"/>
              </a:rPr>
              <a:t>  GE Multifactor business portfolio matrix</a:t>
            </a:r>
          </a:p>
          <a:p>
            <a:pPr eaLnBrk="1" fontAlgn="auto" hangingPunct="1">
              <a:lnSpc>
                <a:spcPts val="1195"/>
              </a:lnSpc>
              <a:spcBef>
                <a:spcPts val="0"/>
              </a:spcBef>
              <a:spcAft>
                <a:spcPts val="0"/>
              </a:spcAft>
              <a:defRPr/>
            </a:pPr>
            <a:endParaRPr>
              <a:latin typeface="+mn-lt"/>
              <a:ea typeface="+mn-ea"/>
              <a:cs typeface="+mn-cs"/>
            </a:endParaRPr>
          </a:p>
        </p:txBody>
      </p:sp>
      <p:sp>
        <p:nvSpPr>
          <p:cNvPr id="9" name="TextBox 9"/>
          <p:cNvSpPr txBox="1"/>
          <p:nvPr/>
        </p:nvSpPr>
        <p:spPr>
          <a:xfrm>
            <a:off x="5156200" y="2806700"/>
            <a:ext cx="800100" cy="139700"/>
          </a:xfrm>
          <a:prstGeom prst="rect">
            <a:avLst/>
          </a:prstGeom>
          <a:noFill/>
        </p:spPr>
        <p:txBody>
          <a:bodyPr wrap="none" lIns="0" tIns="0" rIns="0" bIns="0">
            <a:spAutoFit/>
          </a:bodyPr>
          <a:lstStyle/>
          <a:p>
            <a:pPr eaLnBrk="1" fontAlgn="auto" hangingPunct="1">
              <a:lnSpc>
                <a:spcPts val="1265"/>
              </a:lnSpc>
              <a:spcBef>
                <a:spcPts val="0"/>
              </a:spcBef>
              <a:spcAft>
                <a:spcPts val="0"/>
              </a:spcAft>
              <a:defRPr/>
            </a:pPr>
            <a:r>
              <a:rPr lang="en-CA" sz="1113" b="1">
                <a:solidFill>
                  <a:srgbClr val="000000"/>
                </a:solidFill>
                <a:latin typeface="Century Schoolbook Bold"/>
                <a:ea typeface="+mn-ea"/>
                <a:cs typeface="Century Schoolbook Bold"/>
              </a:rPr>
              <a:t>- Group 5</a:t>
            </a:r>
          </a:p>
          <a:p>
            <a:pPr eaLnBrk="1" fontAlgn="auto" hangingPunct="1">
              <a:lnSpc>
                <a:spcPts val="1265"/>
              </a:lnSpc>
              <a:spcBef>
                <a:spcPts val="0"/>
              </a:spcBef>
              <a:spcAft>
                <a:spcPts val="0"/>
              </a:spcAft>
              <a:defRPr/>
            </a:pPr>
            <a:endParaRPr>
              <a:latin typeface="+mn-lt"/>
              <a:ea typeface="+mn-ea"/>
              <a:cs typeface="+mn-cs"/>
            </a:endParaRPr>
          </a:p>
        </p:txBody>
      </p:sp>
      <p:sp>
        <p:nvSpPr>
          <p:cNvPr id="10" name="TextBox 10"/>
          <p:cNvSpPr txBox="1"/>
          <p:nvPr/>
        </p:nvSpPr>
        <p:spPr>
          <a:xfrm>
            <a:off x="1270000" y="2959100"/>
            <a:ext cx="1435100" cy="203200"/>
          </a:xfrm>
          <a:prstGeom prst="rect">
            <a:avLst/>
          </a:prstGeom>
          <a:noFill/>
        </p:spPr>
        <p:txBody>
          <a:bodyPr wrap="none" lIns="0" tIns="0" rIns="0" bIns="0">
            <a:spAutoFit/>
          </a:bodyPr>
          <a:lstStyle/>
          <a:p>
            <a:pPr eaLnBrk="1" fontAlgn="auto" hangingPunct="1">
              <a:lnSpc>
                <a:spcPts val="1180"/>
              </a:lnSpc>
              <a:spcBef>
                <a:spcPts val="0"/>
              </a:spcBef>
              <a:spcAft>
                <a:spcPts val="0"/>
              </a:spcAft>
              <a:defRPr/>
            </a:pPr>
            <a:r>
              <a:rPr lang="en-CA" sz="659">
                <a:solidFill>
                  <a:srgbClr val="DF752E"/>
                </a:solidFill>
                <a:latin typeface="Wingdings"/>
                <a:ea typeface="+mn-ea"/>
                <a:cs typeface="Wingdings"/>
              </a:rPr>
              <a:t></a:t>
            </a:r>
            <a:r>
              <a:rPr lang="en-CA" sz="1113" b="1">
                <a:solidFill>
                  <a:srgbClr val="000000"/>
                </a:solidFill>
                <a:latin typeface="Century Schoolbook Bold"/>
                <a:ea typeface="+mn-ea"/>
                <a:cs typeface="Century Schoolbook Bold"/>
              </a:rPr>
              <a:t>  Road mapping</a:t>
            </a:r>
          </a:p>
          <a:p>
            <a:pPr eaLnBrk="1" fontAlgn="auto" hangingPunct="1">
              <a:lnSpc>
                <a:spcPts val="1180"/>
              </a:lnSpc>
              <a:spcBef>
                <a:spcPts val="0"/>
              </a:spcBef>
              <a:spcAft>
                <a:spcPts val="0"/>
              </a:spcAft>
              <a:defRPr/>
            </a:pPr>
            <a:endParaRPr>
              <a:latin typeface="+mn-lt"/>
              <a:ea typeface="+mn-ea"/>
              <a:cs typeface="+mn-cs"/>
            </a:endParaRPr>
          </a:p>
        </p:txBody>
      </p:sp>
      <p:sp>
        <p:nvSpPr>
          <p:cNvPr id="11" name="TextBox 11"/>
          <p:cNvSpPr txBox="1"/>
          <p:nvPr/>
        </p:nvSpPr>
        <p:spPr>
          <a:xfrm>
            <a:off x="5156200" y="2959100"/>
            <a:ext cx="863600" cy="203200"/>
          </a:xfrm>
          <a:prstGeom prst="rect">
            <a:avLst/>
          </a:prstGeom>
          <a:noFill/>
        </p:spPr>
        <p:txBody>
          <a:bodyPr wrap="none" lIns="0" tIns="0" rIns="0" bIns="0">
            <a:spAutoFit/>
          </a:bodyPr>
          <a:lstStyle/>
          <a:p>
            <a:pPr eaLnBrk="1" fontAlgn="auto" hangingPunct="1">
              <a:lnSpc>
                <a:spcPts val="1265"/>
              </a:lnSpc>
              <a:spcBef>
                <a:spcPts val="0"/>
              </a:spcBef>
              <a:spcAft>
                <a:spcPts val="0"/>
              </a:spcAft>
              <a:defRPr/>
            </a:pPr>
            <a:r>
              <a:rPr lang="en-CA" sz="1113" b="1">
                <a:solidFill>
                  <a:srgbClr val="000000"/>
                </a:solidFill>
                <a:latin typeface="Century Schoolbook Bold"/>
                <a:ea typeface="+mn-ea"/>
                <a:cs typeface="Century Schoolbook Bold"/>
              </a:rPr>
              <a:t>- Group 6</a:t>
            </a:r>
          </a:p>
          <a:p>
            <a:pPr eaLnBrk="1" fontAlgn="auto" hangingPunct="1">
              <a:lnSpc>
                <a:spcPts val="1265"/>
              </a:lnSpc>
              <a:spcBef>
                <a:spcPts val="0"/>
              </a:spcBef>
              <a:spcAft>
                <a:spcPts val="0"/>
              </a:spcAft>
              <a:defRPr/>
            </a:pPr>
            <a:endParaRPr>
              <a:latin typeface="+mn-lt"/>
              <a:ea typeface="+mn-ea"/>
              <a:cs typeface="+mn-cs"/>
            </a:endParaRPr>
          </a:p>
        </p:txBody>
      </p:sp>
      <p:sp>
        <p:nvSpPr>
          <p:cNvPr id="12" name="TextBox 12"/>
          <p:cNvSpPr txBox="1"/>
          <p:nvPr/>
        </p:nvSpPr>
        <p:spPr>
          <a:xfrm>
            <a:off x="914400" y="3263900"/>
            <a:ext cx="8229600" cy="330200"/>
          </a:xfrm>
          <a:prstGeom prst="rect">
            <a:avLst/>
          </a:prstGeom>
          <a:noFill/>
        </p:spPr>
        <p:txBody>
          <a:bodyPr wrap="none" lIns="0" tIns="0" rIns="0" bIns="0">
            <a:spAutoFit/>
          </a:bodyPr>
          <a:lstStyle/>
          <a:p>
            <a:pPr eaLnBrk="1" fontAlgn="auto" hangingPunct="1">
              <a:lnSpc>
                <a:spcPts val="1200"/>
              </a:lnSpc>
              <a:spcBef>
                <a:spcPts val="0"/>
              </a:spcBef>
              <a:spcAft>
                <a:spcPts val="0"/>
              </a:spcAft>
              <a:tabLst>
                <a:tab pos="266700" algn="l"/>
              </a:tabLst>
              <a:defRPr/>
            </a:pPr>
            <a:r>
              <a:rPr lang="en-CA" sz="720">
                <a:solidFill>
                  <a:srgbClr val="660000"/>
                </a:solidFill>
                <a:latin typeface="Wingdings"/>
                <a:ea typeface="+mn-ea"/>
                <a:cs typeface="Wingdings"/>
              </a:rPr>
              <a:t></a:t>
            </a:r>
            <a:r>
              <a:rPr lang="en-CA" sz="910" b="1">
                <a:solidFill>
                  <a:srgbClr val="000000"/>
                </a:solidFill>
                <a:latin typeface="Century Schoolbook Bold"/>
                <a:ea typeface="+mn-ea"/>
                <a:cs typeface="Century Schoolbook Bold"/>
              </a:rPr>
              <a:t>    Identify complexities/ challenges which may arise in your (or a case) organisation during the e-business</a:t>
            </a:r>
            <a:r>
              <a:rPr lang="en-CA" sz="900">
                <a:solidFill>
                  <a:srgbClr val="000000"/>
                </a:solidFill>
                <a:latin typeface="Times New Roman"/>
                <a:ea typeface="+mn-ea"/>
                <a:cs typeface="+mn-cs"/>
              </a:rPr>
              <a:t/>
            </a:r>
            <a:br>
              <a:rPr lang="en-CA" sz="900">
                <a:solidFill>
                  <a:srgbClr val="000000"/>
                </a:solidFill>
                <a:latin typeface="Times New Roman"/>
                <a:ea typeface="+mn-ea"/>
                <a:cs typeface="+mn-cs"/>
              </a:rPr>
            </a:br>
            <a:r>
              <a:rPr lang="en-CA" sz="910" b="1">
                <a:solidFill>
                  <a:srgbClr val="000000"/>
                </a:solidFill>
                <a:latin typeface="Century Schoolbook Bold"/>
                <a:ea typeface="+mn-ea"/>
                <a:cs typeface="Century Schoolbook Bold"/>
              </a:rPr>
              <a:t>	strategy implementation phases. Consider various approaches and issues discussed.</a:t>
            </a:r>
          </a:p>
          <a:p>
            <a:pPr eaLnBrk="1" fontAlgn="auto" hangingPunct="1">
              <a:lnSpc>
                <a:spcPts val="1200"/>
              </a:lnSpc>
              <a:spcBef>
                <a:spcPts val="0"/>
              </a:spcBef>
              <a:spcAft>
                <a:spcPts val="0"/>
              </a:spcAft>
              <a:defRPr/>
            </a:pPr>
            <a:endParaRPr lang="en-CA" sz="900">
              <a:solidFill>
                <a:srgbClr val="000000"/>
              </a:solidFill>
              <a:latin typeface="+mn-lt"/>
              <a:ea typeface="+mn-ea"/>
              <a:cs typeface="+mn-cs"/>
            </a:endParaRPr>
          </a:p>
        </p:txBody>
      </p:sp>
      <p:sp>
        <p:nvSpPr>
          <p:cNvPr id="13" name="TextBox 13"/>
          <p:cNvSpPr txBox="1"/>
          <p:nvPr/>
        </p:nvSpPr>
        <p:spPr>
          <a:xfrm>
            <a:off x="1270000" y="3594100"/>
            <a:ext cx="7874000" cy="228600"/>
          </a:xfrm>
          <a:prstGeom prst="rect">
            <a:avLst/>
          </a:prstGeom>
          <a:noFill/>
        </p:spPr>
        <p:txBody>
          <a:bodyPr wrap="none" lIns="0" tIns="0" rIns="0" bIns="0">
            <a:spAutoFit/>
          </a:bodyPr>
          <a:lstStyle/>
          <a:p>
            <a:pPr eaLnBrk="1" fontAlgn="auto" hangingPunct="1">
              <a:lnSpc>
                <a:spcPts val="1495"/>
              </a:lnSpc>
              <a:spcBef>
                <a:spcPts val="0"/>
              </a:spcBef>
              <a:spcAft>
                <a:spcPts val="0"/>
              </a:spcAft>
              <a:defRPr/>
            </a:pPr>
            <a:r>
              <a:rPr lang="en-CA" sz="782">
                <a:solidFill>
                  <a:srgbClr val="660000"/>
                </a:solidFill>
                <a:latin typeface="Wingdings"/>
                <a:ea typeface="+mn-ea"/>
                <a:cs typeface="Wingdings"/>
              </a:rPr>
              <a:t></a:t>
            </a:r>
            <a:r>
              <a:rPr lang="en-CA" sz="1308" b="1">
                <a:solidFill>
                  <a:srgbClr val="000000"/>
                </a:solidFill>
                <a:latin typeface="Century Schoolbook Bold"/>
                <a:ea typeface="+mn-ea"/>
                <a:cs typeface="Century Schoolbook Bold"/>
              </a:rPr>
              <a:t>   Group 2</a:t>
            </a:r>
          </a:p>
          <a:p>
            <a:pPr eaLnBrk="1" fontAlgn="auto" hangingPunct="1">
              <a:lnSpc>
                <a:spcPts val="1495"/>
              </a:lnSpc>
              <a:spcBef>
                <a:spcPts val="0"/>
              </a:spcBef>
              <a:spcAft>
                <a:spcPts val="0"/>
              </a:spcAft>
              <a:defRPr/>
            </a:pPr>
            <a:endParaRPr lang="en-CA" sz="1251">
              <a:solidFill>
                <a:srgbClr val="000000"/>
              </a:solidFill>
              <a:latin typeface="+mn-lt"/>
              <a:ea typeface="+mn-ea"/>
              <a:cs typeface="+mn-cs"/>
            </a:endParaRPr>
          </a:p>
        </p:txBody>
      </p:sp>
      <p:sp>
        <p:nvSpPr>
          <p:cNvPr id="14" name="TextBox 14"/>
          <p:cNvSpPr txBox="1"/>
          <p:nvPr/>
        </p:nvSpPr>
        <p:spPr>
          <a:xfrm>
            <a:off x="914400" y="4089400"/>
            <a:ext cx="8229600" cy="330200"/>
          </a:xfrm>
          <a:prstGeom prst="rect">
            <a:avLst/>
          </a:prstGeom>
          <a:noFill/>
        </p:spPr>
        <p:txBody>
          <a:bodyPr wrap="none" lIns="0" tIns="0" rIns="0" bIns="0">
            <a:spAutoFit/>
          </a:bodyPr>
          <a:lstStyle/>
          <a:p>
            <a:pPr eaLnBrk="1" fontAlgn="auto" hangingPunct="1">
              <a:lnSpc>
                <a:spcPts val="1200"/>
              </a:lnSpc>
              <a:spcBef>
                <a:spcPts val="0"/>
              </a:spcBef>
              <a:spcAft>
                <a:spcPts val="0"/>
              </a:spcAft>
              <a:tabLst>
                <a:tab pos="266700" algn="l"/>
              </a:tabLst>
              <a:defRPr/>
            </a:pPr>
            <a:r>
              <a:rPr lang="en-CA" sz="720">
                <a:solidFill>
                  <a:srgbClr val="660000"/>
                </a:solidFill>
                <a:latin typeface="Wingdings"/>
                <a:ea typeface="+mn-ea"/>
                <a:cs typeface="Wingdings"/>
              </a:rPr>
              <a:t></a:t>
            </a:r>
            <a:r>
              <a:rPr lang="en-CA" sz="910" b="1">
                <a:solidFill>
                  <a:srgbClr val="000000"/>
                </a:solidFill>
                <a:latin typeface="Century Schoolbook Bold"/>
                <a:ea typeface="+mn-ea"/>
                <a:cs typeface="Century Schoolbook Bold"/>
              </a:rPr>
              <a:t>    Identify complexities/ challenges which may arise in your (or a case) organisation during the e-business</a:t>
            </a:r>
            <a:r>
              <a:rPr lang="en-CA" sz="900">
                <a:solidFill>
                  <a:srgbClr val="000000"/>
                </a:solidFill>
                <a:latin typeface="Times New Roman"/>
                <a:ea typeface="+mn-ea"/>
                <a:cs typeface="+mn-cs"/>
              </a:rPr>
              <a:t/>
            </a:r>
            <a:br>
              <a:rPr lang="en-CA" sz="900">
                <a:solidFill>
                  <a:srgbClr val="000000"/>
                </a:solidFill>
                <a:latin typeface="Times New Roman"/>
                <a:ea typeface="+mn-ea"/>
                <a:cs typeface="+mn-cs"/>
              </a:rPr>
            </a:br>
            <a:r>
              <a:rPr lang="en-CA" sz="910" b="1">
                <a:solidFill>
                  <a:srgbClr val="000000"/>
                </a:solidFill>
                <a:latin typeface="Century Schoolbook Bold"/>
                <a:ea typeface="+mn-ea"/>
                <a:cs typeface="Century Schoolbook Bold"/>
              </a:rPr>
              <a:t>	strategy assessment phase. Consider various approaches and issues discussed.</a:t>
            </a:r>
          </a:p>
          <a:p>
            <a:pPr eaLnBrk="1" fontAlgn="auto" hangingPunct="1">
              <a:lnSpc>
                <a:spcPts val="1200"/>
              </a:lnSpc>
              <a:spcBef>
                <a:spcPts val="0"/>
              </a:spcBef>
              <a:spcAft>
                <a:spcPts val="0"/>
              </a:spcAft>
              <a:defRPr/>
            </a:pPr>
            <a:endParaRPr lang="en-CA" sz="900">
              <a:solidFill>
                <a:srgbClr val="000000"/>
              </a:solidFill>
              <a:latin typeface="+mn-lt"/>
              <a:ea typeface="+mn-ea"/>
              <a:cs typeface="+mn-cs"/>
            </a:endParaRPr>
          </a:p>
        </p:txBody>
      </p:sp>
      <p:sp>
        <p:nvSpPr>
          <p:cNvPr id="15" name="TextBox 15"/>
          <p:cNvSpPr txBox="1"/>
          <p:nvPr/>
        </p:nvSpPr>
        <p:spPr>
          <a:xfrm>
            <a:off x="1270000" y="4406900"/>
            <a:ext cx="7874000" cy="228600"/>
          </a:xfrm>
          <a:prstGeom prst="rect">
            <a:avLst/>
          </a:prstGeom>
          <a:noFill/>
        </p:spPr>
        <p:txBody>
          <a:bodyPr wrap="none" lIns="0" tIns="0" rIns="0" bIns="0">
            <a:spAutoFit/>
          </a:bodyPr>
          <a:lstStyle/>
          <a:p>
            <a:pPr eaLnBrk="1" fontAlgn="auto" hangingPunct="1">
              <a:lnSpc>
                <a:spcPts val="1495"/>
              </a:lnSpc>
              <a:spcBef>
                <a:spcPts val="0"/>
              </a:spcBef>
              <a:spcAft>
                <a:spcPts val="0"/>
              </a:spcAft>
              <a:defRPr/>
            </a:pPr>
            <a:r>
              <a:rPr lang="en-CA" sz="780">
                <a:solidFill>
                  <a:srgbClr val="660000"/>
                </a:solidFill>
                <a:latin typeface="Wingdings"/>
                <a:ea typeface="+mn-ea"/>
                <a:cs typeface="Wingdings"/>
              </a:rPr>
              <a:t></a:t>
            </a:r>
            <a:r>
              <a:rPr lang="en-CA" sz="1306" b="1">
                <a:solidFill>
                  <a:srgbClr val="000000"/>
                </a:solidFill>
                <a:latin typeface="Century Schoolbook Bold"/>
                <a:ea typeface="+mn-ea"/>
                <a:cs typeface="Century Schoolbook Bold"/>
              </a:rPr>
              <a:t>  Group 4</a:t>
            </a:r>
          </a:p>
          <a:p>
            <a:pPr eaLnBrk="1" fontAlgn="auto" hangingPunct="1">
              <a:lnSpc>
                <a:spcPts val="1495"/>
              </a:lnSpc>
              <a:spcBef>
                <a:spcPts val="0"/>
              </a:spcBef>
              <a:spcAft>
                <a:spcPts val="0"/>
              </a:spcAft>
              <a:defRPr/>
            </a:pPr>
            <a:endParaRPr lang="en-CA" sz="1244">
              <a:solidFill>
                <a:srgbClr val="000000"/>
              </a:solidFill>
              <a:latin typeface="+mn-lt"/>
              <a:ea typeface="+mn-ea"/>
              <a:cs typeface="+mn-cs"/>
            </a:endParaRPr>
          </a:p>
        </p:txBody>
      </p:sp>
      <p:sp>
        <p:nvSpPr>
          <p:cNvPr id="16" name="TextBox 16"/>
          <p:cNvSpPr txBox="1"/>
          <p:nvPr/>
        </p:nvSpPr>
        <p:spPr>
          <a:xfrm>
            <a:off x="546100" y="4851400"/>
            <a:ext cx="8597900" cy="342900"/>
          </a:xfrm>
          <a:prstGeom prst="rect">
            <a:avLst/>
          </a:prstGeom>
          <a:noFill/>
        </p:spPr>
        <p:txBody>
          <a:bodyPr wrap="none" lIns="0" tIns="0" rIns="0" bIns="0">
            <a:spAutoFit/>
          </a:bodyPr>
          <a:lstStyle/>
          <a:p>
            <a:pPr eaLnBrk="1" fontAlgn="auto" hangingPunct="1">
              <a:lnSpc>
                <a:spcPts val="2185"/>
              </a:lnSpc>
              <a:spcBef>
                <a:spcPts val="0"/>
              </a:spcBef>
              <a:spcAft>
                <a:spcPts val="0"/>
              </a:spcAft>
              <a:defRPr/>
            </a:pPr>
            <a:r>
              <a:rPr lang="en-CA" sz="1331">
                <a:solidFill>
                  <a:srgbClr val="660000"/>
                </a:solidFill>
                <a:latin typeface="Wingdings"/>
                <a:ea typeface="+mn-ea"/>
                <a:cs typeface="Wingdings"/>
              </a:rPr>
              <a:t></a:t>
            </a:r>
            <a:r>
              <a:rPr lang="en-CA" sz="1906" b="1">
                <a:solidFill>
                  <a:srgbClr val="000000"/>
                </a:solidFill>
                <a:latin typeface="Century Schoolbook Bold"/>
                <a:ea typeface="+mn-ea"/>
                <a:cs typeface="Century Schoolbook Bold"/>
              </a:rPr>
              <a:t> References</a:t>
            </a:r>
          </a:p>
          <a:p>
            <a:pPr eaLnBrk="1" fontAlgn="auto" hangingPunct="1">
              <a:lnSpc>
                <a:spcPts val="2185"/>
              </a:lnSpc>
              <a:spcBef>
                <a:spcPts val="0"/>
              </a:spcBef>
              <a:spcAft>
                <a:spcPts val="0"/>
              </a:spcAft>
              <a:defRPr/>
            </a:pPr>
            <a:endParaRPr lang="en-CA" sz="1849">
              <a:solidFill>
                <a:srgbClr val="000000"/>
              </a:solidFill>
              <a:latin typeface="+mn-lt"/>
              <a:ea typeface="+mn-ea"/>
              <a:cs typeface="+mn-cs"/>
            </a:endParaRPr>
          </a:p>
        </p:txBody>
      </p:sp>
      <p:sp>
        <p:nvSpPr>
          <p:cNvPr id="17" name="TextBox 17"/>
          <p:cNvSpPr txBox="1"/>
          <p:nvPr/>
        </p:nvSpPr>
        <p:spPr>
          <a:xfrm>
            <a:off x="914400" y="5283200"/>
            <a:ext cx="139700" cy="101600"/>
          </a:xfrm>
          <a:prstGeom prst="rect">
            <a:avLst/>
          </a:prstGeom>
          <a:noFill/>
        </p:spPr>
        <p:txBody>
          <a:bodyPr wrap="none" lIns="0" tIns="0" rIns="0" bIns="0">
            <a:spAutoFit/>
          </a:bodyPr>
          <a:lstStyle/>
          <a:p>
            <a:pPr eaLnBrk="1" fontAlgn="auto" hangingPunct="1">
              <a:lnSpc>
                <a:spcPts val="745"/>
              </a:lnSpc>
              <a:spcBef>
                <a:spcPts val="0"/>
              </a:spcBef>
              <a:spcAft>
                <a:spcPts val="0"/>
              </a:spcAft>
              <a:defRPr/>
            </a:pPr>
            <a:r>
              <a:rPr lang="en-CA" sz="563">
                <a:solidFill>
                  <a:srgbClr val="FD8537"/>
                </a:solidFill>
                <a:latin typeface="Wingdings"/>
                <a:ea typeface="+mn-ea"/>
                <a:cs typeface="Wingdings"/>
              </a:rPr>
              <a:t></a:t>
            </a:r>
          </a:p>
          <a:p>
            <a:pPr eaLnBrk="1" fontAlgn="auto" hangingPunct="1">
              <a:lnSpc>
                <a:spcPts val="745"/>
              </a:lnSpc>
              <a:spcBef>
                <a:spcPts val="0"/>
              </a:spcBef>
              <a:spcAft>
                <a:spcPts val="0"/>
              </a:spcAft>
              <a:defRPr/>
            </a:pPr>
            <a:endParaRPr>
              <a:latin typeface="+mn-lt"/>
              <a:ea typeface="+mn-ea"/>
              <a:cs typeface="+mn-cs"/>
            </a:endParaRPr>
          </a:p>
        </p:txBody>
      </p:sp>
      <p:sp>
        <p:nvSpPr>
          <p:cNvPr id="121874" name="TextBox 18"/>
          <p:cNvSpPr txBox="1">
            <a:spLocks noChangeArrowheads="1"/>
          </p:cNvSpPr>
          <p:nvPr/>
        </p:nvSpPr>
        <p:spPr bwMode="auto">
          <a:xfrm>
            <a:off x="1181100" y="5257800"/>
            <a:ext cx="28702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800"/>
              </a:lnSpc>
            </a:pPr>
            <a:r>
              <a:rPr lang="en-CA" sz="600">
                <a:solidFill>
                  <a:srgbClr val="000000"/>
                </a:solidFill>
                <a:latin typeface="Century Schoolbook" charset="0"/>
                <a:cs typeface="Century Schoolbook" charset="0"/>
              </a:rPr>
              <a:t>Chen, S. (2001) ―Strategic management of e-business‖, John Wiley.</a:t>
            </a:r>
          </a:p>
          <a:p>
            <a:pPr eaLnBrk="1" hangingPunct="1">
              <a:lnSpc>
                <a:spcPts val="800"/>
              </a:lnSpc>
            </a:pPr>
            <a:endParaRPr lang="en-US" sz="1800">
              <a:latin typeface="Calibri" charset="0"/>
            </a:endParaRPr>
          </a:p>
        </p:txBody>
      </p:sp>
      <p:sp>
        <p:nvSpPr>
          <p:cNvPr id="19" name="TextBox 19"/>
          <p:cNvSpPr txBox="1"/>
          <p:nvPr/>
        </p:nvSpPr>
        <p:spPr>
          <a:xfrm>
            <a:off x="914400" y="5461000"/>
            <a:ext cx="139700" cy="101600"/>
          </a:xfrm>
          <a:prstGeom prst="rect">
            <a:avLst/>
          </a:prstGeom>
          <a:noFill/>
        </p:spPr>
        <p:txBody>
          <a:bodyPr wrap="none" lIns="0" tIns="0" rIns="0" bIns="0">
            <a:spAutoFit/>
          </a:bodyPr>
          <a:lstStyle/>
          <a:p>
            <a:pPr eaLnBrk="1" fontAlgn="auto" hangingPunct="1">
              <a:lnSpc>
                <a:spcPts val="745"/>
              </a:lnSpc>
              <a:spcBef>
                <a:spcPts val="0"/>
              </a:spcBef>
              <a:spcAft>
                <a:spcPts val="0"/>
              </a:spcAft>
              <a:defRPr/>
            </a:pPr>
            <a:r>
              <a:rPr lang="en-CA" sz="563">
                <a:solidFill>
                  <a:srgbClr val="FD8537"/>
                </a:solidFill>
                <a:latin typeface="Wingdings"/>
                <a:ea typeface="+mn-ea"/>
                <a:cs typeface="Wingdings"/>
              </a:rPr>
              <a:t></a:t>
            </a:r>
          </a:p>
          <a:p>
            <a:pPr eaLnBrk="1" fontAlgn="auto" hangingPunct="1">
              <a:lnSpc>
                <a:spcPts val="745"/>
              </a:lnSpc>
              <a:spcBef>
                <a:spcPts val="0"/>
              </a:spcBef>
              <a:spcAft>
                <a:spcPts val="0"/>
              </a:spcAft>
              <a:defRPr/>
            </a:pPr>
            <a:endParaRPr>
              <a:latin typeface="+mn-lt"/>
              <a:ea typeface="+mn-ea"/>
              <a:cs typeface="+mn-cs"/>
            </a:endParaRPr>
          </a:p>
        </p:txBody>
      </p:sp>
      <p:sp>
        <p:nvSpPr>
          <p:cNvPr id="121876" name="TextBox 20"/>
          <p:cNvSpPr txBox="1">
            <a:spLocks noChangeArrowheads="1"/>
          </p:cNvSpPr>
          <p:nvPr/>
        </p:nvSpPr>
        <p:spPr bwMode="auto">
          <a:xfrm>
            <a:off x="1181100" y="5435600"/>
            <a:ext cx="47498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800"/>
              </a:lnSpc>
            </a:pPr>
            <a:r>
              <a:rPr lang="en-CA" sz="600">
                <a:solidFill>
                  <a:srgbClr val="000000"/>
                </a:solidFill>
                <a:latin typeface="Century Schoolbook" charset="0"/>
                <a:cs typeface="Century Schoolbook" charset="0"/>
              </a:rPr>
              <a:t>Papazoglou, P.M. and Ribbers, PM.A.(2006) ―e-Business: Organisational and technical foundations‖, John Wiley.</a:t>
            </a:r>
          </a:p>
          <a:p>
            <a:pPr eaLnBrk="1" hangingPunct="1">
              <a:lnSpc>
                <a:spcPts val="800"/>
              </a:lnSpc>
            </a:pPr>
            <a:endParaRPr lang="en-US" sz="1800">
              <a:latin typeface="Calibri" charset="0"/>
            </a:endParaRPr>
          </a:p>
        </p:txBody>
      </p:sp>
      <p:sp>
        <p:nvSpPr>
          <p:cNvPr id="21" name="TextBox 21"/>
          <p:cNvSpPr txBox="1"/>
          <p:nvPr/>
        </p:nvSpPr>
        <p:spPr>
          <a:xfrm>
            <a:off x="914400" y="5651500"/>
            <a:ext cx="139700" cy="101600"/>
          </a:xfrm>
          <a:prstGeom prst="rect">
            <a:avLst/>
          </a:prstGeom>
          <a:noFill/>
        </p:spPr>
        <p:txBody>
          <a:bodyPr wrap="none" lIns="0" tIns="0" rIns="0" bIns="0">
            <a:spAutoFit/>
          </a:bodyPr>
          <a:lstStyle/>
          <a:p>
            <a:pPr eaLnBrk="1" fontAlgn="auto" hangingPunct="1">
              <a:lnSpc>
                <a:spcPts val="745"/>
              </a:lnSpc>
              <a:spcBef>
                <a:spcPts val="0"/>
              </a:spcBef>
              <a:spcAft>
                <a:spcPts val="0"/>
              </a:spcAft>
              <a:defRPr/>
            </a:pPr>
            <a:r>
              <a:rPr lang="en-CA" sz="563">
                <a:solidFill>
                  <a:srgbClr val="FD8537"/>
                </a:solidFill>
                <a:latin typeface="Wingdings"/>
                <a:ea typeface="+mn-ea"/>
                <a:cs typeface="Wingdings"/>
              </a:rPr>
              <a:t></a:t>
            </a:r>
          </a:p>
          <a:p>
            <a:pPr eaLnBrk="1" fontAlgn="auto" hangingPunct="1">
              <a:lnSpc>
                <a:spcPts val="745"/>
              </a:lnSpc>
              <a:spcBef>
                <a:spcPts val="0"/>
              </a:spcBef>
              <a:spcAft>
                <a:spcPts val="0"/>
              </a:spcAft>
              <a:defRPr/>
            </a:pPr>
            <a:endParaRPr>
              <a:latin typeface="+mn-lt"/>
              <a:ea typeface="+mn-ea"/>
              <a:cs typeface="+mn-cs"/>
            </a:endParaRPr>
          </a:p>
        </p:txBody>
      </p:sp>
      <p:sp>
        <p:nvSpPr>
          <p:cNvPr id="121878" name="TextBox 22"/>
          <p:cNvSpPr txBox="1">
            <a:spLocks noChangeArrowheads="1"/>
          </p:cNvSpPr>
          <p:nvPr/>
        </p:nvSpPr>
        <p:spPr bwMode="auto">
          <a:xfrm>
            <a:off x="1181100" y="5626100"/>
            <a:ext cx="36576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800"/>
              </a:lnSpc>
            </a:pPr>
            <a:r>
              <a:rPr lang="en-CA" sz="600">
                <a:solidFill>
                  <a:srgbClr val="000000"/>
                </a:solidFill>
                <a:latin typeface="Century Schoolbook" charset="0"/>
                <a:cs typeface="Century Schoolbook" charset="0"/>
              </a:rPr>
              <a:t>Turban et al (2006) ― Electronic commerce - a managerial perspective‖, Prentice Hall..</a:t>
            </a:r>
          </a:p>
          <a:p>
            <a:pPr eaLnBrk="1" hangingPunct="1">
              <a:lnSpc>
                <a:spcPts val="800"/>
              </a:lnSpc>
            </a:pPr>
            <a:endParaRPr lang="en-US" sz="1800">
              <a:latin typeface="Calibri" charset="0"/>
            </a:endParaRPr>
          </a:p>
        </p:txBody>
      </p:sp>
      <p:sp>
        <p:nvSpPr>
          <p:cNvPr id="23" name="TextBox 23"/>
          <p:cNvSpPr txBox="1"/>
          <p:nvPr/>
        </p:nvSpPr>
        <p:spPr>
          <a:xfrm>
            <a:off x="914400" y="5842000"/>
            <a:ext cx="139700" cy="101600"/>
          </a:xfrm>
          <a:prstGeom prst="rect">
            <a:avLst/>
          </a:prstGeom>
          <a:noFill/>
        </p:spPr>
        <p:txBody>
          <a:bodyPr wrap="none" lIns="0" tIns="0" rIns="0" bIns="0">
            <a:spAutoFit/>
          </a:bodyPr>
          <a:lstStyle/>
          <a:p>
            <a:pPr eaLnBrk="1" fontAlgn="auto" hangingPunct="1">
              <a:lnSpc>
                <a:spcPts val="745"/>
              </a:lnSpc>
              <a:spcBef>
                <a:spcPts val="0"/>
              </a:spcBef>
              <a:spcAft>
                <a:spcPts val="0"/>
              </a:spcAft>
              <a:defRPr/>
            </a:pPr>
            <a:r>
              <a:rPr lang="en-CA" sz="563">
                <a:solidFill>
                  <a:srgbClr val="FD8537"/>
                </a:solidFill>
                <a:latin typeface="Wingdings"/>
                <a:ea typeface="+mn-ea"/>
                <a:cs typeface="Wingdings"/>
              </a:rPr>
              <a:t></a:t>
            </a:r>
          </a:p>
          <a:p>
            <a:pPr eaLnBrk="1" fontAlgn="auto" hangingPunct="1">
              <a:lnSpc>
                <a:spcPts val="745"/>
              </a:lnSpc>
              <a:spcBef>
                <a:spcPts val="0"/>
              </a:spcBef>
              <a:spcAft>
                <a:spcPts val="0"/>
              </a:spcAft>
              <a:defRPr/>
            </a:pPr>
            <a:endParaRPr>
              <a:latin typeface="+mn-lt"/>
              <a:ea typeface="+mn-ea"/>
              <a:cs typeface="+mn-cs"/>
            </a:endParaRPr>
          </a:p>
        </p:txBody>
      </p:sp>
      <p:sp>
        <p:nvSpPr>
          <p:cNvPr id="24" name="TextBox 24"/>
          <p:cNvSpPr txBox="1"/>
          <p:nvPr/>
        </p:nvSpPr>
        <p:spPr>
          <a:xfrm>
            <a:off x="1181100" y="5816600"/>
            <a:ext cx="3657600" cy="127000"/>
          </a:xfrm>
          <a:prstGeom prst="rect">
            <a:avLst/>
          </a:prstGeom>
          <a:noFill/>
        </p:spPr>
        <p:txBody>
          <a:bodyPr wrap="none" lIns="0" tIns="0" rIns="0" bIns="0">
            <a:spAutoFit/>
          </a:bodyPr>
          <a:lstStyle/>
          <a:p>
            <a:pPr eaLnBrk="1" fontAlgn="auto" hangingPunct="1">
              <a:lnSpc>
                <a:spcPts val="805"/>
              </a:lnSpc>
              <a:spcBef>
                <a:spcPts val="0"/>
              </a:spcBef>
              <a:spcAft>
                <a:spcPts val="0"/>
              </a:spcAft>
              <a:defRPr/>
            </a:pPr>
            <a:r>
              <a:rPr lang="en-CA" sz="696">
                <a:solidFill>
                  <a:srgbClr val="000000"/>
                </a:solidFill>
                <a:latin typeface="Century Schoolbook"/>
                <a:ea typeface="+mn-ea"/>
                <a:cs typeface="Century Schoolbook"/>
              </a:rPr>
              <a:t>Porter, M. (2001) "Strategy and the Internet", </a:t>
            </a:r>
            <a:r>
              <a:rPr lang="en-CA" sz="696">
                <a:solidFill>
                  <a:srgbClr val="000000"/>
                </a:solidFill>
                <a:latin typeface="Century Schoolbook Italic"/>
                <a:ea typeface="+mn-ea"/>
                <a:cs typeface="Century Schoolbook Italic"/>
              </a:rPr>
              <a:t>Harvard Business Review</a:t>
            </a:r>
            <a:r>
              <a:rPr lang="en-CA" sz="696">
                <a:solidFill>
                  <a:srgbClr val="000000"/>
                </a:solidFill>
                <a:latin typeface="Century Schoolbook"/>
                <a:ea typeface="+mn-ea"/>
                <a:cs typeface="Century Schoolbook"/>
              </a:rPr>
              <a:t>, March 2001.</a:t>
            </a:r>
          </a:p>
          <a:p>
            <a:pPr eaLnBrk="1" fontAlgn="auto" hangingPunct="1">
              <a:lnSpc>
                <a:spcPts val="805"/>
              </a:lnSpc>
              <a:spcBef>
                <a:spcPts val="0"/>
              </a:spcBef>
              <a:spcAft>
                <a:spcPts val="0"/>
              </a:spcAft>
              <a:defRPr/>
            </a:pPr>
            <a:endParaRPr>
              <a:latin typeface="+mn-lt"/>
              <a:ea typeface="+mn-ea"/>
              <a:cs typeface="+mn-cs"/>
            </a:endParaRPr>
          </a:p>
        </p:txBody>
      </p:sp>
      <p:sp>
        <p:nvSpPr>
          <p:cNvPr id="25" name="TextBox 25"/>
          <p:cNvSpPr txBox="1"/>
          <p:nvPr/>
        </p:nvSpPr>
        <p:spPr>
          <a:xfrm>
            <a:off x="914400" y="6032500"/>
            <a:ext cx="139700" cy="101600"/>
          </a:xfrm>
          <a:prstGeom prst="rect">
            <a:avLst/>
          </a:prstGeom>
          <a:noFill/>
        </p:spPr>
        <p:txBody>
          <a:bodyPr wrap="none" lIns="0" tIns="0" rIns="0" bIns="0">
            <a:spAutoFit/>
          </a:bodyPr>
          <a:lstStyle/>
          <a:p>
            <a:pPr eaLnBrk="1" fontAlgn="auto" hangingPunct="1">
              <a:lnSpc>
                <a:spcPts val="745"/>
              </a:lnSpc>
              <a:spcBef>
                <a:spcPts val="0"/>
              </a:spcBef>
              <a:spcAft>
                <a:spcPts val="0"/>
              </a:spcAft>
              <a:defRPr/>
            </a:pPr>
            <a:r>
              <a:rPr lang="en-CA" sz="563">
                <a:solidFill>
                  <a:srgbClr val="FD8537"/>
                </a:solidFill>
                <a:latin typeface="Wingdings"/>
                <a:ea typeface="+mn-ea"/>
                <a:cs typeface="Wingdings"/>
              </a:rPr>
              <a:t></a:t>
            </a:r>
          </a:p>
          <a:p>
            <a:pPr eaLnBrk="1" fontAlgn="auto" hangingPunct="1">
              <a:lnSpc>
                <a:spcPts val="745"/>
              </a:lnSpc>
              <a:spcBef>
                <a:spcPts val="0"/>
              </a:spcBef>
              <a:spcAft>
                <a:spcPts val="0"/>
              </a:spcAft>
              <a:defRPr/>
            </a:pPr>
            <a:endParaRPr>
              <a:latin typeface="+mn-lt"/>
              <a:ea typeface="+mn-ea"/>
              <a:cs typeface="+mn-cs"/>
            </a:endParaRPr>
          </a:p>
        </p:txBody>
      </p:sp>
      <p:sp>
        <p:nvSpPr>
          <p:cNvPr id="26" name="TextBox 26"/>
          <p:cNvSpPr txBox="1"/>
          <p:nvPr/>
        </p:nvSpPr>
        <p:spPr>
          <a:xfrm>
            <a:off x="1181100" y="6019800"/>
            <a:ext cx="3200400" cy="127000"/>
          </a:xfrm>
          <a:prstGeom prst="rect">
            <a:avLst/>
          </a:prstGeom>
          <a:noFill/>
        </p:spPr>
        <p:txBody>
          <a:bodyPr wrap="none" lIns="0" tIns="0" rIns="0" bIns="0">
            <a:spAutoFit/>
          </a:bodyPr>
          <a:lstStyle/>
          <a:p>
            <a:pPr eaLnBrk="1" fontAlgn="auto" hangingPunct="1">
              <a:lnSpc>
                <a:spcPts val="805"/>
              </a:lnSpc>
              <a:spcBef>
                <a:spcPts val="0"/>
              </a:spcBef>
              <a:spcAft>
                <a:spcPts val="0"/>
              </a:spcAft>
              <a:defRPr/>
            </a:pPr>
            <a:r>
              <a:rPr lang="en-CA" sz="696">
                <a:solidFill>
                  <a:srgbClr val="000000"/>
                </a:solidFill>
                <a:latin typeface="Century Schoolbook"/>
                <a:ea typeface="+mn-ea"/>
                <a:cs typeface="Century Schoolbook"/>
              </a:rPr>
              <a:t>Porter, M. (1980) "Competitive Strategy", The Free Press, New York, 1980.</a:t>
            </a:r>
          </a:p>
          <a:p>
            <a:pPr eaLnBrk="1" fontAlgn="auto" hangingPunct="1">
              <a:lnSpc>
                <a:spcPts val="805"/>
              </a:lnSpc>
              <a:spcBef>
                <a:spcPts val="0"/>
              </a:spcBef>
              <a:spcAft>
                <a:spcPts val="0"/>
              </a:spcAft>
              <a:defRPr/>
            </a:pPr>
            <a:endParaRPr>
              <a:latin typeface="+mn-lt"/>
              <a:ea typeface="+mn-ea"/>
              <a:cs typeface="+mn-cs"/>
            </a:endParaRPr>
          </a:p>
        </p:txBody>
      </p:sp>
      <p:pic>
        <p:nvPicPr>
          <p:cNvPr id="121883" name="Picture 27" descr="logo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6988"/>
            <a:ext cx="17859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4810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
          <p:cNvSpPr txBox="1"/>
          <p:nvPr/>
        </p:nvSpPr>
        <p:spPr>
          <a:xfrm>
            <a:off x="546100" y="622300"/>
            <a:ext cx="8597900" cy="571500"/>
          </a:xfrm>
          <a:prstGeom prst="rect">
            <a:avLst/>
          </a:prstGeom>
          <a:noFill/>
        </p:spPr>
        <p:txBody>
          <a:bodyPr wrap="none" lIns="0" tIns="0" rIns="0" bIns="0">
            <a:spAutoFit/>
          </a:bodyPr>
          <a:lstStyle/>
          <a:p>
            <a:pPr eaLnBrk="1" fontAlgn="auto" hangingPunct="1">
              <a:lnSpc>
                <a:spcPts val="2815"/>
              </a:lnSpc>
              <a:spcBef>
                <a:spcPts val="0"/>
              </a:spcBef>
              <a:spcAft>
                <a:spcPts val="0"/>
              </a:spcAft>
              <a:defRPr/>
            </a:pPr>
            <a:r>
              <a:rPr lang="en-CA" sz="3012" b="1">
                <a:solidFill>
                  <a:srgbClr val="565F6C"/>
                </a:solidFill>
                <a:latin typeface="Century Schoolbook Bold"/>
                <a:ea typeface="+mn-ea"/>
                <a:cs typeface="Century Schoolbook Bold"/>
              </a:rPr>
              <a:t>S</a:t>
            </a:r>
            <a:r>
              <a:rPr lang="en-CA" sz="2410" b="1">
                <a:solidFill>
                  <a:srgbClr val="565F6C"/>
                </a:solidFill>
                <a:latin typeface="Century Schoolbook Bold"/>
                <a:ea typeface="+mn-ea"/>
                <a:cs typeface="Century Schoolbook Bold"/>
              </a:rPr>
              <a:t>TRATEGY FORMULATION</a:t>
            </a:r>
          </a:p>
          <a:p>
            <a:pPr eaLnBrk="1" fontAlgn="auto" hangingPunct="1">
              <a:lnSpc>
                <a:spcPts val="2815"/>
              </a:lnSpc>
              <a:spcBef>
                <a:spcPts val="0"/>
              </a:spcBef>
              <a:spcAft>
                <a:spcPts val="0"/>
              </a:spcAft>
              <a:defRPr/>
            </a:pPr>
            <a:endParaRPr lang="en-CA" sz="2430">
              <a:solidFill>
                <a:srgbClr val="000000"/>
              </a:solidFill>
              <a:latin typeface="+mn-lt"/>
              <a:ea typeface="+mn-ea"/>
              <a:cs typeface="+mn-cs"/>
            </a:endParaRPr>
          </a:p>
        </p:txBody>
      </p:sp>
      <p:sp>
        <p:nvSpPr>
          <p:cNvPr id="3" name="TextBox 3"/>
          <p:cNvSpPr txBox="1"/>
          <p:nvPr/>
        </p:nvSpPr>
        <p:spPr>
          <a:xfrm>
            <a:off x="558800" y="1244600"/>
            <a:ext cx="8585200" cy="317500"/>
          </a:xfrm>
          <a:prstGeom prst="rect">
            <a:avLst/>
          </a:prstGeom>
          <a:noFill/>
        </p:spPr>
        <p:txBody>
          <a:bodyPr wrap="none" lIns="0" tIns="0" rIns="0" bIns="0">
            <a:spAutoFit/>
          </a:bodyPr>
          <a:lstStyle/>
          <a:p>
            <a:pPr eaLnBrk="1" fontAlgn="auto" hangingPunct="1">
              <a:lnSpc>
                <a:spcPts val="1955"/>
              </a:lnSpc>
              <a:spcBef>
                <a:spcPts val="0"/>
              </a:spcBef>
              <a:spcAft>
                <a:spcPts val="0"/>
              </a:spcAft>
              <a:defRPr/>
            </a:pPr>
            <a:r>
              <a:rPr lang="en-CA" sz="1188">
                <a:solidFill>
                  <a:srgbClr val="FD8537"/>
                </a:solidFill>
                <a:latin typeface="Wingdings"/>
                <a:ea typeface="+mn-ea"/>
                <a:cs typeface="Wingdings"/>
              </a:rPr>
              <a:t></a:t>
            </a:r>
            <a:r>
              <a:rPr lang="en-CA" sz="1714" b="1">
                <a:solidFill>
                  <a:srgbClr val="000000"/>
                </a:solidFill>
                <a:latin typeface="Century Schoolbook Bold"/>
                <a:ea typeface="+mn-ea"/>
                <a:cs typeface="Century Schoolbook Bold"/>
              </a:rPr>
              <a:t>  Activities and outcomes</a:t>
            </a:r>
          </a:p>
          <a:p>
            <a:pPr eaLnBrk="1" fontAlgn="auto" hangingPunct="1">
              <a:lnSpc>
                <a:spcPts val="1955"/>
              </a:lnSpc>
              <a:spcBef>
                <a:spcPts val="0"/>
              </a:spcBef>
              <a:spcAft>
                <a:spcPts val="0"/>
              </a:spcAft>
              <a:defRPr/>
            </a:pPr>
            <a:endParaRPr lang="en-CA" sz="1684">
              <a:solidFill>
                <a:srgbClr val="000000"/>
              </a:solidFill>
              <a:latin typeface="+mn-lt"/>
              <a:ea typeface="+mn-ea"/>
              <a:cs typeface="+mn-cs"/>
            </a:endParaRPr>
          </a:p>
        </p:txBody>
      </p:sp>
      <p:sp>
        <p:nvSpPr>
          <p:cNvPr id="4" name="TextBox 4"/>
          <p:cNvSpPr txBox="1"/>
          <p:nvPr/>
        </p:nvSpPr>
        <p:spPr>
          <a:xfrm>
            <a:off x="1016000" y="1562100"/>
            <a:ext cx="8128000" cy="266700"/>
          </a:xfrm>
          <a:prstGeom prst="rect">
            <a:avLst/>
          </a:prstGeom>
          <a:noFill/>
        </p:spPr>
        <p:txBody>
          <a:bodyPr wrap="none" lIns="0" tIns="0" rIns="0" bIns="0">
            <a:spAutoFit/>
          </a:bodyPr>
          <a:lstStyle/>
          <a:p>
            <a:pPr eaLnBrk="1" fontAlgn="auto" hangingPunct="1">
              <a:lnSpc>
                <a:spcPts val="1610"/>
              </a:lnSpc>
              <a:spcBef>
                <a:spcPts val="0"/>
              </a:spcBef>
              <a:spcAft>
                <a:spcPts val="0"/>
              </a:spcAft>
              <a:defRPr/>
            </a:pPr>
            <a:r>
              <a:rPr lang="en-CA" sz="1115">
                <a:solidFill>
                  <a:srgbClr val="FD8537"/>
                </a:solidFill>
                <a:latin typeface="Wingdings"/>
                <a:ea typeface="+mn-ea"/>
                <a:cs typeface="Wingdings"/>
              </a:rPr>
              <a:t></a:t>
            </a:r>
            <a:r>
              <a:rPr lang="en-CA" sz="1413" b="1">
                <a:solidFill>
                  <a:srgbClr val="000000"/>
                </a:solidFill>
                <a:latin typeface="Century Schoolbook Bold"/>
                <a:ea typeface="+mn-ea"/>
                <a:cs typeface="Century Schoolbook Bold"/>
              </a:rPr>
              <a:t>   E-business opportunities and selection</a:t>
            </a:r>
          </a:p>
          <a:p>
            <a:pPr eaLnBrk="1" fontAlgn="auto" hangingPunct="1">
              <a:lnSpc>
                <a:spcPts val="1610"/>
              </a:lnSpc>
              <a:spcBef>
                <a:spcPts val="0"/>
              </a:spcBef>
              <a:spcAft>
                <a:spcPts val="0"/>
              </a:spcAft>
              <a:defRPr/>
            </a:pPr>
            <a:endParaRPr lang="en-CA" sz="1397">
              <a:solidFill>
                <a:srgbClr val="000000"/>
              </a:solidFill>
              <a:latin typeface="+mn-lt"/>
              <a:ea typeface="+mn-ea"/>
              <a:cs typeface="+mn-cs"/>
            </a:endParaRPr>
          </a:p>
        </p:txBody>
      </p:sp>
      <p:sp>
        <p:nvSpPr>
          <p:cNvPr id="5" name="TextBox 5"/>
          <p:cNvSpPr txBox="1"/>
          <p:nvPr/>
        </p:nvSpPr>
        <p:spPr>
          <a:xfrm>
            <a:off x="1282700" y="1765300"/>
            <a:ext cx="7861300" cy="228600"/>
          </a:xfrm>
          <a:prstGeom prst="rect">
            <a:avLst/>
          </a:prstGeom>
          <a:noFill/>
        </p:spPr>
        <p:txBody>
          <a:bodyPr wrap="none" lIns="0" tIns="0" rIns="0" bIns="0">
            <a:spAutoFit/>
          </a:bodyPr>
          <a:lstStyle/>
          <a:p>
            <a:pPr eaLnBrk="1" fontAlgn="auto" hangingPunct="1">
              <a:lnSpc>
                <a:spcPts val="1230"/>
              </a:lnSpc>
              <a:spcBef>
                <a:spcPts val="0"/>
              </a:spcBef>
              <a:spcAft>
                <a:spcPts val="0"/>
              </a:spcAft>
              <a:defRPr/>
            </a:pPr>
            <a:r>
              <a:rPr lang="en-CA" sz="720">
                <a:solidFill>
                  <a:srgbClr val="DF752E"/>
                </a:solidFill>
                <a:latin typeface="Wingdings"/>
                <a:ea typeface="+mn-ea"/>
                <a:cs typeface="Wingdings"/>
              </a:rPr>
              <a:t></a:t>
            </a:r>
            <a:r>
              <a:rPr lang="en-CA" sz="1210" b="1">
                <a:solidFill>
                  <a:srgbClr val="000000"/>
                </a:solidFill>
                <a:latin typeface="Century Schoolbook Bold"/>
                <a:ea typeface="+mn-ea"/>
                <a:cs typeface="Century Schoolbook Bold"/>
              </a:rPr>
              <a:t>     Scenarios for future development</a:t>
            </a:r>
          </a:p>
          <a:p>
            <a:pPr eaLnBrk="1" fontAlgn="auto" hangingPunct="1">
              <a:lnSpc>
                <a:spcPts val="1230"/>
              </a:lnSpc>
              <a:spcBef>
                <a:spcPts val="0"/>
              </a:spcBef>
              <a:spcAft>
                <a:spcPts val="0"/>
              </a:spcAft>
              <a:defRPr/>
            </a:pPr>
            <a:endParaRPr lang="en-CA" sz="1187">
              <a:solidFill>
                <a:srgbClr val="000000"/>
              </a:solidFill>
              <a:latin typeface="+mn-lt"/>
              <a:ea typeface="+mn-ea"/>
              <a:cs typeface="+mn-cs"/>
            </a:endParaRPr>
          </a:p>
        </p:txBody>
      </p:sp>
      <p:sp>
        <p:nvSpPr>
          <p:cNvPr id="6" name="TextBox 6"/>
          <p:cNvSpPr txBox="1"/>
          <p:nvPr/>
        </p:nvSpPr>
        <p:spPr>
          <a:xfrm>
            <a:off x="1282700" y="1930400"/>
            <a:ext cx="7861300" cy="228600"/>
          </a:xfrm>
          <a:prstGeom prst="rect">
            <a:avLst/>
          </a:prstGeom>
          <a:noFill/>
        </p:spPr>
        <p:txBody>
          <a:bodyPr wrap="none" lIns="0" tIns="0" rIns="0" bIns="0">
            <a:spAutoFit/>
          </a:bodyPr>
          <a:lstStyle/>
          <a:p>
            <a:pPr eaLnBrk="1" fontAlgn="auto" hangingPunct="1">
              <a:lnSpc>
                <a:spcPts val="1270"/>
              </a:lnSpc>
              <a:spcBef>
                <a:spcPts val="0"/>
              </a:spcBef>
              <a:spcAft>
                <a:spcPts val="0"/>
              </a:spcAft>
              <a:defRPr/>
            </a:pPr>
            <a:r>
              <a:rPr lang="en-CA" sz="720">
                <a:solidFill>
                  <a:srgbClr val="DF752E"/>
                </a:solidFill>
                <a:latin typeface="Wingdings"/>
                <a:ea typeface="+mn-ea"/>
                <a:cs typeface="Wingdings"/>
              </a:rPr>
              <a:t></a:t>
            </a:r>
            <a:r>
              <a:rPr lang="en-CA" sz="1210" b="1">
                <a:solidFill>
                  <a:srgbClr val="000000"/>
                </a:solidFill>
                <a:latin typeface="Century Schoolbook Bold"/>
                <a:ea typeface="+mn-ea"/>
                <a:cs typeface="Century Schoolbook Bold"/>
              </a:rPr>
              <a:t>     How the scenarios fit with future direction</a:t>
            </a:r>
          </a:p>
          <a:p>
            <a:pPr eaLnBrk="1" fontAlgn="auto" hangingPunct="1">
              <a:lnSpc>
                <a:spcPts val="1270"/>
              </a:lnSpc>
              <a:spcBef>
                <a:spcPts val="0"/>
              </a:spcBef>
              <a:spcAft>
                <a:spcPts val="0"/>
              </a:spcAft>
              <a:defRPr/>
            </a:pPr>
            <a:endParaRPr lang="en-CA" sz="1190">
              <a:solidFill>
                <a:srgbClr val="000000"/>
              </a:solidFill>
              <a:latin typeface="+mn-lt"/>
              <a:ea typeface="+mn-ea"/>
              <a:cs typeface="+mn-cs"/>
            </a:endParaRPr>
          </a:p>
        </p:txBody>
      </p:sp>
      <p:sp>
        <p:nvSpPr>
          <p:cNvPr id="97287" name="TextBox 7"/>
          <p:cNvSpPr txBox="1">
            <a:spLocks noChangeArrowheads="1"/>
          </p:cNvSpPr>
          <p:nvPr/>
        </p:nvSpPr>
        <p:spPr bwMode="auto">
          <a:xfrm>
            <a:off x="1282700" y="2095500"/>
            <a:ext cx="7861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279400" algn="l"/>
              </a:tabLst>
              <a:defRPr sz="2400">
                <a:solidFill>
                  <a:schemeClr val="tx1"/>
                </a:solidFill>
                <a:latin typeface="Arial" charset="0"/>
                <a:ea typeface="ＭＳ Ｐゴシック" charset="0"/>
                <a:cs typeface="ＭＳ Ｐゴシック" charset="0"/>
              </a:defRPr>
            </a:lvl1pPr>
            <a:lvl2pPr marL="742950" indent="-285750">
              <a:tabLst>
                <a:tab pos="279400" algn="l"/>
              </a:tabLst>
              <a:defRPr sz="2400">
                <a:solidFill>
                  <a:schemeClr val="tx1"/>
                </a:solidFill>
                <a:latin typeface="Arial" charset="0"/>
                <a:ea typeface="ＭＳ Ｐゴシック" charset="0"/>
              </a:defRPr>
            </a:lvl2pPr>
            <a:lvl3pPr marL="1143000" indent="-228600">
              <a:tabLst>
                <a:tab pos="279400" algn="l"/>
              </a:tabLst>
              <a:defRPr sz="2400">
                <a:solidFill>
                  <a:schemeClr val="tx1"/>
                </a:solidFill>
                <a:latin typeface="Arial" charset="0"/>
                <a:ea typeface="ＭＳ Ｐゴシック" charset="0"/>
              </a:defRPr>
            </a:lvl3pPr>
            <a:lvl4pPr marL="1600200" indent="-228600">
              <a:tabLst>
                <a:tab pos="279400" algn="l"/>
              </a:tabLst>
              <a:defRPr sz="2400">
                <a:solidFill>
                  <a:schemeClr val="tx1"/>
                </a:solidFill>
                <a:latin typeface="Arial" charset="0"/>
                <a:ea typeface="ＭＳ Ｐゴシック" charset="0"/>
              </a:defRPr>
            </a:lvl4pPr>
            <a:lvl5pPr marL="2057400" indent="-228600">
              <a:tabLst>
                <a:tab pos="279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279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279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279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279400" algn="l"/>
              </a:tabLst>
              <a:defRPr sz="2400">
                <a:solidFill>
                  <a:schemeClr val="tx1"/>
                </a:solidFill>
                <a:latin typeface="Arial" charset="0"/>
                <a:ea typeface="ＭＳ Ｐゴシック" charset="0"/>
              </a:defRPr>
            </a:lvl9pPr>
          </a:lstStyle>
          <a:p>
            <a:pPr eaLnBrk="1" hangingPunct="1">
              <a:lnSpc>
                <a:spcPts val="1300"/>
              </a:lnSpc>
            </a:pPr>
            <a:r>
              <a:rPr lang="en-CA" sz="700">
                <a:solidFill>
                  <a:srgbClr val="DF752E"/>
                </a:solidFill>
                <a:latin typeface="Wingdings" charset="0"/>
                <a:cs typeface="Wingdings" charset="0"/>
              </a:rPr>
              <a:t></a:t>
            </a:r>
            <a:r>
              <a:rPr lang="en-CA" sz="1200" b="1">
                <a:solidFill>
                  <a:srgbClr val="000000"/>
                </a:solidFill>
                <a:latin typeface="Century Schoolbook Bold" charset="0"/>
                <a:cs typeface="Century Schoolbook Bold" charset="0"/>
              </a:rPr>
              <a:t>     Assess the relevance of current activities to  the company‟s future</a:t>
            </a:r>
            <a:r>
              <a:rPr lang="en-CA" sz="1100">
                <a:solidFill>
                  <a:srgbClr val="000000"/>
                </a:solidFill>
                <a:latin typeface="Times New Roman" charset="0"/>
              </a:rPr>
              <a:t/>
            </a:r>
            <a:br>
              <a:rPr lang="en-CA" sz="1100">
                <a:solidFill>
                  <a:srgbClr val="000000"/>
                </a:solidFill>
                <a:latin typeface="Times New Roman" charset="0"/>
              </a:rPr>
            </a:br>
            <a:r>
              <a:rPr lang="en-CA" sz="700">
                <a:solidFill>
                  <a:srgbClr val="FDC3AD"/>
                </a:solidFill>
                <a:latin typeface="Wingdings" charset="0"/>
                <a:cs typeface="Wingdings" charset="0"/>
              </a:rPr>
              <a:t>	</a:t>
            </a:r>
            <a:r>
              <a:rPr lang="en-CA" sz="1200" b="1">
                <a:solidFill>
                  <a:srgbClr val="000000"/>
                </a:solidFill>
                <a:latin typeface="Century Schoolbook Bold" charset="0"/>
                <a:cs typeface="Century Schoolbook Bold" charset="0"/>
              </a:rPr>
              <a:t>	     Outsourcing or eliminating some activities</a:t>
            </a:r>
          </a:p>
          <a:p>
            <a:pPr eaLnBrk="1" hangingPunct="1">
              <a:lnSpc>
                <a:spcPts val="1300"/>
              </a:lnSpc>
            </a:pPr>
            <a:endParaRPr lang="en-CA" sz="1100">
              <a:solidFill>
                <a:srgbClr val="000000"/>
              </a:solidFill>
              <a:latin typeface="Calibri" charset="0"/>
            </a:endParaRPr>
          </a:p>
        </p:txBody>
      </p:sp>
      <p:sp>
        <p:nvSpPr>
          <p:cNvPr id="8" name="TextBox 8"/>
          <p:cNvSpPr txBox="1"/>
          <p:nvPr/>
        </p:nvSpPr>
        <p:spPr>
          <a:xfrm>
            <a:off x="1016000" y="2578100"/>
            <a:ext cx="8128000" cy="266700"/>
          </a:xfrm>
          <a:prstGeom prst="rect">
            <a:avLst/>
          </a:prstGeom>
          <a:noFill/>
        </p:spPr>
        <p:txBody>
          <a:bodyPr wrap="none" lIns="0" tIns="0" rIns="0" bIns="0">
            <a:spAutoFit/>
          </a:bodyPr>
          <a:lstStyle/>
          <a:p>
            <a:pPr eaLnBrk="1" fontAlgn="auto" hangingPunct="1">
              <a:lnSpc>
                <a:spcPts val="1610"/>
              </a:lnSpc>
              <a:spcBef>
                <a:spcPts val="0"/>
              </a:spcBef>
              <a:spcAft>
                <a:spcPts val="0"/>
              </a:spcAft>
              <a:defRPr/>
            </a:pPr>
            <a:r>
              <a:rPr lang="en-CA" sz="1115">
                <a:solidFill>
                  <a:srgbClr val="FD8537"/>
                </a:solidFill>
                <a:latin typeface="Wingdings"/>
                <a:ea typeface="+mn-ea"/>
                <a:cs typeface="Wingdings"/>
              </a:rPr>
              <a:t></a:t>
            </a:r>
            <a:r>
              <a:rPr lang="en-CA" sz="1413" b="1">
                <a:solidFill>
                  <a:srgbClr val="000000"/>
                </a:solidFill>
                <a:latin typeface="Century Schoolbook Bold"/>
                <a:ea typeface="+mn-ea"/>
                <a:cs typeface="Century Schoolbook Bold"/>
              </a:rPr>
              <a:t>   Cost-benefits analysis</a:t>
            </a:r>
          </a:p>
          <a:p>
            <a:pPr eaLnBrk="1" fontAlgn="auto" hangingPunct="1">
              <a:lnSpc>
                <a:spcPts val="1610"/>
              </a:lnSpc>
              <a:spcBef>
                <a:spcPts val="0"/>
              </a:spcBef>
              <a:spcAft>
                <a:spcPts val="0"/>
              </a:spcAft>
              <a:defRPr/>
            </a:pPr>
            <a:endParaRPr lang="en-CA" sz="1392">
              <a:solidFill>
                <a:srgbClr val="000000"/>
              </a:solidFill>
              <a:latin typeface="+mn-lt"/>
              <a:ea typeface="+mn-ea"/>
              <a:cs typeface="+mn-cs"/>
            </a:endParaRPr>
          </a:p>
        </p:txBody>
      </p:sp>
      <p:sp>
        <p:nvSpPr>
          <p:cNvPr id="9" name="TextBox 9"/>
          <p:cNvSpPr txBox="1"/>
          <p:nvPr/>
        </p:nvSpPr>
        <p:spPr>
          <a:xfrm>
            <a:off x="1282700" y="2781300"/>
            <a:ext cx="7861300" cy="228600"/>
          </a:xfrm>
          <a:prstGeom prst="rect">
            <a:avLst/>
          </a:prstGeom>
          <a:noFill/>
        </p:spPr>
        <p:txBody>
          <a:bodyPr wrap="none" lIns="0" tIns="0" rIns="0" bIns="0">
            <a:spAutoFit/>
          </a:bodyPr>
          <a:lstStyle/>
          <a:p>
            <a:pPr eaLnBrk="1" fontAlgn="auto" hangingPunct="1">
              <a:lnSpc>
                <a:spcPts val="1230"/>
              </a:lnSpc>
              <a:spcBef>
                <a:spcPts val="0"/>
              </a:spcBef>
              <a:spcAft>
                <a:spcPts val="0"/>
              </a:spcAft>
              <a:defRPr/>
            </a:pPr>
            <a:r>
              <a:rPr lang="en-CA" sz="720">
                <a:solidFill>
                  <a:srgbClr val="DF752E"/>
                </a:solidFill>
                <a:latin typeface="Wingdings"/>
                <a:ea typeface="+mn-ea"/>
                <a:cs typeface="Wingdings"/>
              </a:rPr>
              <a:t></a:t>
            </a:r>
            <a:r>
              <a:rPr lang="en-CA" sz="1210" b="1">
                <a:solidFill>
                  <a:srgbClr val="000000"/>
                </a:solidFill>
                <a:latin typeface="Century Schoolbook Bold"/>
                <a:ea typeface="+mn-ea"/>
                <a:cs typeface="Century Schoolbook Bold"/>
              </a:rPr>
              <a:t>     Financial, non-financial, tangible, intangible, short term or long term</a:t>
            </a:r>
          </a:p>
          <a:p>
            <a:pPr eaLnBrk="1" fontAlgn="auto" hangingPunct="1">
              <a:lnSpc>
                <a:spcPts val="1230"/>
              </a:lnSpc>
              <a:spcBef>
                <a:spcPts val="0"/>
              </a:spcBef>
              <a:spcAft>
                <a:spcPts val="0"/>
              </a:spcAft>
              <a:defRPr/>
            </a:pPr>
            <a:endParaRPr lang="en-CA" sz="1193">
              <a:solidFill>
                <a:srgbClr val="000000"/>
              </a:solidFill>
              <a:latin typeface="+mn-lt"/>
              <a:ea typeface="+mn-ea"/>
              <a:cs typeface="+mn-cs"/>
            </a:endParaRPr>
          </a:p>
        </p:txBody>
      </p:sp>
      <p:sp>
        <p:nvSpPr>
          <p:cNvPr id="10" name="TextBox 10"/>
          <p:cNvSpPr txBox="1"/>
          <p:nvPr/>
        </p:nvSpPr>
        <p:spPr>
          <a:xfrm>
            <a:off x="1016000" y="3098800"/>
            <a:ext cx="8128000" cy="266700"/>
          </a:xfrm>
          <a:prstGeom prst="rect">
            <a:avLst/>
          </a:prstGeom>
          <a:noFill/>
        </p:spPr>
        <p:txBody>
          <a:bodyPr wrap="none" lIns="0" tIns="0" rIns="0" bIns="0">
            <a:spAutoFit/>
          </a:bodyPr>
          <a:lstStyle/>
          <a:p>
            <a:pPr eaLnBrk="1" fontAlgn="auto" hangingPunct="1">
              <a:lnSpc>
                <a:spcPts val="1610"/>
              </a:lnSpc>
              <a:spcBef>
                <a:spcPts val="0"/>
              </a:spcBef>
              <a:spcAft>
                <a:spcPts val="0"/>
              </a:spcAft>
              <a:defRPr/>
            </a:pPr>
            <a:r>
              <a:rPr lang="en-CA" sz="1115">
                <a:solidFill>
                  <a:srgbClr val="FD8537"/>
                </a:solidFill>
                <a:latin typeface="Wingdings"/>
                <a:ea typeface="+mn-ea"/>
                <a:cs typeface="Wingdings"/>
              </a:rPr>
              <a:t></a:t>
            </a:r>
            <a:r>
              <a:rPr lang="en-CA" sz="1413" b="1">
                <a:solidFill>
                  <a:srgbClr val="000000"/>
                </a:solidFill>
                <a:latin typeface="Century Schoolbook Bold"/>
                <a:ea typeface="+mn-ea"/>
                <a:cs typeface="Century Schoolbook Bold"/>
              </a:rPr>
              <a:t>   Determining an e-business application portfolio</a:t>
            </a:r>
          </a:p>
          <a:p>
            <a:pPr eaLnBrk="1" fontAlgn="auto" hangingPunct="1">
              <a:lnSpc>
                <a:spcPts val="1610"/>
              </a:lnSpc>
              <a:spcBef>
                <a:spcPts val="0"/>
              </a:spcBef>
              <a:spcAft>
                <a:spcPts val="0"/>
              </a:spcAft>
              <a:defRPr/>
            </a:pPr>
            <a:endParaRPr lang="en-CA" sz="1398">
              <a:solidFill>
                <a:srgbClr val="000000"/>
              </a:solidFill>
              <a:latin typeface="+mn-lt"/>
              <a:ea typeface="+mn-ea"/>
              <a:cs typeface="+mn-cs"/>
            </a:endParaRPr>
          </a:p>
        </p:txBody>
      </p:sp>
      <p:sp>
        <p:nvSpPr>
          <p:cNvPr id="11" name="TextBox 11"/>
          <p:cNvSpPr txBox="1"/>
          <p:nvPr/>
        </p:nvSpPr>
        <p:spPr>
          <a:xfrm>
            <a:off x="1282700" y="3302000"/>
            <a:ext cx="7861300" cy="228600"/>
          </a:xfrm>
          <a:prstGeom prst="rect">
            <a:avLst/>
          </a:prstGeom>
          <a:noFill/>
        </p:spPr>
        <p:txBody>
          <a:bodyPr wrap="none" lIns="0" tIns="0" rIns="0" bIns="0">
            <a:spAutoFit/>
          </a:bodyPr>
          <a:lstStyle/>
          <a:p>
            <a:pPr eaLnBrk="1" fontAlgn="auto" hangingPunct="1">
              <a:lnSpc>
                <a:spcPts val="1230"/>
              </a:lnSpc>
              <a:spcBef>
                <a:spcPts val="0"/>
              </a:spcBef>
              <a:spcAft>
                <a:spcPts val="0"/>
              </a:spcAft>
              <a:defRPr/>
            </a:pPr>
            <a:r>
              <a:rPr lang="en-CA" sz="720">
                <a:solidFill>
                  <a:srgbClr val="DF752E"/>
                </a:solidFill>
                <a:latin typeface="Wingdings"/>
                <a:ea typeface="+mn-ea"/>
                <a:cs typeface="Wingdings"/>
              </a:rPr>
              <a:t></a:t>
            </a:r>
            <a:r>
              <a:rPr lang="en-CA" sz="1210" b="1">
                <a:solidFill>
                  <a:srgbClr val="000000"/>
                </a:solidFill>
                <a:latin typeface="Century Schoolbook Bold"/>
                <a:ea typeface="+mn-ea"/>
                <a:cs typeface="Century Schoolbook Bold"/>
              </a:rPr>
              <a:t>     Current and future strategic importance of IS</a:t>
            </a:r>
          </a:p>
          <a:p>
            <a:pPr eaLnBrk="1" fontAlgn="auto" hangingPunct="1">
              <a:lnSpc>
                <a:spcPts val="1230"/>
              </a:lnSpc>
              <a:spcBef>
                <a:spcPts val="0"/>
              </a:spcBef>
              <a:spcAft>
                <a:spcPts val="0"/>
              </a:spcAft>
              <a:defRPr/>
            </a:pPr>
            <a:endParaRPr lang="en-CA" sz="1190">
              <a:solidFill>
                <a:srgbClr val="000000"/>
              </a:solidFill>
              <a:latin typeface="+mn-lt"/>
              <a:ea typeface="+mn-ea"/>
              <a:cs typeface="+mn-cs"/>
            </a:endParaRPr>
          </a:p>
        </p:txBody>
      </p:sp>
      <p:sp>
        <p:nvSpPr>
          <p:cNvPr id="12" name="TextBox 12"/>
          <p:cNvSpPr txBox="1"/>
          <p:nvPr/>
        </p:nvSpPr>
        <p:spPr>
          <a:xfrm>
            <a:off x="1016000" y="3619500"/>
            <a:ext cx="8128000" cy="266700"/>
          </a:xfrm>
          <a:prstGeom prst="rect">
            <a:avLst/>
          </a:prstGeom>
          <a:noFill/>
        </p:spPr>
        <p:txBody>
          <a:bodyPr wrap="none" lIns="0" tIns="0" rIns="0" bIns="0">
            <a:spAutoFit/>
          </a:bodyPr>
          <a:lstStyle/>
          <a:p>
            <a:pPr eaLnBrk="1" fontAlgn="auto" hangingPunct="1">
              <a:lnSpc>
                <a:spcPts val="1610"/>
              </a:lnSpc>
              <a:spcBef>
                <a:spcPts val="0"/>
              </a:spcBef>
              <a:spcAft>
                <a:spcPts val="0"/>
              </a:spcAft>
              <a:defRPr/>
            </a:pPr>
            <a:r>
              <a:rPr lang="en-CA" sz="1115">
                <a:solidFill>
                  <a:srgbClr val="FD8537"/>
                </a:solidFill>
                <a:latin typeface="Wingdings"/>
                <a:ea typeface="+mn-ea"/>
                <a:cs typeface="Wingdings"/>
              </a:rPr>
              <a:t></a:t>
            </a:r>
            <a:r>
              <a:rPr lang="en-CA" sz="1413" b="1">
                <a:solidFill>
                  <a:srgbClr val="000000"/>
                </a:solidFill>
                <a:latin typeface="Century Schoolbook Bold"/>
                <a:ea typeface="+mn-ea"/>
                <a:cs typeface="Century Schoolbook Bold"/>
              </a:rPr>
              <a:t>   Risk analysis, assessment, and management</a:t>
            </a:r>
          </a:p>
          <a:p>
            <a:pPr eaLnBrk="1" fontAlgn="auto" hangingPunct="1">
              <a:lnSpc>
                <a:spcPts val="1610"/>
              </a:lnSpc>
              <a:spcBef>
                <a:spcPts val="0"/>
              </a:spcBef>
              <a:spcAft>
                <a:spcPts val="0"/>
              </a:spcAft>
              <a:defRPr/>
            </a:pPr>
            <a:endParaRPr lang="en-CA" sz="1397">
              <a:solidFill>
                <a:srgbClr val="000000"/>
              </a:solidFill>
              <a:latin typeface="+mn-lt"/>
              <a:ea typeface="+mn-ea"/>
              <a:cs typeface="+mn-cs"/>
            </a:endParaRPr>
          </a:p>
        </p:txBody>
      </p:sp>
      <p:sp>
        <p:nvSpPr>
          <p:cNvPr id="13" name="TextBox 13"/>
          <p:cNvSpPr txBox="1"/>
          <p:nvPr/>
        </p:nvSpPr>
        <p:spPr>
          <a:xfrm>
            <a:off x="1282700" y="3822700"/>
            <a:ext cx="7861300" cy="228600"/>
          </a:xfrm>
          <a:prstGeom prst="rect">
            <a:avLst/>
          </a:prstGeom>
          <a:noFill/>
        </p:spPr>
        <p:txBody>
          <a:bodyPr wrap="none" lIns="0" tIns="0" rIns="0" bIns="0">
            <a:spAutoFit/>
          </a:bodyPr>
          <a:lstStyle/>
          <a:p>
            <a:pPr eaLnBrk="1" fontAlgn="auto" hangingPunct="1">
              <a:lnSpc>
                <a:spcPts val="1230"/>
              </a:lnSpc>
              <a:spcBef>
                <a:spcPts val="0"/>
              </a:spcBef>
              <a:spcAft>
                <a:spcPts val="0"/>
              </a:spcAft>
              <a:defRPr/>
            </a:pPr>
            <a:r>
              <a:rPr lang="en-CA" sz="720">
                <a:solidFill>
                  <a:srgbClr val="DF752E"/>
                </a:solidFill>
                <a:latin typeface="Wingdings"/>
                <a:ea typeface="+mn-ea"/>
                <a:cs typeface="Wingdings"/>
              </a:rPr>
              <a:t></a:t>
            </a:r>
            <a:r>
              <a:rPr lang="en-CA" sz="1210" b="1">
                <a:solidFill>
                  <a:srgbClr val="000000"/>
                </a:solidFill>
                <a:latin typeface="Century Schoolbook Bold"/>
                <a:ea typeface="+mn-ea"/>
                <a:cs typeface="Century Schoolbook Bold"/>
              </a:rPr>
              <a:t>     Risk of proposed opportunities</a:t>
            </a:r>
          </a:p>
          <a:p>
            <a:pPr eaLnBrk="1" fontAlgn="auto" hangingPunct="1">
              <a:lnSpc>
                <a:spcPts val="1230"/>
              </a:lnSpc>
              <a:spcBef>
                <a:spcPts val="0"/>
              </a:spcBef>
              <a:spcAft>
                <a:spcPts val="0"/>
              </a:spcAft>
              <a:defRPr/>
            </a:pPr>
            <a:endParaRPr lang="en-CA" sz="1186">
              <a:solidFill>
                <a:srgbClr val="000000"/>
              </a:solidFill>
              <a:latin typeface="+mn-lt"/>
              <a:ea typeface="+mn-ea"/>
              <a:cs typeface="+mn-cs"/>
            </a:endParaRPr>
          </a:p>
        </p:txBody>
      </p:sp>
      <p:sp>
        <p:nvSpPr>
          <p:cNvPr id="14" name="TextBox 14"/>
          <p:cNvSpPr txBox="1"/>
          <p:nvPr/>
        </p:nvSpPr>
        <p:spPr>
          <a:xfrm>
            <a:off x="1016000" y="4165600"/>
            <a:ext cx="8128000" cy="266700"/>
          </a:xfrm>
          <a:prstGeom prst="rect">
            <a:avLst/>
          </a:prstGeom>
          <a:noFill/>
        </p:spPr>
        <p:txBody>
          <a:bodyPr wrap="none" lIns="0" tIns="0" rIns="0" bIns="0">
            <a:spAutoFit/>
          </a:bodyPr>
          <a:lstStyle/>
          <a:p>
            <a:pPr eaLnBrk="1" fontAlgn="auto" hangingPunct="1">
              <a:lnSpc>
                <a:spcPts val="1610"/>
              </a:lnSpc>
              <a:spcBef>
                <a:spcPts val="0"/>
              </a:spcBef>
              <a:spcAft>
                <a:spcPts val="0"/>
              </a:spcAft>
              <a:defRPr/>
            </a:pPr>
            <a:r>
              <a:rPr lang="en-CA" sz="1118">
                <a:solidFill>
                  <a:srgbClr val="FD8537"/>
                </a:solidFill>
                <a:latin typeface="Wingdings"/>
                <a:ea typeface="+mn-ea"/>
                <a:cs typeface="Wingdings"/>
              </a:rPr>
              <a:t></a:t>
            </a:r>
            <a:r>
              <a:rPr lang="en-CA" sz="1416" b="1">
                <a:solidFill>
                  <a:srgbClr val="000000"/>
                </a:solidFill>
                <a:latin typeface="Century Schoolbook Bold"/>
                <a:ea typeface="+mn-ea"/>
                <a:cs typeface="Century Schoolbook Bold"/>
              </a:rPr>
              <a:t>   Specific outcomes will be:</a:t>
            </a:r>
          </a:p>
          <a:p>
            <a:pPr eaLnBrk="1" fontAlgn="auto" hangingPunct="1">
              <a:lnSpc>
                <a:spcPts val="1610"/>
              </a:lnSpc>
              <a:spcBef>
                <a:spcPts val="0"/>
              </a:spcBef>
              <a:spcAft>
                <a:spcPts val="0"/>
              </a:spcAft>
              <a:defRPr/>
            </a:pPr>
            <a:endParaRPr lang="en-CA" sz="1396">
              <a:solidFill>
                <a:srgbClr val="000000"/>
              </a:solidFill>
              <a:latin typeface="+mn-lt"/>
              <a:ea typeface="+mn-ea"/>
              <a:cs typeface="+mn-cs"/>
            </a:endParaRPr>
          </a:p>
        </p:txBody>
      </p:sp>
      <p:sp>
        <p:nvSpPr>
          <p:cNvPr id="15" name="TextBox 15"/>
          <p:cNvSpPr txBox="1"/>
          <p:nvPr/>
        </p:nvSpPr>
        <p:spPr>
          <a:xfrm>
            <a:off x="1282700" y="4368800"/>
            <a:ext cx="7861300" cy="381000"/>
          </a:xfrm>
          <a:prstGeom prst="rect">
            <a:avLst/>
          </a:prstGeom>
          <a:noFill/>
        </p:spPr>
        <p:txBody>
          <a:bodyPr wrap="none" lIns="0" tIns="0" rIns="0" bIns="0">
            <a:spAutoFit/>
          </a:bodyPr>
          <a:lstStyle/>
          <a:p>
            <a:pPr eaLnBrk="1" fontAlgn="auto" hangingPunct="1">
              <a:lnSpc>
                <a:spcPts val="1300"/>
              </a:lnSpc>
              <a:spcBef>
                <a:spcPts val="0"/>
              </a:spcBef>
              <a:spcAft>
                <a:spcPts val="0"/>
              </a:spcAft>
              <a:defRPr/>
            </a:pPr>
            <a:r>
              <a:rPr lang="en-CA" sz="720">
                <a:solidFill>
                  <a:srgbClr val="DF752E"/>
                </a:solidFill>
                <a:latin typeface="Wingdings"/>
                <a:ea typeface="+mn-ea"/>
                <a:cs typeface="Wingdings"/>
              </a:rPr>
              <a:t></a:t>
            </a:r>
            <a:r>
              <a:rPr lang="en-CA" sz="1210" b="1">
                <a:solidFill>
                  <a:srgbClr val="000000"/>
                </a:solidFill>
                <a:latin typeface="Century Schoolbook Bold"/>
                <a:ea typeface="+mn-ea"/>
                <a:cs typeface="Century Schoolbook Bold"/>
              </a:rPr>
              <a:t>     List of approved e-business projects or applications</a:t>
            </a:r>
            <a:r>
              <a:rPr lang="en-CA" sz="1182">
                <a:solidFill>
                  <a:srgbClr val="000000"/>
                </a:solidFill>
                <a:latin typeface="Times New Roman"/>
                <a:ea typeface="+mn-ea"/>
                <a:cs typeface="+mn-cs"/>
              </a:rPr>
              <a:t/>
            </a:r>
            <a:br>
              <a:rPr lang="en-CA" sz="1182">
                <a:solidFill>
                  <a:srgbClr val="000000"/>
                </a:solidFill>
                <a:latin typeface="Times New Roman"/>
                <a:ea typeface="+mn-ea"/>
                <a:cs typeface="+mn-cs"/>
              </a:rPr>
            </a:br>
            <a:r>
              <a:rPr lang="en-CA" sz="720">
                <a:solidFill>
                  <a:srgbClr val="DF752E"/>
                </a:solidFill>
                <a:latin typeface="Wingdings"/>
                <a:ea typeface="+mn-ea"/>
                <a:cs typeface="Wingdings"/>
              </a:rPr>
              <a:t></a:t>
            </a:r>
            <a:r>
              <a:rPr lang="en-CA" sz="1210" b="1">
                <a:solidFill>
                  <a:srgbClr val="000000"/>
                </a:solidFill>
                <a:latin typeface="Century Schoolbook Bold"/>
                <a:ea typeface="+mn-ea"/>
                <a:cs typeface="Century Schoolbook Bold"/>
              </a:rPr>
              <a:t>     Risk management plans</a:t>
            </a:r>
          </a:p>
          <a:p>
            <a:pPr eaLnBrk="1" fontAlgn="auto" hangingPunct="1">
              <a:lnSpc>
                <a:spcPts val="1300"/>
              </a:lnSpc>
              <a:spcBef>
                <a:spcPts val="0"/>
              </a:spcBef>
              <a:spcAft>
                <a:spcPts val="0"/>
              </a:spcAft>
              <a:defRPr/>
            </a:pPr>
            <a:endParaRPr lang="en-CA" sz="1182">
              <a:solidFill>
                <a:srgbClr val="000000"/>
              </a:solidFill>
              <a:latin typeface="+mn-lt"/>
              <a:ea typeface="+mn-ea"/>
              <a:cs typeface="+mn-cs"/>
            </a:endParaRPr>
          </a:p>
        </p:txBody>
      </p:sp>
      <p:sp>
        <p:nvSpPr>
          <p:cNvPr id="16" name="TextBox 16"/>
          <p:cNvSpPr txBox="1"/>
          <p:nvPr/>
        </p:nvSpPr>
        <p:spPr>
          <a:xfrm>
            <a:off x="1282700" y="4699000"/>
            <a:ext cx="7861300" cy="228600"/>
          </a:xfrm>
          <a:prstGeom prst="rect">
            <a:avLst/>
          </a:prstGeom>
          <a:noFill/>
        </p:spPr>
        <p:txBody>
          <a:bodyPr wrap="none" lIns="0" tIns="0" rIns="0" bIns="0">
            <a:spAutoFit/>
          </a:bodyPr>
          <a:lstStyle/>
          <a:p>
            <a:pPr eaLnBrk="1" fontAlgn="auto" hangingPunct="1">
              <a:lnSpc>
                <a:spcPts val="1285"/>
              </a:lnSpc>
              <a:spcBef>
                <a:spcPts val="0"/>
              </a:spcBef>
              <a:spcAft>
                <a:spcPts val="0"/>
              </a:spcAft>
              <a:defRPr/>
            </a:pPr>
            <a:r>
              <a:rPr lang="en-CA" sz="720">
                <a:solidFill>
                  <a:srgbClr val="DF752E"/>
                </a:solidFill>
                <a:latin typeface="Wingdings"/>
                <a:ea typeface="+mn-ea"/>
                <a:cs typeface="Wingdings"/>
              </a:rPr>
              <a:t></a:t>
            </a:r>
            <a:r>
              <a:rPr lang="en-CA" sz="1210" b="1">
                <a:solidFill>
                  <a:srgbClr val="000000"/>
                </a:solidFill>
                <a:latin typeface="Century Schoolbook Bold"/>
                <a:ea typeface="+mn-ea"/>
                <a:cs typeface="Century Schoolbook Bold"/>
              </a:rPr>
              <a:t>     Pricing strategies</a:t>
            </a:r>
          </a:p>
          <a:p>
            <a:pPr eaLnBrk="1" fontAlgn="auto" hangingPunct="1">
              <a:lnSpc>
                <a:spcPts val="1285"/>
              </a:lnSpc>
              <a:spcBef>
                <a:spcPts val="0"/>
              </a:spcBef>
              <a:spcAft>
                <a:spcPts val="0"/>
              </a:spcAft>
              <a:defRPr/>
            </a:pPr>
            <a:endParaRPr lang="en-CA" sz="1180">
              <a:solidFill>
                <a:srgbClr val="000000"/>
              </a:solidFill>
              <a:latin typeface="+mn-lt"/>
              <a:ea typeface="+mn-ea"/>
              <a:cs typeface="+mn-cs"/>
            </a:endParaRPr>
          </a:p>
        </p:txBody>
      </p:sp>
      <p:sp>
        <p:nvSpPr>
          <p:cNvPr id="17" name="TextBox 17"/>
          <p:cNvSpPr txBox="1"/>
          <p:nvPr/>
        </p:nvSpPr>
        <p:spPr>
          <a:xfrm>
            <a:off x="558800" y="5130800"/>
            <a:ext cx="8585200" cy="317500"/>
          </a:xfrm>
          <a:prstGeom prst="rect">
            <a:avLst/>
          </a:prstGeom>
          <a:noFill/>
        </p:spPr>
        <p:txBody>
          <a:bodyPr wrap="none" lIns="0" tIns="0" rIns="0" bIns="0">
            <a:spAutoFit/>
          </a:bodyPr>
          <a:lstStyle/>
          <a:p>
            <a:pPr eaLnBrk="1" fontAlgn="auto" hangingPunct="1">
              <a:lnSpc>
                <a:spcPts val="1955"/>
              </a:lnSpc>
              <a:spcBef>
                <a:spcPts val="0"/>
              </a:spcBef>
              <a:spcAft>
                <a:spcPts val="0"/>
              </a:spcAft>
              <a:defRPr/>
            </a:pPr>
            <a:r>
              <a:rPr lang="en-CA" sz="1188">
                <a:solidFill>
                  <a:srgbClr val="FD8537"/>
                </a:solidFill>
                <a:latin typeface="Wingdings"/>
                <a:ea typeface="+mn-ea"/>
                <a:cs typeface="Wingdings"/>
              </a:rPr>
              <a:t></a:t>
            </a:r>
            <a:r>
              <a:rPr lang="en-CA" sz="1714" b="1">
                <a:solidFill>
                  <a:srgbClr val="000000"/>
                </a:solidFill>
                <a:latin typeface="Century Schoolbook Bold"/>
                <a:ea typeface="+mn-ea"/>
                <a:cs typeface="Century Schoolbook Bold"/>
              </a:rPr>
              <a:t>  Tools</a:t>
            </a:r>
          </a:p>
          <a:p>
            <a:pPr eaLnBrk="1" fontAlgn="auto" hangingPunct="1">
              <a:lnSpc>
                <a:spcPts val="1955"/>
              </a:lnSpc>
              <a:spcBef>
                <a:spcPts val="0"/>
              </a:spcBef>
              <a:spcAft>
                <a:spcPts val="0"/>
              </a:spcAft>
              <a:defRPr/>
            </a:pPr>
            <a:endParaRPr lang="en-CA" sz="1639">
              <a:solidFill>
                <a:srgbClr val="000000"/>
              </a:solidFill>
              <a:latin typeface="+mn-lt"/>
              <a:ea typeface="+mn-ea"/>
              <a:cs typeface="+mn-cs"/>
            </a:endParaRPr>
          </a:p>
        </p:txBody>
      </p:sp>
      <p:sp>
        <p:nvSpPr>
          <p:cNvPr id="18" name="TextBox 18"/>
          <p:cNvSpPr txBox="1"/>
          <p:nvPr/>
        </p:nvSpPr>
        <p:spPr>
          <a:xfrm>
            <a:off x="1016000" y="5511800"/>
            <a:ext cx="8128000" cy="266700"/>
          </a:xfrm>
          <a:prstGeom prst="rect">
            <a:avLst/>
          </a:prstGeom>
          <a:noFill/>
        </p:spPr>
        <p:txBody>
          <a:bodyPr wrap="none" lIns="0" tIns="0" rIns="0" bIns="0">
            <a:spAutoFit/>
          </a:bodyPr>
          <a:lstStyle/>
          <a:p>
            <a:pPr eaLnBrk="1" fontAlgn="auto" hangingPunct="1">
              <a:lnSpc>
                <a:spcPts val="1610"/>
              </a:lnSpc>
              <a:spcBef>
                <a:spcPts val="0"/>
              </a:spcBef>
              <a:spcAft>
                <a:spcPts val="0"/>
              </a:spcAft>
              <a:defRPr/>
            </a:pPr>
            <a:r>
              <a:rPr lang="en-CA" sz="1115">
                <a:solidFill>
                  <a:srgbClr val="FD8537"/>
                </a:solidFill>
                <a:latin typeface="Wingdings"/>
                <a:ea typeface="+mn-ea"/>
                <a:cs typeface="Wingdings"/>
              </a:rPr>
              <a:t></a:t>
            </a:r>
            <a:r>
              <a:rPr lang="en-CA" sz="1413" b="1">
                <a:solidFill>
                  <a:srgbClr val="000000"/>
                </a:solidFill>
                <a:latin typeface="Century Schoolbook Bold"/>
                <a:ea typeface="+mn-ea"/>
                <a:cs typeface="Century Schoolbook Bold"/>
              </a:rPr>
              <a:t>   BCG growth-share matrix</a:t>
            </a:r>
          </a:p>
          <a:p>
            <a:pPr eaLnBrk="1" fontAlgn="auto" hangingPunct="1">
              <a:lnSpc>
                <a:spcPts val="1610"/>
              </a:lnSpc>
              <a:spcBef>
                <a:spcPts val="0"/>
              </a:spcBef>
              <a:spcAft>
                <a:spcPts val="0"/>
              </a:spcAft>
              <a:defRPr/>
            </a:pPr>
            <a:endParaRPr lang="en-CA" sz="1393">
              <a:solidFill>
                <a:srgbClr val="000000"/>
              </a:solidFill>
              <a:latin typeface="+mn-lt"/>
              <a:ea typeface="+mn-ea"/>
              <a:cs typeface="+mn-cs"/>
            </a:endParaRPr>
          </a:p>
        </p:txBody>
      </p:sp>
      <p:sp>
        <p:nvSpPr>
          <p:cNvPr id="19" name="TextBox 19"/>
          <p:cNvSpPr txBox="1"/>
          <p:nvPr/>
        </p:nvSpPr>
        <p:spPr>
          <a:xfrm>
            <a:off x="1016000" y="5715000"/>
            <a:ext cx="8128000" cy="457200"/>
          </a:xfrm>
          <a:prstGeom prst="rect">
            <a:avLst/>
          </a:prstGeom>
          <a:noFill/>
        </p:spPr>
        <p:txBody>
          <a:bodyPr wrap="none" lIns="0" tIns="0" rIns="0" bIns="0">
            <a:spAutoFit/>
          </a:bodyPr>
          <a:lstStyle/>
          <a:p>
            <a:pPr eaLnBrk="1" fontAlgn="auto" hangingPunct="1">
              <a:lnSpc>
                <a:spcPts val="1500"/>
              </a:lnSpc>
              <a:spcBef>
                <a:spcPts val="0"/>
              </a:spcBef>
              <a:spcAft>
                <a:spcPts val="0"/>
              </a:spcAft>
              <a:defRPr/>
            </a:pPr>
            <a:r>
              <a:rPr lang="en-CA" sz="1118">
                <a:solidFill>
                  <a:srgbClr val="FD8537"/>
                </a:solidFill>
                <a:latin typeface="Wingdings"/>
                <a:ea typeface="+mn-ea"/>
                <a:cs typeface="Wingdings"/>
              </a:rPr>
              <a:t></a:t>
            </a:r>
            <a:r>
              <a:rPr lang="en-CA" sz="1416" b="1">
                <a:solidFill>
                  <a:srgbClr val="000000"/>
                </a:solidFill>
                <a:latin typeface="Century Schoolbook Bold"/>
                <a:ea typeface="+mn-ea"/>
                <a:cs typeface="Century Schoolbook Bold"/>
              </a:rPr>
              <a:t>   Return on Investment (ROI)</a:t>
            </a:r>
            <a:r>
              <a:rPr lang="en-CA" sz="1390">
                <a:solidFill>
                  <a:srgbClr val="000000"/>
                </a:solidFill>
                <a:latin typeface="Times New Roman"/>
                <a:ea typeface="+mn-ea"/>
                <a:cs typeface="+mn-cs"/>
              </a:rPr>
              <a:t/>
            </a:r>
            <a:br>
              <a:rPr lang="en-CA" sz="1390">
                <a:solidFill>
                  <a:srgbClr val="000000"/>
                </a:solidFill>
                <a:latin typeface="Times New Roman"/>
                <a:ea typeface="+mn-ea"/>
                <a:cs typeface="+mn-cs"/>
              </a:rPr>
            </a:br>
            <a:r>
              <a:rPr lang="en-CA" sz="1115">
                <a:solidFill>
                  <a:srgbClr val="FD8537"/>
                </a:solidFill>
                <a:latin typeface="Wingdings"/>
                <a:ea typeface="+mn-ea"/>
                <a:cs typeface="Wingdings"/>
              </a:rPr>
              <a:t></a:t>
            </a:r>
            <a:r>
              <a:rPr lang="en-CA" sz="1413" b="1">
                <a:solidFill>
                  <a:srgbClr val="000000"/>
                </a:solidFill>
                <a:latin typeface="Century Schoolbook Bold"/>
                <a:ea typeface="+mn-ea"/>
                <a:cs typeface="Century Schoolbook Bold"/>
              </a:rPr>
              <a:t>   Scenario planning</a:t>
            </a:r>
          </a:p>
          <a:p>
            <a:pPr eaLnBrk="1" fontAlgn="auto" hangingPunct="1">
              <a:lnSpc>
                <a:spcPts val="1500"/>
              </a:lnSpc>
              <a:spcBef>
                <a:spcPts val="0"/>
              </a:spcBef>
              <a:spcAft>
                <a:spcPts val="0"/>
              </a:spcAft>
              <a:defRPr/>
            </a:pPr>
            <a:endParaRPr lang="en-CA" sz="1390">
              <a:solidFill>
                <a:srgbClr val="000000"/>
              </a:solidFill>
              <a:latin typeface="+mn-lt"/>
              <a:ea typeface="+mn-ea"/>
              <a:cs typeface="+mn-cs"/>
            </a:endParaRPr>
          </a:p>
        </p:txBody>
      </p:sp>
      <p:sp>
        <p:nvSpPr>
          <p:cNvPr id="20" name="TextBox 20"/>
          <p:cNvSpPr txBox="1"/>
          <p:nvPr/>
        </p:nvSpPr>
        <p:spPr>
          <a:xfrm>
            <a:off x="1016000" y="6096000"/>
            <a:ext cx="8128000" cy="457200"/>
          </a:xfrm>
          <a:prstGeom prst="rect">
            <a:avLst/>
          </a:prstGeom>
          <a:noFill/>
        </p:spPr>
        <p:txBody>
          <a:bodyPr wrap="none" lIns="0" tIns="0" rIns="0" bIns="0">
            <a:spAutoFit/>
          </a:bodyPr>
          <a:lstStyle/>
          <a:p>
            <a:pPr eaLnBrk="1" fontAlgn="auto" hangingPunct="1">
              <a:lnSpc>
                <a:spcPts val="1500"/>
              </a:lnSpc>
              <a:spcBef>
                <a:spcPts val="0"/>
              </a:spcBef>
              <a:spcAft>
                <a:spcPts val="0"/>
              </a:spcAft>
              <a:defRPr/>
            </a:pPr>
            <a:r>
              <a:rPr lang="en-CA" sz="1115">
                <a:solidFill>
                  <a:srgbClr val="FD8537"/>
                </a:solidFill>
                <a:latin typeface="Wingdings"/>
                <a:ea typeface="+mn-ea"/>
                <a:cs typeface="Wingdings"/>
              </a:rPr>
              <a:t></a:t>
            </a:r>
            <a:r>
              <a:rPr lang="en-CA" sz="1413" b="1">
                <a:solidFill>
                  <a:srgbClr val="000000"/>
                </a:solidFill>
                <a:latin typeface="Century Schoolbook Bold"/>
                <a:ea typeface="+mn-ea"/>
                <a:cs typeface="Century Schoolbook Bold"/>
              </a:rPr>
              <a:t>   GE Multifactor business portfolio matrix</a:t>
            </a:r>
            <a:r>
              <a:rPr lang="en-CA" sz="1391">
                <a:solidFill>
                  <a:srgbClr val="000000"/>
                </a:solidFill>
                <a:latin typeface="Times New Roman"/>
                <a:ea typeface="+mn-ea"/>
                <a:cs typeface="+mn-cs"/>
              </a:rPr>
              <a:t/>
            </a:r>
            <a:br>
              <a:rPr lang="en-CA" sz="1391">
                <a:solidFill>
                  <a:srgbClr val="000000"/>
                </a:solidFill>
                <a:latin typeface="Times New Roman"/>
                <a:ea typeface="+mn-ea"/>
                <a:cs typeface="+mn-cs"/>
              </a:rPr>
            </a:br>
            <a:r>
              <a:rPr lang="en-CA" sz="1115">
                <a:solidFill>
                  <a:srgbClr val="FD8537"/>
                </a:solidFill>
                <a:latin typeface="Wingdings"/>
                <a:ea typeface="+mn-ea"/>
                <a:cs typeface="Wingdings"/>
              </a:rPr>
              <a:t></a:t>
            </a:r>
            <a:r>
              <a:rPr lang="en-CA" sz="1413" b="1">
                <a:solidFill>
                  <a:srgbClr val="000000"/>
                </a:solidFill>
                <a:latin typeface="Century Schoolbook Bold"/>
                <a:ea typeface="+mn-ea"/>
                <a:cs typeface="Century Schoolbook Bold"/>
              </a:rPr>
              <a:t>   Strategic SBU model</a:t>
            </a:r>
          </a:p>
          <a:p>
            <a:pPr eaLnBrk="1" fontAlgn="auto" hangingPunct="1">
              <a:lnSpc>
                <a:spcPts val="1500"/>
              </a:lnSpc>
              <a:spcBef>
                <a:spcPts val="0"/>
              </a:spcBef>
              <a:spcAft>
                <a:spcPts val="0"/>
              </a:spcAft>
              <a:defRPr/>
            </a:pPr>
            <a:endParaRPr lang="en-CA" sz="1391">
              <a:solidFill>
                <a:srgbClr val="000000"/>
              </a:solidFill>
              <a:latin typeface="+mn-lt"/>
              <a:ea typeface="+mn-ea"/>
              <a:cs typeface="+mn-cs"/>
            </a:endParaRPr>
          </a:p>
        </p:txBody>
      </p:sp>
      <p:sp>
        <p:nvSpPr>
          <p:cNvPr id="21" name="TextBox 21"/>
          <p:cNvSpPr txBox="1"/>
          <p:nvPr/>
        </p:nvSpPr>
        <p:spPr>
          <a:xfrm>
            <a:off x="1016000" y="6477000"/>
            <a:ext cx="8128000" cy="266700"/>
          </a:xfrm>
          <a:prstGeom prst="rect">
            <a:avLst/>
          </a:prstGeom>
          <a:noFill/>
        </p:spPr>
        <p:txBody>
          <a:bodyPr wrap="none" lIns="0" tIns="0" rIns="0" bIns="0">
            <a:spAutoFit/>
          </a:bodyPr>
          <a:lstStyle/>
          <a:p>
            <a:pPr eaLnBrk="1" fontAlgn="auto" hangingPunct="1">
              <a:lnSpc>
                <a:spcPts val="1515"/>
              </a:lnSpc>
              <a:spcBef>
                <a:spcPts val="0"/>
              </a:spcBef>
              <a:spcAft>
                <a:spcPts val="0"/>
              </a:spcAft>
              <a:defRPr/>
            </a:pPr>
            <a:r>
              <a:rPr lang="en-CA" sz="1115">
                <a:solidFill>
                  <a:srgbClr val="FD8537"/>
                </a:solidFill>
                <a:latin typeface="Wingdings"/>
                <a:ea typeface="+mn-ea"/>
                <a:cs typeface="Wingdings"/>
              </a:rPr>
              <a:t></a:t>
            </a:r>
            <a:r>
              <a:rPr lang="en-CA" sz="1413" b="1">
                <a:solidFill>
                  <a:srgbClr val="000000"/>
                </a:solidFill>
                <a:latin typeface="Century Schoolbook Bold"/>
                <a:ea typeface="+mn-ea"/>
                <a:cs typeface="Century Schoolbook Bold"/>
              </a:rPr>
              <a:t>   Road mapping</a:t>
            </a:r>
          </a:p>
          <a:p>
            <a:pPr eaLnBrk="1" fontAlgn="auto" hangingPunct="1">
              <a:lnSpc>
                <a:spcPts val="1515"/>
              </a:lnSpc>
              <a:spcBef>
                <a:spcPts val="0"/>
              </a:spcBef>
              <a:spcAft>
                <a:spcPts val="0"/>
              </a:spcAft>
              <a:defRPr/>
            </a:pPr>
            <a:endParaRPr lang="en-CA" sz="1385">
              <a:solidFill>
                <a:srgbClr val="000000"/>
              </a:solidFill>
              <a:latin typeface="+mn-lt"/>
              <a:ea typeface="+mn-ea"/>
              <a:cs typeface="+mn-cs"/>
            </a:endParaRPr>
          </a:p>
        </p:txBody>
      </p:sp>
      <p:pic>
        <p:nvPicPr>
          <p:cNvPr id="97302" name="Picture 22" descr="logo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6988"/>
            <a:ext cx="17859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28577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8105" y="267369"/>
            <a:ext cx="5213086" cy="954107"/>
          </a:xfrm>
          <a:prstGeom prst="rect">
            <a:avLst/>
          </a:prstGeom>
          <a:noFill/>
        </p:spPr>
        <p:txBody>
          <a:bodyPr wrap="none" rtlCol="0">
            <a:spAutoFit/>
          </a:bodyPr>
          <a:lstStyle/>
          <a:p>
            <a:pPr algn="ctr"/>
            <a:r>
              <a:rPr lang="en-US" sz="2800" b="1" dirty="0" smtClean="0"/>
              <a:t>OUTCOME  OF  </a:t>
            </a:r>
          </a:p>
          <a:p>
            <a:pPr algn="ctr"/>
            <a:r>
              <a:rPr lang="en-US" sz="2800" b="1" dirty="0" smtClean="0"/>
              <a:t>STRATEGY  FORMULATION STAGE</a:t>
            </a:r>
            <a:endParaRPr lang="en-US" sz="2800" b="1" dirty="0"/>
          </a:p>
        </p:txBody>
      </p:sp>
      <p:sp>
        <p:nvSpPr>
          <p:cNvPr id="3" name="TextBox 2"/>
          <p:cNvSpPr txBox="1"/>
          <p:nvPr/>
        </p:nvSpPr>
        <p:spPr>
          <a:xfrm>
            <a:off x="949158" y="1737895"/>
            <a:ext cx="7178842" cy="4154983"/>
          </a:xfrm>
          <a:prstGeom prst="rect">
            <a:avLst/>
          </a:prstGeom>
          <a:noFill/>
        </p:spPr>
        <p:txBody>
          <a:bodyPr wrap="square" rtlCol="0">
            <a:spAutoFit/>
          </a:bodyPr>
          <a:lstStyle/>
          <a:p>
            <a:pPr marL="342900" indent="-342900">
              <a:buFont typeface="+mj-lt"/>
              <a:buAutoNum type="arabicPeriod"/>
            </a:pPr>
            <a:r>
              <a:rPr lang="en-US" sz="2400" b="1" dirty="0" smtClean="0"/>
              <a:t>SELECTION  OF  A VIABLE  STRATEGY  FOR USE</a:t>
            </a:r>
          </a:p>
          <a:p>
            <a:pPr marL="342900" indent="-342900">
              <a:buFont typeface="+mj-lt"/>
              <a:buAutoNum type="arabicPeriod"/>
            </a:pPr>
            <a:endParaRPr lang="en-US" sz="2400" b="1" dirty="0"/>
          </a:p>
          <a:p>
            <a:pPr marL="342900" indent="-342900">
              <a:buFont typeface="+mj-lt"/>
              <a:buAutoNum type="arabicPeriod"/>
            </a:pPr>
            <a:r>
              <a:rPr lang="en-US" sz="2400" b="1" dirty="0" smtClean="0"/>
              <a:t>ACTIVITY  PRIORITY LIST</a:t>
            </a:r>
          </a:p>
          <a:p>
            <a:pPr marL="342900" indent="-342900">
              <a:buFont typeface="+mj-lt"/>
              <a:buAutoNum type="arabicPeriod"/>
            </a:pPr>
            <a:endParaRPr lang="en-US" sz="2400" b="1" dirty="0"/>
          </a:p>
          <a:p>
            <a:pPr marL="342900" indent="-342900">
              <a:buFont typeface="+mj-lt"/>
              <a:buAutoNum type="arabicPeriod"/>
            </a:pPr>
            <a:r>
              <a:rPr lang="en-US" sz="2400" b="1" dirty="0" smtClean="0"/>
              <a:t>SHORT TERM  AND LONG TERM  OBJECTIVES</a:t>
            </a:r>
          </a:p>
          <a:p>
            <a:pPr marL="342900" indent="-342900">
              <a:buFont typeface="+mj-lt"/>
              <a:buAutoNum type="arabicPeriod"/>
            </a:pPr>
            <a:endParaRPr lang="en-US" sz="2400" b="1" dirty="0"/>
          </a:p>
          <a:p>
            <a:pPr marL="342900" indent="-342900">
              <a:buFont typeface="+mj-lt"/>
              <a:buAutoNum type="arabicPeriod"/>
            </a:pPr>
            <a:r>
              <a:rPr lang="en-US" sz="2400" b="1" dirty="0" smtClean="0"/>
              <a:t>RISK  ANALYSIS  REPORT</a:t>
            </a:r>
          </a:p>
          <a:p>
            <a:pPr marL="342900" indent="-342900">
              <a:buFont typeface="+mj-lt"/>
              <a:buAutoNum type="arabicPeriod"/>
            </a:pPr>
            <a:endParaRPr lang="en-US" sz="2400" b="1" dirty="0"/>
          </a:p>
          <a:p>
            <a:pPr marL="342900" indent="-342900">
              <a:buFont typeface="+mj-lt"/>
              <a:buAutoNum type="arabicPeriod"/>
            </a:pPr>
            <a:r>
              <a:rPr lang="en-US" sz="2400" b="1" dirty="0" smtClean="0"/>
              <a:t>COMPANY  COMPETITIVE  ADVANTAGE  REPORT</a:t>
            </a:r>
          </a:p>
          <a:p>
            <a:endParaRPr lang="en-US" sz="2400" b="1" dirty="0" smtClean="0"/>
          </a:p>
          <a:p>
            <a:pPr marL="342900" indent="-342900">
              <a:buFont typeface="+mj-lt"/>
              <a:buAutoNum type="arabicPeriod"/>
            </a:pPr>
            <a:r>
              <a:rPr lang="en-US" sz="2400" b="1" dirty="0" smtClean="0"/>
              <a:t>BUSINESS  PLAN  </a:t>
            </a:r>
            <a:endParaRPr lang="en-US" sz="2400" b="1" dirty="0"/>
          </a:p>
        </p:txBody>
      </p:sp>
      <p:pic>
        <p:nvPicPr>
          <p:cNvPr id="4" name="Picture 13" descr="logo_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26988"/>
            <a:ext cx="17859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logo_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6065837"/>
            <a:ext cx="17859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22004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
          <p:cNvSpPr txBox="1"/>
          <p:nvPr/>
        </p:nvSpPr>
        <p:spPr>
          <a:xfrm>
            <a:off x="546100" y="558800"/>
            <a:ext cx="8597900" cy="571500"/>
          </a:xfrm>
          <a:prstGeom prst="rect">
            <a:avLst/>
          </a:prstGeom>
          <a:noFill/>
        </p:spPr>
        <p:txBody>
          <a:bodyPr wrap="none" lIns="0" tIns="0" rIns="0" bIns="0">
            <a:spAutoFit/>
          </a:bodyPr>
          <a:lstStyle/>
          <a:p>
            <a:pPr eaLnBrk="1" fontAlgn="auto" hangingPunct="1">
              <a:lnSpc>
                <a:spcPts val="2760"/>
              </a:lnSpc>
              <a:spcBef>
                <a:spcPts val="0"/>
              </a:spcBef>
              <a:spcAft>
                <a:spcPts val="0"/>
              </a:spcAft>
              <a:defRPr/>
            </a:pPr>
            <a:r>
              <a:rPr lang="en-CA" sz="3000">
                <a:solidFill>
                  <a:srgbClr val="565F6C"/>
                </a:solidFill>
                <a:latin typeface="Century Schoolbook"/>
                <a:ea typeface="+mn-ea"/>
                <a:cs typeface="Century Schoolbook"/>
              </a:rPr>
              <a:t>S</a:t>
            </a:r>
            <a:r>
              <a:rPr lang="en-CA" sz="2400">
                <a:solidFill>
                  <a:srgbClr val="565F6C"/>
                </a:solidFill>
                <a:latin typeface="Century Schoolbook"/>
                <a:ea typeface="+mn-ea"/>
                <a:cs typeface="Century Schoolbook"/>
              </a:rPr>
              <a:t>TRATEGY FORMULATION TOOLS</a:t>
            </a:r>
          </a:p>
          <a:p>
            <a:pPr eaLnBrk="1" fontAlgn="auto" hangingPunct="1">
              <a:lnSpc>
                <a:spcPts val="2760"/>
              </a:lnSpc>
              <a:spcBef>
                <a:spcPts val="0"/>
              </a:spcBef>
              <a:spcAft>
                <a:spcPts val="0"/>
              </a:spcAft>
              <a:defRPr/>
            </a:pPr>
            <a:endParaRPr lang="en-CA" sz="2423">
              <a:solidFill>
                <a:srgbClr val="000000"/>
              </a:solidFill>
              <a:latin typeface="+mn-lt"/>
              <a:ea typeface="+mn-ea"/>
              <a:cs typeface="+mn-cs"/>
            </a:endParaRPr>
          </a:p>
        </p:txBody>
      </p:sp>
      <p:sp>
        <p:nvSpPr>
          <p:cNvPr id="3" name="TextBox 3"/>
          <p:cNvSpPr txBox="1"/>
          <p:nvPr/>
        </p:nvSpPr>
        <p:spPr>
          <a:xfrm>
            <a:off x="266700" y="1282700"/>
            <a:ext cx="8877300" cy="457200"/>
          </a:xfrm>
          <a:prstGeom prst="rect">
            <a:avLst/>
          </a:prstGeom>
          <a:noFill/>
        </p:spPr>
        <p:txBody>
          <a:bodyPr wrap="none" lIns="0" tIns="0" rIns="0" bIns="0">
            <a:spAutoFit/>
          </a:bodyPr>
          <a:lstStyle/>
          <a:p>
            <a:pPr eaLnBrk="1" fontAlgn="auto" hangingPunct="1">
              <a:lnSpc>
                <a:spcPts val="2760"/>
              </a:lnSpc>
              <a:spcBef>
                <a:spcPts val="0"/>
              </a:spcBef>
              <a:spcAft>
                <a:spcPts val="0"/>
              </a:spcAft>
              <a:defRPr/>
            </a:pPr>
            <a:r>
              <a:rPr lang="en-CA" sz="1679">
                <a:solidFill>
                  <a:srgbClr val="FD8537"/>
                </a:solidFill>
                <a:latin typeface="Wingdings"/>
                <a:ea typeface="+mn-ea"/>
                <a:cs typeface="Wingdings"/>
              </a:rPr>
              <a:t></a:t>
            </a:r>
            <a:r>
              <a:rPr lang="en-CA" sz="2410" b="1">
                <a:solidFill>
                  <a:srgbClr val="000000"/>
                </a:solidFill>
                <a:latin typeface="Century Schoolbook Bold"/>
                <a:ea typeface="+mn-ea"/>
                <a:cs typeface="Century Schoolbook Bold"/>
              </a:rPr>
              <a:t> BCG growth-share matrix</a:t>
            </a:r>
          </a:p>
          <a:p>
            <a:pPr eaLnBrk="1" fontAlgn="auto" hangingPunct="1">
              <a:lnSpc>
                <a:spcPts val="2760"/>
              </a:lnSpc>
              <a:spcBef>
                <a:spcPts val="0"/>
              </a:spcBef>
              <a:spcAft>
                <a:spcPts val="0"/>
              </a:spcAft>
              <a:defRPr/>
            </a:pPr>
            <a:endParaRPr lang="en-CA" sz="2371">
              <a:solidFill>
                <a:srgbClr val="000000"/>
              </a:solidFill>
              <a:latin typeface="+mn-lt"/>
              <a:ea typeface="+mn-ea"/>
              <a:cs typeface="+mn-cs"/>
            </a:endParaRPr>
          </a:p>
        </p:txBody>
      </p:sp>
      <p:sp>
        <p:nvSpPr>
          <p:cNvPr id="4" name="TextBox 4"/>
          <p:cNvSpPr txBox="1"/>
          <p:nvPr/>
        </p:nvSpPr>
        <p:spPr>
          <a:xfrm>
            <a:off x="723900" y="1828800"/>
            <a:ext cx="8420100" cy="342900"/>
          </a:xfrm>
          <a:prstGeom prst="rect">
            <a:avLst/>
          </a:prstGeom>
          <a:noFill/>
        </p:spPr>
        <p:txBody>
          <a:bodyPr wrap="none" lIns="0" tIns="0" rIns="0" bIns="0">
            <a:spAutoFit/>
          </a:bodyPr>
          <a:lstStyle/>
          <a:p>
            <a:pPr eaLnBrk="1" fontAlgn="auto" hangingPunct="1">
              <a:lnSpc>
                <a:spcPts val="2070"/>
              </a:lnSpc>
              <a:spcBef>
                <a:spcPts val="0"/>
              </a:spcBef>
              <a:spcAft>
                <a:spcPts val="0"/>
              </a:spcAft>
              <a:defRPr/>
            </a:pPr>
            <a:r>
              <a:rPr lang="en-CA" sz="1440">
                <a:solidFill>
                  <a:srgbClr val="FD8537"/>
                </a:solidFill>
                <a:latin typeface="Wingdings"/>
                <a:ea typeface="+mn-ea"/>
                <a:cs typeface="Wingdings"/>
              </a:rPr>
              <a:t></a:t>
            </a:r>
            <a:r>
              <a:rPr lang="en-CA" sz="1810" b="1">
                <a:solidFill>
                  <a:srgbClr val="000000"/>
                </a:solidFill>
                <a:latin typeface="Century Schoolbook Bold"/>
                <a:ea typeface="+mn-ea"/>
                <a:cs typeface="Century Schoolbook Bold"/>
              </a:rPr>
              <a:t>  A portfolio analysis tool developed by the Boston Consulting</a:t>
            </a:r>
          </a:p>
          <a:p>
            <a:pPr eaLnBrk="1" fontAlgn="auto" hangingPunct="1">
              <a:lnSpc>
                <a:spcPts val="2070"/>
              </a:lnSpc>
              <a:spcBef>
                <a:spcPts val="0"/>
              </a:spcBef>
              <a:spcAft>
                <a:spcPts val="0"/>
              </a:spcAft>
              <a:defRPr/>
            </a:pPr>
            <a:endParaRPr lang="en-CA" sz="1794">
              <a:solidFill>
                <a:srgbClr val="000000"/>
              </a:solidFill>
              <a:latin typeface="+mn-lt"/>
              <a:ea typeface="+mn-ea"/>
              <a:cs typeface="+mn-cs"/>
            </a:endParaRPr>
          </a:p>
        </p:txBody>
      </p:sp>
      <p:sp>
        <p:nvSpPr>
          <p:cNvPr id="5" name="TextBox 5"/>
          <p:cNvSpPr txBox="1"/>
          <p:nvPr/>
        </p:nvSpPr>
        <p:spPr>
          <a:xfrm>
            <a:off x="1028700" y="2095500"/>
            <a:ext cx="8115300" cy="342900"/>
          </a:xfrm>
          <a:prstGeom prst="rect">
            <a:avLst/>
          </a:prstGeom>
          <a:noFill/>
        </p:spPr>
        <p:txBody>
          <a:bodyPr wrap="none" lIns="0" tIns="0" rIns="0" bIns="0">
            <a:spAutoFit/>
          </a:bodyPr>
          <a:lstStyle/>
          <a:p>
            <a:pPr eaLnBrk="1" fontAlgn="auto" hangingPunct="1">
              <a:lnSpc>
                <a:spcPts val="1860"/>
              </a:lnSpc>
              <a:spcBef>
                <a:spcPts val="0"/>
              </a:spcBef>
              <a:spcAft>
                <a:spcPts val="0"/>
              </a:spcAft>
              <a:defRPr/>
            </a:pPr>
            <a:r>
              <a:rPr lang="en-CA" sz="1810" b="1">
                <a:solidFill>
                  <a:srgbClr val="000000"/>
                </a:solidFill>
                <a:latin typeface="Century Schoolbook Bold"/>
                <a:ea typeface="+mn-ea"/>
                <a:cs typeface="Century Schoolbook Bold"/>
              </a:rPr>
              <a:t>Group (BCG) which helps managers develop organizational</a:t>
            </a:r>
          </a:p>
          <a:p>
            <a:pPr eaLnBrk="1" fontAlgn="auto" hangingPunct="1">
              <a:lnSpc>
                <a:spcPts val="1860"/>
              </a:lnSpc>
              <a:spcBef>
                <a:spcPts val="0"/>
              </a:spcBef>
              <a:spcAft>
                <a:spcPts val="0"/>
              </a:spcAft>
              <a:defRPr/>
            </a:pPr>
            <a:endParaRPr lang="en-CA">
              <a:solidFill>
                <a:srgbClr val="000000"/>
              </a:solidFill>
              <a:latin typeface="+mn-lt"/>
              <a:ea typeface="+mn-ea"/>
              <a:cs typeface="+mn-cs"/>
            </a:endParaRPr>
          </a:p>
        </p:txBody>
      </p:sp>
      <p:sp>
        <p:nvSpPr>
          <p:cNvPr id="6" name="TextBox 6"/>
          <p:cNvSpPr txBox="1"/>
          <p:nvPr/>
        </p:nvSpPr>
        <p:spPr>
          <a:xfrm>
            <a:off x="1028700" y="2336800"/>
            <a:ext cx="8115300" cy="584200"/>
          </a:xfrm>
          <a:prstGeom prst="rect">
            <a:avLst/>
          </a:prstGeom>
          <a:noFill/>
        </p:spPr>
        <p:txBody>
          <a:bodyPr wrap="none" lIns="0" tIns="0" rIns="0" bIns="0">
            <a:spAutoFit/>
          </a:bodyPr>
          <a:lstStyle/>
          <a:p>
            <a:pPr eaLnBrk="1" fontAlgn="auto" hangingPunct="1">
              <a:lnSpc>
                <a:spcPts val="1900"/>
              </a:lnSpc>
              <a:spcBef>
                <a:spcPts val="0"/>
              </a:spcBef>
              <a:spcAft>
                <a:spcPts val="0"/>
              </a:spcAft>
              <a:defRPr/>
            </a:pPr>
            <a:r>
              <a:rPr lang="en-CA" sz="1810" b="1">
                <a:solidFill>
                  <a:srgbClr val="000000"/>
                </a:solidFill>
                <a:latin typeface="Century Schoolbook Bold"/>
                <a:ea typeface="+mn-ea"/>
                <a:cs typeface="Century Schoolbook Bold"/>
              </a:rPr>
              <a:t>strategy based on market share of businesses and the growth of</a:t>
            </a:r>
            <a:r>
              <a:rPr lang="en-CA">
                <a:solidFill>
                  <a:srgbClr val="000000"/>
                </a:solidFill>
                <a:latin typeface="Times New Roman"/>
                <a:ea typeface="+mn-ea"/>
                <a:cs typeface="+mn-cs"/>
              </a:rPr>
              <a:t/>
            </a:r>
            <a:br>
              <a:rPr lang="en-CA">
                <a:solidFill>
                  <a:srgbClr val="000000"/>
                </a:solidFill>
                <a:latin typeface="Times New Roman"/>
                <a:ea typeface="+mn-ea"/>
                <a:cs typeface="+mn-cs"/>
              </a:rPr>
            </a:br>
            <a:r>
              <a:rPr lang="en-CA" sz="1810" b="1">
                <a:solidFill>
                  <a:srgbClr val="000000"/>
                </a:solidFill>
                <a:latin typeface="Century Schoolbook Bold"/>
                <a:ea typeface="+mn-ea"/>
                <a:cs typeface="Century Schoolbook Bold"/>
              </a:rPr>
              <a:t>markets in which businesses exist.</a:t>
            </a:r>
          </a:p>
          <a:p>
            <a:pPr eaLnBrk="1" fontAlgn="auto" hangingPunct="1">
              <a:lnSpc>
                <a:spcPts val="1900"/>
              </a:lnSpc>
              <a:spcBef>
                <a:spcPts val="0"/>
              </a:spcBef>
              <a:spcAft>
                <a:spcPts val="0"/>
              </a:spcAft>
              <a:defRPr/>
            </a:pPr>
            <a:endParaRPr lang="en-CA">
              <a:solidFill>
                <a:srgbClr val="000000"/>
              </a:solidFill>
              <a:latin typeface="+mn-lt"/>
              <a:ea typeface="+mn-ea"/>
              <a:cs typeface="+mn-cs"/>
            </a:endParaRPr>
          </a:p>
        </p:txBody>
      </p:sp>
      <p:sp>
        <p:nvSpPr>
          <p:cNvPr id="7" name="TextBox 7"/>
          <p:cNvSpPr txBox="1"/>
          <p:nvPr/>
        </p:nvSpPr>
        <p:spPr>
          <a:xfrm>
            <a:off x="1181100" y="3175000"/>
            <a:ext cx="7962900" cy="457200"/>
          </a:xfrm>
          <a:prstGeom prst="rect">
            <a:avLst/>
          </a:prstGeom>
          <a:noFill/>
        </p:spPr>
        <p:txBody>
          <a:bodyPr wrap="none" lIns="0" tIns="0" rIns="0" bIns="0">
            <a:spAutoFit/>
          </a:bodyPr>
          <a:lstStyle/>
          <a:p>
            <a:pPr eaLnBrk="1" fontAlgn="auto" hangingPunct="1">
              <a:lnSpc>
                <a:spcPts val="1500"/>
              </a:lnSpc>
              <a:spcBef>
                <a:spcPts val="0"/>
              </a:spcBef>
              <a:spcAft>
                <a:spcPts val="0"/>
              </a:spcAft>
              <a:tabLst>
                <a:tab pos="266700" algn="l"/>
              </a:tabLst>
              <a:defRPr/>
            </a:pPr>
            <a:r>
              <a:rPr lang="en-CA" sz="839">
                <a:solidFill>
                  <a:srgbClr val="DF752E"/>
                </a:solidFill>
                <a:latin typeface="Wingdings"/>
                <a:ea typeface="+mn-ea"/>
                <a:cs typeface="Wingdings"/>
              </a:rPr>
              <a:t></a:t>
            </a:r>
            <a:r>
              <a:rPr lang="en-CA" sz="1413" b="1">
                <a:solidFill>
                  <a:srgbClr val="000000"/>
                </a:solidFill>
                <a:latin typeface="Century Schoolbook Bold"/>
                <a:ea typeface="+mn-ea"/>
                <a:cs typeface="Century Schoolbook Bold"/>
              </a:rPr>
              <a:t>   It compares projects on potential market growth and market share to</a:t>
            </a:r>
            <a:r>
              <a:rPr lang="en-CA" sz="1403">
                <a:solidFill>
                  <a:srgbClr val="000000"/>
                </a:solidFill>
                <a:latin typeface="Times New Roman"/>
                <a:ea typeface="+mn-ea"/>
                <a:cs typeface="+mn-cs"/>
              </a:rPr>
              <a:t/>
            </a:r>
            <a:br>
              <a:rPr lang="en-CA" sz="1403">
                <a:solidFill>
                  <a:srgbClr val="000000"/>
                </a:solidFill>
                <a:latin typeface="Times New Roman"/>
                <a:ea typeface="+mn-ea"/>
                <a:cs typeface="+mn-cs"/>
              </a:rPr>
            </a:br>
            <a:r>
              <a:rPr lang="en-CA" sz="1413" b="1">
                <a:solidFill>
                  <a:srgbClr val="000000"/>
                </a:solidFill>
                <a:latin typeface="Century Schoolbook Bold"/>
                <a:ea typeface="+mn-ea"/>
                <a:cs typeface="Century Schoolbook Bold"/>
              </a:rPr>
              <a:t>	determine the best projects to adopt, redesign, sell, or abandon.</a:t>
            </a:r>
          </a:p>
          <a:p>
            <a:pPr eaLnBrk="1" fontAlgn="auto" hangingPunct="1">
              <a:lnSpc>
                <a:spcPts val="1500"/>
              </a:lnSpc>
              <a:spcBef>
                <a:spcPts val="0"/>
              </a:spcBef>
              <a:spcAft>
                <a:spcPts val="0"/>
              </a:spcAft>
              <a:defRPr/>
            </a:pPr>
            <a:endParaRPr lang="en-CA" sz="1403">
              <a:solidFill>
                <a:srgbClr val="000000"/>
              </a:solidFill>
              <a:latin typeface="+mn-lt"/>
              <a:ea typeface="+mn-ea"/>
              <a:cs typeface="+mn-cs"/>
            </a:endParaRPr>
          </a:p>
        </p:txBody>
      </p:sp>
      <p:sp>
        <p:nvSpPr>
          <p:cNvPr id="98312" name="TextBox 8"/>
          <p:cNvSpPr txBox="1">
            <a:spLocks noChangeArrowheads="1"/>
          </p:cNvSpPr>
          <p:nvPr/>
        </p:nvSpPr>
        <p:spPr bwMode="auto">
          <a:xfrm>
            <a:off x="1181100" y="3835400"/>
            <a:ext cx="796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266700" algn="l"/>
              </a:tabLst>
              <a:defRPr sz="2400">
                <a:solidFill>
                  <a:schemeClr val="tx1"/>
                </a:solidFill>
                <a:latin typeface="Arial" charset="0"/>
                <a:ea typeface="ＭＳ Ｐゴシック" charset="0"/>
                <a:cs typeface="ＭＳ Ｐゴシック" charset="0"/>
              </a:defRPr>
            </a:lvl1pPr>
            <a:lvl2pPr marL="742950" indent="-285750">
              <a:tabLst>
                <a:tab pos="266700" algn="l"/>
              </a:tabLst>
              <a:defRPr sz="2400">
                <a:solidFill>
                  <a:schemeClr val="tx1"/>
                </a:solidFill>
                <a:latin typeface="Arial" charset="0"/>
                <a:ea typeface="ＭＳ Ｐゴシック" charset="0"/>
              </a:defRPr>
            </a:lvl2pPr>
            <a:lvl3pPr marL="1143000" indent="-228600">
              <a:tabLst>
                <a:tab pos="266700" algn="l"/>
              </a:tabLst>
              <a:defRPr sz="2400">
                <a:solidFill>
                  <a:schemeClr val="tx1"/>
                </a:solidFill>
                <a:latin typeface="Arial" charset="0"/>
                <a:ea typeface="ＭＳ Ｐゴシック" charset="0"/>
              </a:defRPr>
            </a:lvl3pPr>
            <a:lvl4pPr marL="1600200" indent="-228600">
              <a:tabLst>
                <a:tab pos="266700" algn="l"/>
              </a:tabLst>
              <a:defRPr sz="2400">
                <a:solidFill>
                  <a:schemeClr val="tx1"/>
                </a:solidFill>
                <a:latin typeface="Arial" charset="0"/>
                <a:ea typeface="ＭＳ Ｐゴシック" charset="0"/>
              </a:defRPr>
            </a:lvl4pPr>
            <a:lvl5pPr marL="2057400" indent="-228600">
              <a:tabLst>
                <a:tab pos="2667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2667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2667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2667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266700" algn="l"/>
              </a:tabLst>
              <a:defRPr sz="2400">
                <a:solidFill>
                  <a:schemeClr val="tx1"/>
                </a:solidFill>
                <a:latin typeface="Arial" charset="0"/>
                <a:ea typeface="ＭＳ Ｐゴシック" charset="0"/>
              </a:defRPr>
            </a:lvl9pPr>
          </a:lstStyle>
          <a:p>
            <a:pPr eaLnBrk="1" hangingPunct="1">
              <a:lnSpc>
                <a:spcPts val="1500"/>
              </a:lnSpc>
            </a:pPr>
            <a:r>
              <a:rPr lang="en-CA" sz="800">
                <a:solidFill>
                  <a:srgbClr val="DF752E"/>
                </a:solidFill>
                <a:latin typeface="Wingdings" charset="0"/>
                <a:cs typeface="Wingdings" charset="0"/>
              </a:rPr>
              <a:t></a:t>
            </a:r>
            <a:r>
              <a:rPr lang="en-CA" sz="1400" b="1">
                <a:solidFill>
                  <a:srgbClr val="000000"/>
                </a:solidFill>
                <a:latin typeface="Century Schoolbook Bold" charset="0"/>
                <a:cs typeface="Century Schoolbook Bold" charset="0"/>
              </a:rPr>
              <a:t>   BCG Growth-Share Matrix involves identifying the organization‟s strategic</a:t>
            </a:r>
            <a:r>
              <a:rPr lang="en-CA" sz="1400">
                <a:solidFill>
                  <a:srgbClr val="000000"/>
                </a:solidFill>
                <a:latin typeface="Times New Roman" charset="0"/>
              </a:rPr>
              <a:t/>
            </a:r>
            <a:br>
              <a:rPr lang="en-CA" sz="1400">
                <a:solidFill>
                  <a:srgbClr val="000000"/>
                </a:solidFill>
                <a:latin typeface="Times New Roman" charset="0"/>
              </a:rPr>
            </a:br>
            <a:r>
              <a:rPr lang="en-CA" sz="1400" b="1">
                <a:solidFill>
                  <a:srgbClr val="000000"/>
                </a:solidFill>
                <a:latin typeface="Century Schoolbook Bold" charset="0"/>
                <a:cs typeface="Century Schoolbook Bold" charset="0"/>
              </a:rPr>
              <a:t>	business units (SBUs).</a:t>
            </a:r>
          </a:p>
          <a:p>
            <a:pPr eaLnBrk="1" hangingPunct="1">
              <a:lnSpc>
                <a:spcPts val="1500"/>
              </a:lnSpc>
            </a:pPr>
            <a:endParaRPr lang="en-CA" sz="1400">
              <a:solidFill>
                <a:srgbClr val="000000"/>
              </a:solidFill>
              <a:latin typeface="Calibri" charset="0"/>
            </a:endParaRPr>
          </a:p>
        </p:txBody>
      </p:sp>
      <p:sp>
        <p:nvSpPr>
          <p:cNvPr id="9" name="TextBox 9"/>
          <p:cNvSpPr txBox="1"/>
          <p:nvPr/>
        </p:nvSpPr>
        <p:spPr>
          <a:xfrm>
            <a:off x="1447800" y="4495800"/>
            <a:ext cx="7696200" cy="457200"/>
          </a:xfrm>
          <a:prstGeom prst="rect">
            <a:avLst/>
          </a:prstGeom>
          <a:noFill/>
        </p:spPr>
        <p:txBody>
          <a:bodyPr wrap="none" lIns="0" tIns="0" rIns="0" bIns="0">
            <a:spAutoFit/>
          </a:bodyPr>
          <a:lstStyle/>
          <a:p>
            <a:pPr eaLnBrk="1" fontAlgn="auto" hangingPunct="1">
              <a:lnSpc>
                <a:spcPts val="1500"/>
              </a:lnSpc>
              <a:spcBef>
                <a:spcPts val="0"/>
              </a:spcBef>
              <a:spcAft>
                <a:spcPts val="0"/>
              </a:spcAft>
              <a:tabLst>
                <a:tab pos="266700" algn="l"/>
              </a:tabLst>
              <a:defRPr/>
            </a:pPr>
            <a:r>
              <a:rPr lang="en-CA" sz="839">
                <a:solidFill>
                  <a:srgbClr val="FDC3AD"/>
                </a:solidFill>
                <a:latin typeface="Wingdings"/>
                <a:ea typeface="+mn-ea"/>
                <a:cs typeface="Wingdings"/>
              </a:rPr>
              <a:t></a:t>
            </a:r>
            <a:r>
              <a:rPr lang="en-CA" sz="1403">
                <a:solidFill>
                  <a:srgbClr val="000000"/>
                </a:solidFill>
                <a:latin typeface="Century Schoolbook"/>
                <a:ea typeface="+mn-ea"/>
                <a:cs typeface="Century Schoolbook"/>
              </a:rPr>
              <a:t>   A strategic business unit is a significant organization segment that is analyzed to</a:t>
            </a:r>
            <a:r>
              <a:rPr lang="en-CA" sz="1403">
                <a:solidFill>
                  <a:srgbClr val="000000"/>
                </a:solidFill>
                <a:latin typeface="Times New Roman"/>
                <a:ea typeface="+mn-ea"/>
                <a:cs typeface="+mn-cs"/>
              </a:rPr>
              <a:t/>
            </a:r>
            <a:br>
              <a:rPr lang="en-CA" sz="1403">
                <a:solidFill>
                  <a:srgbClr val="000000"/>
                </a:solidFill>
                <a:latin typeface="Times New Roman"/>
                <a:ea typeface="+mn-ea"/>
                <a:cs typeface="+mn-cs"/>
              </a:rPr>
            </a:br>
            <a:r>
              <a:rPr lang="en-CA" sz="1403">
                <a:solidFill>
                  <a:srgbClr val="000000"/>
                </a:solidFill>
                <a:latin typeface="Century Schoolbook"/>
                <a:ea typeface="+mn-ea"/>
                <a:cs typeface="Century Schoolbook"/>
              </a:rPr>
              <a:t>	develop organizational strategy aimed at generating future business or revenue.</a:t>
            </a:r>
          </a:p>
          <a:p>
            <a:pPr eaLnBrk="1" fontAlgn="auto" hangingPunct="1">
              <a:lnSpc>
                <a:spcPts val="1500"/>
              </a:lnSpc>
              <a:spcBef>
                <a:spcPts val="0"/>
              </a:spcBef>
              <a:spcAft>
                <a:spcPts val="0"/>
              </a:spcAft>
              <a:defRPr/>
            </a:pPr>
            <a:endParaRPr lang="en-CA" sz="1403">
              <a:solidFill>
                <a:srgbClr val="000000"/>
              </a:solidFill>
              <a:latin typeface="+mn-lt"/>
              <a:ea typeface="+mn-ea"/>
              <a:cs typeface="+mn-cs"/>
            </a:endParaRPr>
          </a:p>
        </p:txBody>
      </p:sp>
      <p:sp>
        <p:nvSpPr>
          <p:cNvPr id="10" name="TextBox 10"/>
          <p:cNvSpPr txBox="1"/>
          <p:nvPr/>
        </p:nvSpPr>
        <p:spPr>
          <a:xfrm>
            <a:off x="1447800" y="5156200"/>
            <a:ext cx="7696200" cy="647700"/>
          </a:xfrm>
          <a:prstGeom prst="rect">
            <a:avLst/>
          </a:prstGeom>
          <a:noFill/>
        </p:spPr>
        <p:txBody>
          <a:bodyPr wrap="none" lIns="0" tIns="0" rIns="0" bIns="0">
            <a:spAutoFit/>
          </a:bodyPr>
          <a:lstStyle/>
          <a:p>
            <a:pPr eaLnBrk="1" fontAlgn="auto" hangingPunct="1">
              <a:lnSpc>
                <a:spcPts val="1550"/>
              </a:lnSpc>
              <a:spcBef>
                <a:spcPts val="0"/>
              </a:spcBef>
              <a:spcAft>
                <a:spcPts val="0"/>
              </a:spcAft>
              <a:tabLst>
                <a:tab pos="266700" algn="l"/>
                <a:tab pos="266700" algn="l"/>
              </a:tabLst>
              <a:defRPr/>
            </a:pPr>
            <a:r>
              <a:rPr lang="en-CA" sz="839">
                <a:solidFill>
                  <a:srgbClr val="FDC3AD"/>
                </a:solidFill>
                <a:latin typeface="Wingdings"/>
                <a:ea typeface="+mn-ea"/>
                <a:cs typeface="Wingdings"/>
              </a:rPr>
              <a:t></a:t>
            </a:r>
            <a:r>
              <a:rPr lang="en-CA" sz="1403">
                <a:solidFill>
                  <a:srgbClr val="000000"/>
                </a:solidFill>
                <a:latin typeface="Century Schoolbook"/>
                <a:ea typeface="+mn-ea"/>
                <a:cs typeface="Century Schoolbook"/>
              </a:rPr>
              <a:t>   An SBU varies from organization to organization. In larger organizations, an SBU</a:t>
            </a:r>
            <a:r>
              <a:rPr lang="en-CA" sz="1403">
                <a:solidFill>
                  <a:srgbClr val="000000"/>
                </a:solidFill>
                <a:latin typeface="Times New Roman"/>
                <a:ea typeface="+mn-ea"/>
                <a:cs typeface="+mn-cs"/>
              </a:rPr>
              <a:t/>
            </a:r>
            <a:br>
              <a:rPr lang="en-CA" sz="1403">
                <a:solidFill>
                  <a:srgbClr val="000000"/>
                </a:solidFill>
                <a:latin typeface="Times New Roman"/>
                <a:ea typeface="+mn-ea"/>
                <a:cs typeface="+mn-cs"/>
              </a:rPr>
            </a:br>
            <a:r>
              <a:rPr lang="en-CA" sz="1403">
                <a:solidFill>
                  <a:srgbClr val="000000"/>
                </a:solidFill>
                <a:latin typeface="Century Schoolbook"/>
                <a:ea typeface="+mn-ea"/>
                <a:cs typeface="Century Schoolbook"/>
              </a:rPr>
              <a:t>	could be a company division, a single product, or a complete product line. In smaller</a:t>
            </a:r>
            <a:r>
              <a:rPr lang="en-CA" sz="1403">
                <a:solidFill>
                  <a:srgbClr val="000000"/>
                </a:solidFill>
                <a:latin typeface="Times New Roman"/>
                <a:ea typeface="+mn-ea"/>
                <a:cs typeface="+mn-cs"/>
              </a:rPr>
              <a:t/>
            </a:r>
            <a:br>
              <a:rPr lang="en-CA" sz="1403">
                <a:solidFill>
                  <a:srgbClr val="000000"/>
                </a:solidFill>
                <a:latin typeface="Times New Roman"/>
                <a:ea typeface="+mn-ea"/>
                <a:cs typeface="+mn-cs"/>
              </a:rPr>
            </a:br>
            <a:r>
              <a:rPr lang="en-CA" sz="1403">
                <a:solidFill>
                  <a:srgbClr val="000000"/>
                </a:solidFill>
                <a:latin typeface="Century Schoolbook"/>
                <a:ea typeface="+mn-ea"/>
                <a:cs typeface="Century Schoolbook"/>
              </a:rPr>
              <a:t>	organizations, it might be the entire company.</a:t>
            </a:r>
          </a:p>
          <a:p>
            <a:pPr eaLnBrk="1" fontAlgn="auto" hangingPunct="1">
              <a:lnSpc>
                <a:spcPts val="1550"/>
              </a:lnSpc>
              <a:spcBef>
                <a:spcPts val="0"/>
              </a:spcBef>
              <a:spcAft>
                <a:spcPts val="0"/>
              </a:spcAft>
              <a:defRPr/>
            </a:pPr>
            <a:endParaRPr lang="en-CA" sz="1403">
              <a:solidFill>
                <a:srgbClr val="000000"/>
              </a:solidFill>
              <a:latin typeface="+mn-lt"/>
              <a:ea typeface="+mn-ea"/>
              <a:cs typeface="+mn-cs"/>
            </a:endParaRPr>
          </a:p>
        </p:txBody>
      </p:sp>
      <p:sp>
        <p:nvSpPr>
          <p:cNvPr id="11" name="TextBox 11"/>
          <p:cNvSpPr txBox="1"/>
          <p:nvPr/>
        </p:nvSpPr>
        <p:spPr>
          <a:xfrm>
            <a:off x="1447800" y="5994400"/>
            <a:ext cx="7696200" cy="266700"/>
          </a:xfrm>
          <a:prstGeom prst="rect">
            <a:avLst/>
          </a:prstGeom>
          <a:noFill/>
        </p:spPr>
        <p:txBody>
          <a:bodyPr wrap="none" lIns="0" tIns="0" rIns="0" bIns="0">
            <a:spAutoFit/>
          </a:bodyPr>
          <a:lstStyle/>
          <a:p>
            <a:pPr eaLnBrk="1" fontAlgn="auto" hangingPunct="1">
              <a:lnSpc>
                <a:spcPts val="1610"/>
              </a:lnSpc>
              <a:spcBef>
                <a:spcPts val="0"/>
              </a:spcBef>
              <a:spcAft>
                <a:spcPts val="0"/>
              </a:spcAft>
              <a:defRPr/>
            </a:pPr>
            <a:r>
              <a:rPr lang="en-CA" sz="839">
                <a:solidFill>
                  <a:srgbClr val="FDC3AD"/>
                </a:solidFill>
                <a:latin typeface="Wingdings"/>
                <a:ea typeface="+mn-ea"/>
                <a:cs typeface="Wingdings"/>
              </a:rPr>
              <a:t></a:t>
            </a:r>
            <a:r>
              <a:rPr lang="en-CA" sz="1403">
                <a:solidFill>
                  <a:srgbClr val="000000"/>
                </a:solidFill>
                <a:latin typeface="Century Schoolbook"/>
                <a:ea typeface="+mn-ea"/>
                <a:cs typeface="Century Schoolbook"/>
              </a:rPr>
              <a:t>   Although SBUs vary drastically in form, all SBUs are a single business (or</a:t>
            </a:r>
          </a:p>
          <a:p>
            <a:pPr eaLnBrk="1" fontAlgn="auto" hangingPunct="1">
              <a:lnSpc>
                <a:spcPts val="1610"/>
              </a:lnSpc>
              <a:spcBef>
                <a:spcPts val="0"/>
              </a:spcBef>
              <a:spcAft>
                <a:spcPts val="0"/>
              </a:spcAft>
              <a:defRPr/>
            </a:pPr>
            <a:endParaRPr lang="en-CA" sz="1396">
              <a:solidFill>
                <a:srgbClr val="000000"/>
              </a:solidFill>
              <a:latin typeface="+mn-lt"/>
              <a:ea typeface="+mn-ea"/>
              <a:cs typeface="+mn-cs"/>
            </a:endParaRPr>
          </a:p>
        </p:txBody>
      </p:sp>
      <p:sp>
        <p:nvSpPr>
          <p:cNvPr id="12" name="TextBox 12"/>
          <p:cNvSpPr txBox="1"/>
          <p:nvPr/>
        </p:nvSpPr>
        <p:spPr>
          <a:xfrm>
            <a:off x="1714500" y="6197600"/>
            <a:ext cx="7429500" cy="457200"/>
          </a:xfrm>
          <a:prstGeom prst="rect">
            <a:avLst/>
          </a:prstGeom>
          <a:noFill/>
        </p:spPr>
        <p:txBody>
          <a:bodyPr wrap="none" lIns="0" tIns="0" rIns="0" bIns="0">
            <a:spAutoFit/>
          </a:bodyPr>
          <a:lstStyle/>
          <a:p>
            <a:pPr eaLnBrk="1" fontAlgn="auto" hangingPunct="1">
              <a:lnSpc>
                <a:spcPts val="1500"/>
              </a:lnSpc>
              <a:spcBef>
                <a:spcPts val="0"/>
              </a:spcBef>
              <a:spcAft>
                <a:spcPts val="0"/>
              </a:spcAft>
              <a:defRPr/>
            </a:pPr>
            <a:r>
              <a:rPr lang="en-CA" sz="1403">
                <a:solidFill>
                  <a:srgbClr val="000000"/>
                </a:solidFill>
                <a:latin typeface="Century Schoolbook"/>
                <a:ea typeface="+mn-ea"/>
                <a:cs typeface="Century Schoolbook"/>
              </a:rPr>
              <a:t>collection of businesses), have their own competitors and a manager accountable for</a:t>
            </a:r>
            <a:r>
              <a:rPr lang="en-CA" sz="1403">
                <a:solidFill>
                  <a:srgbClr val="000000"/>
                </a:solidFill>
                <a:latin typeface="Times New Roman"/>
                <a:ea typeface="+mn-ea"/>
                <a:cs typeface="+mn-cs"/>
              </a:rPr>
              <a:t/>
            </a:r>
            <a:br>
              <a:rPr lang="en-CA" sz="1403">
                <a:solidFill>
                  <a:srgbClr val="000000"/>
                </a:solidFill>
                <a:latin typeface="Times New Roman"/>
                <a:ea typeface="+mn-ea"/>
                <a:cs typeface="+mn-cs"/>
              </a:rPr>
            </a:br>
            <a:r>
              <a:rPr lang="en-CA" sz="1403">
                <a:solidFill>
                  <a:srgbClr val="000000"/>
                </a:solidFill>
                <a:latin typeface="Century Schoolbook"/>
                <a:ea typeface="+mn-ea"/>
                <a:cs typeface="Century Schoolbook"/>
              </a:rPr>
              <a:t>operations, and can be independently planned for.</a:t>
            </a:r>
          </a:p>
          <a:p>
            <a:pPr eaLnBrk="1" fontAlgn="auto" hangingPunct="1">
              <a:lnSpc>
                <a:spcPts val="1500"/>
              </a:lnSpc>
              <a:spcBef>
                <a:spcPts val="0"/>
              </a:spcBef>
              <a:spcAft>
                <a:spcPts val="0"/>
              </a:spcAft>
              <a:defRPr/>
            </a:pPr>
            <a:endParaRPr lang="en-CA" sz="1403">
              <a:solidFill>
                <a:srgbClr val="000000"/>
              </a:solidFill>
              <a:latin typeface="+mn-lt"/>
              <a:ea typeface="+mn-ea"/>
              <a:cs typeface="+mn-cs"/>
            </a:endParaRPr>
          </a:p>
        </p:txBody>
      </p:sp>
      <p:pic>
        <p:nvPicPr>
          <p:cNvPr id="98317" name="Picture 13" descr="logo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6988"/>
            <a:ext cx="17859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30976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
          <p:cNvSpPr txBox="1"/>
          <p:nvPr/>
        </p:nvSpPr>
        <p:spPr>
          <a:xfrm>
            <a:off x="546100" y="533400"/>
            <a:ext cx="8597900" cy="571500"/>
          </a:xfrm>
          <a:prstGeom prst="rect">
            <a:avLst/>
          </a:prstGeom>
          <a:noFill/>
        </p:spPr>
        <p:txBody>
          <a:bodyPr wrap="none" lIns="0" tIns="0" rIns="0" bIns="0">
            <a:spAutoFit/>
          </a:bodyPr>
          <a:lstStyle/>
          <a:p>
            <a:pPr eaLnBrk="1" fontAlgn="auto" hangingPunct="1">
              <a:lnSpc>
                <a:spcPts val="2930"/>
              </a:lnSpc>
              <a:spcBef>
                <a:spcPts val="0"/>
              </a:spcBef>
              <a:spcAft>
                <a:spcPts val="0"/>
              </a:spcAft>
              <a:defRPr/>
            </a:pPr>
            <a:r>
              <a:rPr lang="en-CA" sz="3000">
                <a:solidFill>
                  <a:srgbClr val="565F6C"/>
                </a:solidFill>
                <a:latin typeface="Century Schoolbook"/>
                <a:ea typeface="+mn-ea"/>
                <a:cs typeface="Century Schoolbook"/>
              </a:rPr>
              <a:t>BCG </a:t>
            </a:r>
            <a:r>
              <a:rPr lang="en-CA" sz="2400">
                <a:solidFill>
                  <a:srgbClr val="565F6C"/>
                </a:solidFill>
                <a:latin typeface="Century Schoolbook"/>
                <a:ea typeface="+mn-ea"/>
                <a:cs typeface="Century Schoolbook"/>
              </a:rPr>
              <a:t>GROWTH</a:t>
            </a:r>
            <a:r>
              <a:rPr lang="en-CA" sz="3000">
                <a:solidFill>
                  <a:srgbClr val="565F6C"/>
                </a:solidFill>
                <a:latin typeface="Century Schoolbook"/>
                <a:ea typeface="+mn-ea"/>
                <a:cs typeface="Century Schoolbook"/>
              </a:rPr>
              <a:t>-</a:t>
            </a:r>
            <a:r>
              <a:rPr lang="en-CA" sz="2400">
                <a:solidFill>
                  <a:srgbClr val="565F6C"/>
                </a:solidFill>
                <a:latin typeface="Century Schoolbook"/>
                <a:ea typeface="+mn-ea"/>
                <a:cs typeface="Century Schoolbook"/>
              </a:rPr>
              <a:t>SHARE MATRIX</a:t>
            </a:r>
          </a:p>
          <a:p>
            <a:pPr eaLnBrk="1" fontAlgn="auto" hangingPunct="1">
              <a:lnSpc>
                <a:spcPts val="2930"/>
              </a:lnSpc>
              <a:spcBef>
                <a:spcPts val="0"/>
              </a:spcBef>
              <a:spcAft>
                <a:spcPts val="0"/>
              </a:spcAft>
              <a:defRPr/>
            </a:pPr>
            <a:endParaRPr lang="en-CA" sz="2530">
              <a:solidFill>
                <a:srgbClr val="000000"/>
              </a:solidFill>
              <a:latin typeface="+mn-lt"/>
              <a:ea typeface="+mn-ea"/>
              <a:cs typeface="+mn-cs"/>
            </a:endParaRPr>
          </a:p>
        </p:txBody>
      </p:sp>
      <p:sp>
        <p:nvSpPr>
          <p:cNvPr id="3" name="TextBox 3"/>
          <p:cNvSpPr txBox="1"/>
          <p:nvPr/>
        </p:nvSpPr>
        <p:spPr>
          <a:xfrm>
            <a:off x="4191000" y="4546600"/>
            <a:ext cx="4953000" cy="266700"/>
          </a:xfrm>
          <a:prstGeom prst="rect">
            <a:avLst/>
          </a:prstGeom>
          <a:noFill/>
        </p:spPr>
        <p:txBody>
          <a:bodyPr wrap="none" lIns="0" tIns="0" rIns="0" bIns="0">
            <a:spAutoFit/>
          </a:bodyPr>
          <a:lstStyle/>
          <a:p>
            <a:pPr eaLnBrk="1" fontAlgn="auto" hangingPunct="1">
              <a:lnSpc>
                <a:spcPts val="1610"/>
              </a:lnSpc>
              <a:spcBef>
                <a:spcPts val="0"/>
              </a:spcBef>
              <a:spcAft>
                <a:spcPts val="0"/>
              </a:spcAft>
              <a:defRPr/>
            </a:pPr>
            <a:r>
              <a:rPr lang="en-CA" sz="1413" b="1">
                <a:solidFill>
                  <a:srgbClr val="000000"/>
                </a:solidFill>
                <a:latin typeface="Verdana Bold"/>
                <a:ea typeface="+mn-ea"/>
                <a:cs typeface="Verdana Bold"/>
              </a:rPr>
              <a:t>Strategy</a:t>
            </a:r>
          </a:p>
          <a:p>
            <a:pPr eaLnBrk="1" fontAlgn="auto" hangingPunct="1">
              <a:lnSpc>
                <a:spcPts val="1610"/>
              </a:lnSpc>
              <a:spcBef>
                <a:spcPts val="0"/>
              </a:spcBef>
              <a:spcAft>
                <a:spcPts val="0"/>
              </a:spcAft>
              <a:defRPr/>
            </a:pPr>
            <a:endParaRPr lang="en-CA" sz="1403">
              <a:solidFill>
                <a:srgbClr val="000000"/>
              </a:solidFill>
              <a:latin typeface="+mn-lt"/>
              <a:ea typeface="+mn-ea"/>
              <a:cs typeface="+mn-cs"/>
            </a:endParaRPr>
          </a:p>
        </p:txBody>
      </p:sp>
      <p:pic>
        <p:nvPicPr>
          <p:cNvPr id="99332" name="Picture 4" descr="logo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6988"/>
            <a:ext cx="17859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61374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4" name="TextBox 2"/>
          <p:cNvSpPr txBox="1">
            <a:spLocks noChangeArrowheads="1"/>
          </p:cNvSpPr>
          <p:nvPr/>
        </p:nvSpPr>
        <p:spPr bwMode="auto">
          <a:xfrm>
            <a:off x="546100" y="685800"/>
            <a:ext cx="85979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2925"/>
              </a:lnSpc>
            </a:pPr>
            <a:r>
              <a:rPr lang="en-CA" sz="3000">
                <a:solidFill>
                  <a:srgbClr val="565F6C"/>
                </a:solidFill>
                <a:latin typeface="Century Schoolbook" charset="0"/>
                <a:cs typeface="Century Schoolbook" charset="0"/>
              </a:rPr>
              <a:t>BCG </a:t>
            </a:r>
            <a:r>
              <a:rPr lang="en-CA">
                <a:solidFill>
                  <a:srgbClr val="565F6C"/>
                </a:solidFill>
                <a:latin typeface="Century Schoolbook" charset="0"/>
                <a:cs typeface="Century Schoolbook" charset="0"/>
              </a:rPr>
              <a:t>GROWTH MATRIX CON</a:t>
            </a:r>
            <a:r>
              <a:rPr lang="en-CA" sz="3000">
                <a:solidFill>
                  <a:srgbClr val="565F6C"/>
                </a:solidFill>
                <a:latin typeface="Century Schoolbook" charset="0"/>
                <a:cs typeface="Century Schoolbook" charset="0"/>
              </a:rPr>
              <a:t>‘</a:t>
            </a:r>
            <a:r>
              <a:rPr lang="en-CA" altLang="ja-JP">
                <a:solidFill>
                  <a:srgbClr val="565F6C"/>
                </a:solidFill>
                <a:latin typeface="Century Schoolbook" charset="0"/>
                <a:cs typeface="Century Schoolbook" charset="0"/>
              </a:rPr>
              <a:t>T</a:t>
            </a:r>
          </a:p>
          <a:p>
            <a:pPr eaLnBrk="1" hangingPunct="1">
              <a:lnSpc>
                <a:spcPts val="2925"/>
              </a:lnSpc>
            </a:pPr>
            <a:endParaRPr lang="en-CA" sz="2500">
              <a:solidFill>
                <a:srgbClr val="000000"/>
              </a:solidFill>
              <a:latin typeface="Calibri" charset="0"/>
            </a:endParaRPr>
          </a:p>
        </p:txBody>
      </p:sp>
      <p:sp>
        <p:nvSpPr>
          <p:cNvPr id="100355" name="TextBox 3"/>
          <p:cNvSpPr txBox="1">
            <a:spLocks noChangeArrowheads="1"/>
          </p:cNvSpPr>
          <p:nvPr/>
        </p:nvSpPr>
        <p:spPr bwMode="auto">
          <a:xfrm>
            <a:off x="558800" y="1435100"/>
            <a:ext cx="8585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2075"/>
              </a:lnSpc>
            </a:pPr>
            <a:r>
              <a:rPr lang="en-CA" sz="1800">
                <a:solidFill>
                  <a:srgbClr val="000000"/>
                </a:solidFill>
              </a:rPr>
              <a:t>•</a:t>
            </a:r>
            <a:r>
              <a:rPr lang="en-CA" sz="1800" b="1">
                <a:solidFill>
                  <a:srgbClr val="000000"/>
                </a:solidFill>
                <a:latin typeface="Century Schoolbook Bold" charset="0"/>
                <a:cs typeface="Century Schoolbook Bold" charset="0"/>
              </a:rPr>
              <a:t>  Cash cows</a:t>
            </a:r>
          </a:p>
          <a:p>
            <a:pPr eaLnBrk="1" hangingPunct="1">
              <a:lnSpc>
                <a:spcPts val="2075"/>
              </a:lnSpc>
            </a:pPr>
            <a:endParaRPr lang="en-CA" sz="1800">
              <a:solidFill>
                <a:srgbClr val="000000"/>
              </a:solidFill>
              <a:latin typeface="Calibri" charset="0"/>
            </a:endParaRPr>
          </a:p>
        </p:txBody>
      </p:sp>
      <p:sp>
        <p:nvSpPr>
          <p:cNvPr id="100356" name="TextBox 4"/>
          <p:cNvSpPr txBox="1">
            <a:spLocks noChangeArrowheads="1"/>
          </p:cNvSpPr>
          <p:nvPr/>
        </p:nvSpPr>
        <p:spPr bwMode="auto">
          <a:xfrm>
            <a:off x="1016000" y="1701800"/>
            <a:ext cx="8128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304800" algn="l"/>
              </a:tabLst>
              <a:defRPr sz="2400">
                <a:solidFill>
                  <a:schemeClr val="tx1"/>
                </a:solidFill>
                <a:latin typeface="Arial" charset="0"/>
                <a:ea typeface="ＭＳ Ｐゴシック" charset="0"/>
                <a:cs typeface="ＭＳ Ｐゴシック" charset="0"/>
              </a:defRPr>
            </a:lvl1pPr>
            <a:lvl2pPr marL="742950" indent="-285750">
              <a:tabLst>
                <a:tab pos="304800" algn="l"/>
              </a:tabLst>
              <a:defRPr sz="2400">
                <a:solidFill>
                  <a:schemeClr val="tx1"/>
                </a:solidFill>
                <a:latin typeface="Arial" charset="0"/>
                <a:ea typeface="ＭＳ Ｐゴシック" charset="0"/>
              </a:defRPr>
            </a:lvl2pPr>
            <a:lvl3pPr marL="1143000" indent="-228600">
              <a:tabLst>
                <a:tab pos="304800" algn="l"/>
              </a:tabLst>
              <a:defRPr sz="2400">
                <a:solidFill>
                  <a:schemeClr val="tx1"/>
                </a:solidFill>
                <a:latin typeface="Arial" charset="0"/>
                <a:ea typeface="ＭＳ Ｐゴシック" charset="0"/>
              </a:defRPr>
            </a:lvl3pPr>
            <a:lvl4pPr marL="1600200" indent="-228600">
              <a:tabLst>
                <a:tab pos="304800" algn="l"/>
              </a:tabLst>
              <a:defRPr sz="2400">
                <a:solidFill>
                  <a:schemeClr val="tx1"/>
                </a:solidFill>
                <a:latin typeface="Arial" charset="0"/>
                <a:ea typeface="ＭＳ Ｐゴシック" charset="0"/>
              </a:defRPr>
            </a:lvl4pPr>
            <a:lvl5pPr marL="2057400" indent="-228600">
              <a:tabLst>
                <a:tab pos="3048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3048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3048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3048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304800" algn="l"/>
              </a:tabLst>
              <a:defRPr sz="2400">
                <a:solidFill>
                  <a:schemeClr val="tx1"/>
                </a:solidFill>
                <a:latin typeface="Arial" charset="0"/>
                <a:ea typeface="ＭＳ Ｐゴシック" charset="0"/>
              </a:defRPr>
            </a:lvl9pPr>
          </a:lstStyle>
          <a:p>
            <a:pPr eaLnBrk="1" hangingPunct="1">
              <a:lnSpc>
                <a:spcPts val="1700"/>
              </a:lnSpc>
            </a:pPr>
            <a:r>
              <a:rPr lang="en-CA" sz="1500">
                <a:solidFill>
                  <a:srgbClr val="000000"/>
                </a:solidFill>
              </a:rPr>
              <a:t>•</a:t>
            </a:r>
            <a:r>
              <a:rPr lang="en-CA" sz="1600" b="1">
                <a:solidFill>
                  <a:srgbClr val="000000"/>
                </a:solidFill>
                <a:latin typeface="Century Schoolbook Bold" charset="0"/>
                <a:cs typeface="Century Schoolbook Bold" charset="0"/>
              </a:rPr>
              <a:t>  SBUs with high market share in a slow-growing industry. Generate</a:t>
            </a:r>
            <a:r>
              <a:rPr lang="en-CA" sz="1500">
                <a:solidFill>
                  <a:srgbClr val="000000"/>
                </a:solidFill>
                <a:latin typeface="Times New Roman" charset="0"/>
              </a:rPr>
              <a:t/>
            </a:r>
            <a:br>
              <a:rPr lang="en-CA" sz="1500">
                <a:solidFill>
                  <a:srgbClr val="000000"/>
                </a:solidFill>
                <a:latin typeface="Times New Roman" charset="0"/>
              </a:rPr>
            </a:br>
            <a:r>
              <a:rPr lang="en-CA" sz="1600" b="1">
                <a:solidFill>
                  <a:srgbClr val="000000"/>
                </a:solidFill>
                <a:latin typeface="Century Schoolbook Bold" charset="0"/>
                <a:cs typeface="Century Schoolbook Bold" charset="0"/>
              </a:rPr>
              <a:t>	cash in excess of the amount needed to maintain the business.</a:t>
            </a:r>
          </a:p>
          <a:p>
            <a:pPr eaLnBrk="1" hangingPunct="1">
              <a:lnSpc>
                <a:spcPts val="1700"/>
              </a:lnSpc>
            </a:pPr>
            <a:endParaRPr lang="en-CA" sz="1500">
              <a:solidFill>
                <a:srgbClr val="000000"/>
              </a:solidFill>
              <a:latin typeface="Calibri" charset="0"/>
            </a:endParaRPr>
          </a:p>
        </p:txBody>
      </p:sp>
      <p:sp>
        <p:nvSpPr>
          <p:cNvPr id="100357" name="TextBox 5"/>
          <p:cNvSpPr txBox="1">
            <a:spLocks noChangeArrowheads="1"/>
          </p:cNvSpPr>
          <p:nvPr/>
        </p:nvSpPr>
        <p:spPr bwMode="auto">
          <a:xfrm>
            <a:off x="1930400" y="2108200"/>
            <a:ext cx="2933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575"/>
              </a:lnSpc>
            </a:pPr>
            <a:r>
              <a:rPr lang="en-CA" sz="1400">
                <a:solidFill>
                  <a:srgbClr val="000000"/>
                </a:solidFill>
              </a:rPr>
              <a:t>•</a:t>
            </a:r>
            <a:r>
              <a:rPr lang="en-CA" sz="1400">
                <a:solidFill>
                  <a:srgbClr val="000000"/>
                </a:solidFill>
                <a:latin typeface="Century Schoolbook" charset="0"/>
                <a:cs typeface="Century Schoolbook" charset="0"/>
              </a:rPr>
              <a:t> E.g. Oracle in Database market</a:t>
            </a:r>
          </a:p>
          <a:p>
            <a:pPr eaLnBrk="1" hangingPunct="1">
              <a:lnSpc>
                <a:spcPts val="1575"/>
              </a:lnSpc>
            </a:pPr>
            <a:endParaRPr lang="en-US" sz="1800">
              <a:latin typeface="Calibri" charset="0"/>
            </a:endParaRPr>
          </a:p>
        </p:txBody>
      </p:sp>
      <p:sp>
        <p:nvSpPr>
          <p:cNvPr id="6" name="TextBox 6"/>
          <p:cNvSpPr txBox="1"/>
          <p:nvPr/>
        </p:nvSpPr>
        <p:spPr>
          <a:xfrm>
            <a:off x="4826000" y="2108200"/>
            <a:ext cx="2832100" cy="266700"/>
          </a:xfrm>
          <a:prstGeom prst="rect">
            <a:avLst/>
          </a:prstGeom>
          <a:noFill/>
        </p:spPr>
        <p:txBody>
          <a:bodyPr wrap="none" lIns="0" tIns="0" rIns="0" bIns="0">
            <a:spAutoFit/>
          </a:bodyPr>
          <a:lstStyle/>
          <a:p>
            <a:pPr eaLnBrk="1" fontAlgn="auto" hangingPunct="1">
              <a:lnSpc>
                <a:spcPts val="1610"/>
              </a:lnSpc>
              <a:spcBef>
                <a:spcPts val="0"/>
              </a:spcBef>
              <a:spcAft>
                <a:spcPts val="0"/>
              </a:spcAft>
              <a:defRPr/>
            </a:pPr>
            <a:r>
              <a:rPr lang="en-CA" sz="1403">
                <a:solidFill>
                  <a:srgbClr val="000000"/>
                </a:solidFill>
                <a:latin typeface="Century Schoolbook"/>
                <a:ea typeface="+mn-ea"/>
                <a:cs typeface="Century Schoolbook"/>
              </a:rPr>
              <a:t>- HP in printer market - BT in</a:t>
            </a:r>
          </a:p>
          <a:p>
            <a:pPr eaLnBrk="1" fontAlgn="auto" hangingPunct="1">
              <a:lnSpc>
                <a:spcPts val="1610"/>
              </a:lnSpc>
              <a:spcBef>
                <a:spcPts val="0"/>
              </a:spcBef>
              <a:spcAft>
                <a:spcPts val="0"/>
              </a:spcAft>
              <a:defRPr/>
            </a:pPr>
            <a:endParaRPr>
              <a:latin typeface="+mn-lt"/>
              <a:ea typeface="+mn-ea"/>
              <a:cs typeface="+mn-cs"/>
            </a:endParaRPr>
          </a:p>
        </p:txBody>
      </p:sp>
      <p:sp>
        <p:nvSpPr>
          <p:cNvPr id="7" name="TextBox 7"/>
          <p:cNvSpPr txBox="1"/>
          <p:nvPr/>
        </p:nvSpPr>
        <p:spPr>
          <a:xfrm>
            <a:off x="1930400" y="2311400"/>
            <a:ext cx="2159000" cy="266700"/>
          </a:xfrm>
          <a:prstGeom prst="rect">
            <a:avLst/>
          </a:prstGeom>
          <a:noFill/>
        </p:spPr>
        <p:txBody>
          <a:bodyPr wrap="none" lIns="0" tIns="0" rIns="0" bIns="0">
            <a:spAutoFit/>
          </a:bodyPr>
          <a:lstStyle/>
          <a:p>
            <a:pPr eaLnBrk="1" fontAlgn="auto" hangingPunct="1">
              <a:lnSpc>
                <a:spcPts val="1495"/>
              </a:lnSpc>
              <a:spcBef>
                <a:spcPts val="0"/>
              </a:spcBef>
              <a:spcAft>
                <a:spcPts val="0"/>
              </a:spcAft>
              <a:defRPr/>
            </a:pPr>
            <a:r>
              <a:rPr lang="en-CA" sz="1403">
                <a:solidFill>
                  <a:srgbClr val="000000"/>
                </a:solidFill>
                <a:latin typeface="Century Schoolbook"/>
                <a:ea typeface="+mn-ea"/>
                <a:cs typeface="Century Schoolbook"/>
              </a:rPr>
              <a:t>conventional telephony</a:t>
            </a:r>
          </a:p>
          <a:p>
            <a:pPr eaLnBrk="1" fontAlgn="auto" hangingPunct="1">
              <a:lnSpc>
                <a:spcPts val="1495"/>
              </a:lnSpc>
              <a:spcBef>
                <a:spcPts val="0"/>
              </a:spcBef>
              <a:spcAft>
                <a:spcPts val="0"/>
              </a:spcAft>
              <a:defRPr/>
            </a:pPr>
            <a:endParaRPr>
              <a:latin typeface="+mn-lt"/>
              <a:ea typeface="+mn-ea"/>
              <a:cs typeface="+mn-cs"/>
            </a:endParaRPr>
          </a:p>
        </p:txBody>
      </p:sp>
      <p:sp>
        <p:nvSpPr>
          <p:cNvPr id="100360" name="TextBox 8"/>
          <p:cNvSpPr txBox="1">
            <a:spLocks noChangeArrowheads="1"/>
          </p:cNvSpPr>
          <p:nvPr/>
        </p:nvSpPr>
        <p:spPr bwMode="auto">
          <a:xfrm>
            <a:off x="558800" y="2730500"/>
            <a:ext cx="85852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304800" algn="l"/>
              </a:tabLst>
              <a:defRPr sz="2400">
                <a:solidFill>
                  <a:schemeClr val="tx1"/>
                </a:solidFill>
                <a:latin typeface="Arial" charset="0"/>
                <a:ea typeface="ＭＳ Ｐゴシック" charset="0"/>
                <a:cs typeface="ＭＳ Ｐゴシック" charset="0"/>
              </a:defRPr>
            </a:lvl1pPr>
            <a:lvl2pPr marL="742950" indent="-285750">
              <a:tabLst>
                <a:tab pos="304800" algn="l"/>
              </a:tabLst>
              <a:defRPr sz="2400">
                <a:solidFill>
                  <a:schemeClr val="tx1"/>
                </a:solidFill>
                <a:latin typeface="Arial" charset="0"/>
                <a:ea typeface="ＭＳ Ｐゴシック" charset="0"/>
              </a:defRPr>
            </a:lvl2pPr>
            <a:lvl3pPr marL="1143000" indent="-228600">
              <a:tabLst>
                <a:tab pos="304800" algn="l"/>
              </a:tabLst>
              <a:defRPr sz="2400">
                <a:solidFill>
                  <a:schemeClr val="tx1"/>
                </a:solidFill>
                <a:latin typeface="Arial" charset="0"/>
                <a:ea typeface="ＭＳ Ｐゴシック" charset="0"/>
              </a:defRPr>
            </a:lvl3pPr>
            <a:lvl4pPr marL="1600200" indent="-228600">
              <a:tabLst>
                <a:tab pos="304800" algn="l"/>
              </a:tabLst>
              <a:defRPr sz="2400">
                <a:solidFill>
                  <a:schemeClr val="tx1"/>
                </a:solidFill>
                <a:latin typeface="Arial" charset="0"/>
                <a:ea typeface="ＭＳ Ｐゴシック" charset="0"/>
              </a:defRPr>
            </a:lvl4pPr>
            <a:lvl5pPr marL="2057400" indent="-228600">
              <a:tabLst>
                <a:tab pos="3048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3048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3048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3048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304800" algn="l"/>
              </a:tabLst>
              <a:defRPr sz="2400">
                <a:solidFill>
                  <a:schemeClr val="tx1"/>
                </a:solidFill>
                <a:latin typeface="Arial" charset="0"/>
                <a:ea typeface="ＭＳ Ｐゴシック" charset="0"/>
              </a:defRPr>
            </a:lvl9pPr>
          </a:lstStyle>
          <a:p>
            <a:pPr eaLnBrk="1" hangingPunct="1">
              <a:lnSpc>
                <a:spcPts val="1750"/>
              </a:lnSpc>
            </a:pPr>
            <a:r>
              <a:rPr lang="en-CA" sz="1800">
                <a:solidFill>
                  <a:srgbClr val="000000"/>
                </a:solidFill>
              </a:rPr>
              <a:t>•</a:t>
            </a:r>
            <a:r>
              <a:rPr lang="en-CA" sz="1800" b="1">
                <a:solidFill>
                  <a:srgbClr val="000000"/>
                </a:solidFill>
                <a:latin typeface="Century Schoolbook Bold" charset="0"/>
                <a:cs typeface="Century Schoolbook Bold" charset="0"/>
              </a:rPr>
              <a:t>  Dogs: </a:t>
            </a:r>
            <a:r>
              <a:rPr lang="en-CA" sz="1600" b="1">
                <a:solidFill>
                  <a:srgbClr val="000000"/>
                </a:solidFill>
                <a:latin typeface="Century Schoolbook Bold" charset="0"/>
                <a:cs typeface="Century Schoolbook Bold" charset="0"/>
              </a:rPr>
              <a:t>SBUs with low market share in a mature, slow-growing industry.</a:t>
            </a:r>
            <a:r>
              <a:rPr lang="en-CA" sz="1500">
                <a:solidFill>
                  <a:srgbClr val="000000"/>
                </a:solidFill>
                <a:latin typeface="Times New Roman" charset="0"/>
              </a:rPr>
              <a:t/>
            </a:r>
            <a:br>
              <a:rPr lang="en-CA" sz="1500">
                <a:solidFill>
                  <a:srgbClr val="000000"/>
                </a:solidFill>
                <a:latin typeface="Times New Roman" charset="0"/>
              </a:rPr>
            </a:br>
            <a:r>
              <a:rPr lang="en-CA" sz="1600" b="1">
                <a:solidFill>
                  <a:srgbClr val="000000"/>
                </a:solidFill>
                <a:latin typeface="Century Schoolbook Bold" charset="0"/>
                <a:cs typeface="Century Schoolbook Bold" charset="0"/>
              </a:rPr>
              <a:t>	Generate barely enough cash (Break-even) to maintain the business's</a:t>
            </a:r>
            <a:r>
              <a:rPr lang="en-CA" sz="1500">
                <a:solidFill>
                  <a:srgbClr val="000000"/>
                </a:solidFill>
                <a:latin typeface="Times New Roman" charset="0"/>
              </a:rPr>
              <a:t/>
            </a:r>
            <a:br>
              <a:rPr lang="en-CA" sz="1500">
                <a:solidFill>
                  <a:srgbClr val="000000"/>
                </a:solidFill>
                <a:latin typeface="Times New Roman" charset="0"/>
              </a:rPr>
            </a:br>
            <a:r>
              <a:rPr lang="en-CA" sz="1600" b="1">
                <a:solidFill>
                  <a:srgbClr val="000000"/>
                </a:solidFill>
                <a:latin typeface="Century Schoolbook Bold" charset="0"/>
                <a:cs typeface="Century Schoolbook Bold" charset="0"/>
              </a:rPr>
              <a:t>	market share.</a:t>
            </a:r>
          </a:p>
          <a:p>
            <a:pPr eaLnBrk="1" hangingPunct="1">
              <a:lnSpc>
                <a:spcPts val="1750"/>
              </a:lnSpc>
            </a:pPr>
            <a:endParaRPr lang="en-CA" sz="1500">
              <a:solidFill>
                <a:srgbClr val="000000"/>
              </a:solidFill>
              <a:latin typeface="Calibri" charset="0"/>
            </a:endParaRPr>
          </a:p>
        </p:txBody>
      </p:sp>
      <p:sp>
        <p:nvSpPr>
          <p:cNvPr id="100361" name="TextBox 9"/>
          <p:cNvSpPr txBox="1">
            <a:spLocks noChangeArrowheads="1"/>
          </p:cNvSpPr>
          <p:nvPr/>
        </p:nvSpPr>
        <p:spPr bwMode="auto">
          <a:xfrm>
            <a:off x="1016000" y="3390900"/>
            <a:ext cx="81280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563"/>
              </a:lnSpc>
            </a:pPr>
            <a:r>
              <a:rPr lang="en-CA" sz="1400">
                <a:solidFill>
                  <a:srgbClr val="000000"/>
                </a:solidFill>
              </a:rPr>
              <a:t>•</a:t>
            </a:r>
            <a:r>
              <a:rPr lang="en-CA" sz="1400">
                <a:solidFill>
                  <a:srgbClr val="000000"/>
                </a:solidFill>
                <a:latin typeface="Century Schoolbook" charset="0"/>
                <a:cs typeface="Century Schoolbook" charset="0"/>
              </a:rPr>
              <a:t> E.g. IBM‘s PC hardware business unit  - General Motors in SUV market in USA.</a:t>
            </a:r>
          </a:p>
          <a:p>
            <a:pPr eaLnBrk="1" hangingPunct="1">
              <a:lnSpc>
                <a:spcPts val="1563"/>
              </a:lnSpc>
            </a:pPr>
            <a:endParaRPr lang="en-CA" sz="1400">
              <a:solidFill>
                <a:srgbClr val="000000"/>
              </a:solidFill>
              <a:latin typeface="Calibri" charset="0"/>
            </a:endParaRPr>
          </a:p>
        </p:txBody>
      </p:sp>
      <p:sp>
        <p:nvSpPr>
          <p:cNvPr id="100362" name="TextBox 10"/>
          <p:cNvSpPr txBox="1">
            <a:spLocks noChangeArrowheads="1"/>
          </p:cNvSpPr>
          <p:nvPr/>
        </p:nvSpPr>
        <p:spPr bwMode="auto">
          <a:xfrm>
            <a:off x="558800" y="3784600"/>
            <a:ext cx="8585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900"/>
              </a:lnSpc>
            </a:pPr>
            <a:r>
              <a:rPr lang="en-CA" sz="1800">
                <a:solidFill>
                  <a:srgbClr val="000000"/>
                </a:solidFill>
              </a:rPr>
              <a:t>•</a:t>
            </a:r>
            <a:r>
              <a:rPr lang="en-CA" sz="1800" b="1">
                <a:solidFill>
                  <a:srgbClr val="000000"/>
                </a:solidFill>
                <a:latin typeface="Century Schoolbook Bold" charset="0"/>
                <a:cs typeface="Century Schoolbook Bold" charset="0"/>
              </a:rPr>
              <a:t>  Question marks: </a:t>
            </a:r>
            <a:r>
              <a:rPr lang="en-CA" sz="1600" b="1">
                <a:solidFill>
                  <a:srgbClr val="000000"/>
                </a:solidFill>
                <a:latin typeface="Century Schoolbook Bold" charset="0"/>
                <a:cs typeface="Century Schoolbook Bold" charset="0"/>
              </a:rPr>
              <a:t>SBUs with low market share in a fast-growing</a:t>
            </a:r>
          </a:p>
          <a:p>
            <a:pPr eaLnBrk="1" hangingPunct="1">
              <a:lnSpc>
                <a:spcPts val="1900"/>
              </a:lnSpc>
            </a:pPr>
            <a:endParaRPr lang="en-CA" sz="1600">
              <a:solidFill>
                <a:srgbClr val="000000"/>
              </a:solidFill>
              <a:latin typeface="Calibri" charset="0"/>
            </a:endParaRPr>
          </a:p>
        </p:txBody>
      </p:sp>
      <p:sp>
        <p:nvSpPr>
          <p:cNvPr id="11" name="TextBox 11"/>
          <p:cNvSpPr txBox="1"/>
          <p:nvPr/>
        </p:nvSpPr>
        <p:spPr>
          <a:xfrm>
            <a:off x="863600" y="4025900"/>
            <a:ext cx="8280400" cy="279400"/>
          </a:xfrm>
          <a:prstGeom prst="rect">
            <a:avLst/>
          </a:prstGeom>
          <a:noFill/>
        </p:spPr>
        <p:txBody>
          <a:bodyPr wrap="none" lIns="0" tIns="0" rIns="0" bIns="0">
            <a:spAutoFit/>
          </a:bodyPr>
          <a:lstStyle/>
          <a:p>
            <a:pPr eaLnBrk="1" fontAlgn="auto" hangingPunct="1">
              <a:lnSpc>
                <a:spcPts val="1780"/>
              </a:lnSpc>
              <a:spcBef>
                <a:spcPts val="0"/>
              </a:spcBef>
              <a:spcAft>
                <a:spcPts val="0"/>
              </a:spcAft>
              <a:defRPr/>
            </a:pPr>
            <a:r>
              <a:rPr lang="en-CA" sz="1606" b="1">
                <a:solidFill>
                  <a:srgbClr val="000000"/>
                </a:solidFill>
                <a:latin typeface="Century Schoolbook Bold"/>
                <a:ea typeface="+mn-ea"/>
                <a:cs typeface="Century Schoolbook Bold"/>
              </a:rPr>
              <a:t>industry. Require large amounts of cash to grow their market share.</a:t>
            </a:r>
          </a:p>
          <a:p>
            <a:pPr eaLnBrk="1" fontAlgn="auto" hangingPunct="1">
              <a:lnSpc>
                <a:spcPts val="1780"/>
              </a:lnSpc>
              <a:spcBef>
                <a:spcPts val="0"/>
              </a:spcBef>
              <a:spcAft>
                <a:spcPts val="0"/>
              </a:spcAft>
              <a:defRPr/>
            </a:pPr>
            <a:endParaRPr lang="en-CA" sz="1596">
              <a:solidFill>
                <a:srgbClr val="000000"/>
              </a:solidFill>
              <a:latin typeface="+mn-lt"/>
              <a:ea typeface="+mn-ea"/>
              <a:cs typeface="+mn-cs"/>
            </a:endParaRPr>
          </a:p>
        </p:txBody>
      </p:sp>
      <p:sp>
        <p:nvSpPr>
          <p:cNvPr id="100364" name="TextBox 12"/>
          <p:cNvSpPr txBox="1">
            <a:spLocks noChangeArrowheads="1"/>
          </p:cNvSpPr>
          <p:nvPr/>
        </p:nvSpPr>
        <p:spPr bwMode="auto">
          <a:xfrm>
            <a:off x="1016000" y="4241800"/>
            <a:ext cx="81280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563"/>
              </a:lnSpc>
            </a:pPr>
            <a:r>
              <a:rPr lang="en-CA" sz="1200">
                <a:solidFill>
                  <a:srgbClr val="000000"/>
                </a:solidFill>
              </a:rPr>
              <a:t>•</a:t>
            </a:r>
            <a:r>
              <a:rPr lang="en-CA" sz="1400">
                <a:solidFill>
                  <a:srgbClr val="000000"/>
                </a:solidFill>
                <a:latin typeface="Century Schoolbook" charset="0"/>
                <a:cs typeface="Century Schoolbook" charset="0"/>
              </a:rPr>
              <a:t>  E.g. Creative and Philips in MP3 player market  - Ocado.co.uk in online grocery market</a:t>
            </a:r>
          </a:p>
          <a:p>
            <a:pPr eaLnBrk="1" hangingPunct="1">
              <a:lnSpc>
                <a:spcPts val="1563"/>
              </a:lnSpc>
            </a:pPr>
            <a:endParaRPr lang="en-CA" sz="1400">
              <a:solidFill>
                <a:srgbClr val="000000"/>
              </a:solidFill>
              <a:latin typeface="Calibri" charset="0"/>
            </a:endParaRPr>
          </a:p>
        </p:txBody>
      </p:sp>
      <p:sp>
        <p:nvSpPr>
          <p:cNvPr id="100365" name="TextBox 13"/>
          <p:cNvSpPr txBox="1">
            <a:spLocks noChangeArrowheads="1"/>
          </p:cNvSpPr>
          <p:nvPr/>
        </p:nvSpPr>
        <p:spPr bwMode="auto">
          <a:xfrm>
            <a:off x="1016000" y="4445000"/>
            <a:ext cx="81280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488"/>
              </a:lnSpc>
            </a:pPr>
            <a:r>
              <a:rPr lang="en-CA" sz="1400">
                <a:solidFill>
                  <a:srgbClr val="000000"/>
                </a:solidFill>
                <a:latin typeface="Century Schoolbook" charset="0"/>
                <a:cs typeface="Century Schoolbook" charset="0"/>
              </a:rPr>
              <a:t>- Yahoo‘s search engine business.</a:t>
            </a:r>
          </a:p>
          <a:p>
            <a:pPr eaLnBrk="1" hangingPunct="1">
              <a:lnSpc>
                <a:spcPts val="1488"/>
              </a:lnSpc>
            </a:pPr>
            <a:endParaRPr lang="en-CA" sz="1400">
              <a:solidFill>
                <a:srgbClr val="000000"/>
              </a:solidFill>
              <a:latin typeface="Calibri" charset="0"/>
            </a:endParaRPr>
          </a:p>
        </p:txBody>
      </p:sp>
      <p:sp>
        <p:nvSpPr>
          <p:cNvPr id="100366" name="TextBox 14"/>
          <p:cNvSpPr txBox="1">
            <a:spLocks noChangeArrowheads="1"/>
          </p:cNvSpPr>
          <p:nvPr/>
        </p:nvSpPr>
        <p:spPr bwMode="auto">
          <a:xfrm>
            <a:off x="558800" y="4838700"/>
            <a:ext cx="85852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304800" algn="l"/>
              </a:tabLst>
              <a:defRPr sz="2400">
                <a:solidFill>
                  <a:schemeClr val="tx1"/>
                </a:solidFill>
                <a:latin typeface="Arial" charset="0"/>
                <a:ea typeface="ＭＳ Ｐゴシック" charset="0"/>
                <a:cs typeface="ＭＳ Ｐゴシック" charset="0"/>
              </a:defRPr>
            </a:lvl1pPr>
            <a:lvl2pPr marL="742950" indent="-285750">
              <a:tabLst>
                <a:tab pos="304800" algn="l"/>
              </a:tabLst>
              <a:defRPr sz="2400">
                <a:solidFill>
                  <a:schemeClr val="tx1"/>
                </a:solidFill>
                <a:latin typeface="Arial" charset="0"/>
                <a:ea typeface="ＭＳ Ｐゴシック" charset="0"/>
              </a:defRPr>
            </a:lvl2pPr>
            <a:lvl3pPr marL="1143000" indent="-228600">
              <a:tabLst>
                <a:tab pos="304800" algn="l"/>
              </a:tabLst>
              <a:defRPr sz="2400">
                <a:solidFill>
                  <a:schemeClr val="tx1"/>
                </a:solidFill>
                <a:latin typeface="Arial" charset="0"/>
                <a:ea typeface="ＭＳ Ｐゴシック" charset="0"/>
              </a:defRPr>
            </a:lvl3pPr>
            <a:lvl4pPr marL="1600200" indent="-228600">
              <a:tabLst>
                <a:tab pos="304800" algn="l"/>
              </a:tabLst>
              <a:defRPr sz="2400">
                <a:solidFill>
                  <a:schemeClr val="tx1"/>
                </a:solidFill>
                <a:latin typeface="Arial" charset="0"/>
                <a:ea typeface="ＭＳ Ｐゴシック" charset="0"/>
              </a:defRPr>
            </a:lvl4pPr>
            <a:lvl5pPr marL="2057400" indent="-228600">
              <a:tabLst>
                <a:tab pos="3048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3048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3048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3048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304800" algn="l"/>
              </a:tabLst>
              <a:defRPr sz="2400">
                <a:solidFill>
                  <a:schemeClr val="tx1"/>
                </a:solidFill>
                <a:latin typeface="Arial" charset="0"/>
                <a:ea typeface="ＭＳ Ｐゴシック" charset="0"/>
              </a:defRPr>
            </a:lvl9pPr>
          </a:lstStyle>
          <a:p>
            <a:pPr eaLnBrk="1" hangingPunct="1">
              <a:lnSpc>
                <a:spcPts val="1750"/>
              </a:lnSpc>
            </a:pPr>
            <a:r>
              <a:rPr lang="en-CA" sz="1800">
                <a:solidFill>
                  <a:srgbClr val="000000"/>
                </a:solidFill>
              </a:rPr>
              <a:t>•</a:t>
            </a:r>
            <a:r>
              <a:rPr lang="en-CA" sz="1800" b="1">
                <a:solidFill>
                  <a:srgbClr val="000000"/>
                </a:solidFill>
                <a:latin typeface="Century Schoolbook Bold" charset="0"/>
                <a:cs typeface="Century Schoolbook Bold" charset="0"/>
              </a:rPr>
              <a:t>  Stars: </a:t>
            </a:r>
            <a:r>
              <a:rPr lang="en-CA" sz="1600" b="1">
                <a:solidFill>
                  <a:srgbClr val="000000"/>
                </a:solidFill>
                <a:latin typeface="Century Schoolbook Bold" charset="0"/>
                <a:cs typeface="Century Schoolbook Bold" charset="0"/>
              </a:rPr>
              <a:t>SBUs with a high market share in a fast-growing industry. The</a:t>
            </a:r>
            <a:r>
              <a:rPr lang="en-CA" sz="1500">
                <a:solidFill>
                  <a:srgbClr val="000000"/>
                </a:solidFill>
                <a:latin typeface="Times New Roman" charset="0"/>
              </a:rPr>
              <a:t/>
            </a:r>
            <a:br>
              <a:rPr lang="en-CA" sz="1500">
                <a:solidFill>
                  <a:srgbClr val="000000"/>
                </a:solidFill>
                <a:latin typeface="Times New Roman" charset="0"/>
              </a:rPr>
            </a:br>
            <a:r>
              <a:rPr lang="en-CA" sz="1600" b="1">
                <a:solidFill>
                  <a:srgbClr val="000000"/>
                </a:solidFill>
                <a:latin typeface="Century Schoolbook Bold" charset="0"/>
                <a:cs typeface="Century Schoolbook Bold" charset="0"/>
              </a:rPr>
              <a:t>	hope is that stars become the next cash cows. Sustaining the business</a:t>
            </a:r>
            <a:r>
              <a:rPr lang="en-CA" sz="1500">
                <a:solidFill>
                  <a:srgbClr val="000000"/>
                </a:solidFill>
                <a:latin typeface="Times New Roman" charset="0"/>
              </a:rPr>
              <a:t/>
            </a:r>
            <a:br>
              <a:rPr lang="en-CA" sz="1500">
                <a:solidFill>
                  <a:srgbClr val="000000"/>
                </a:solidFill>
                <a:latin typeface="Times New Roman" charset="0"/>
              </a:rPr>
            </a:br>
            <a:r>
              <a:rPr lang="en-CA" sz="1600" b="1">
                <a:solidFill>
                  <a:srgbClr val="000000"/>
                </a:solidFill>
                <a:latin typeface="Century Schoolbook Bold" charset="0"/>
                <a:cs typeface="Century Schoolbook Bold" charset="0"/>
              </a:rPr>
              <a:t>	unit's market leadership may require extra cash.</a:t>
            </a:r>
          </a:p>
          <a:p>
            <a:pPr eaLnBrk="1" hangingPunct="1">
              <a:lnSpc>
                <a:spcPts val="1750"/>
              </a:lnSpc>
            </a:pPr>
            <a:endParaRPr lang="en-CA" sz="1500">
              <a:solidFill>
                <a:srgbClr val="000000"/>
              </a:solidFill>
              <a:latin typeface="Calibri" charset="0"/>
            </a:endParaRPr>
          </a:p>
        </p:txBody>
      </p:sp>
      <p:sp>
        <p:nvSpPr>
          <p:cNvPr id="100367" name="TextBox 15"/>
          <p:cNvSpPr txBox="1">
            <a:spLocks noChangeArrowheads="1"/>
          </p:cNvSpPr>
          <p:nvPr/>
        </p:nvSpPr>
        <p:spPr bwMode="auto">
          <a:xfrm>
            <a:off x="1016000" y="5511800"/>
            <a:ext cx="812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500"/>
              </a:lnSpc>
            </a:pPr>
            <a:r>
              <a:rPr lang="en-CA" sz="900">
                <a:solidFill>
                  <a:srgbClr val="000000"/>
                </a:solidFill>
              </a:rPr>
              <a:t>•</a:t>
            </a:r>
            <a:r>
              <a:rPr lang="en-CA" sz="1400">
                <a:solidFill>
                  <a:srgbClr val="000000"/>
                </a:solidFill>
                <a:latin typeface="Century Schoolbook" charset="0"/>
                <a:cs typeface="Century Schoolbook" charset="0"/>
              </a:rPr>
              <a:t> E.g. Tesco.co.uk in online grocery market - Apple‘s IPOD in MP3plaer market  - Google‘s</a:t>
            </a:r>
            <a:r>
              <a:rPr lang="en-CA" sz="1400">
                <a:solidFill>
                  <a:srgbClr val="000000"/>
                </a:solidFill>
                <a:latin typeface="Times New Roman" charset="0"/>
              </a:rPr>
              <a:t/>
            </a:r>
            <a:br>
              <a:rPr lang="en-CA" sz="1400">
                <a:solidFill>
                  <a:srgbClr val="000000"/>
                </a:solidFill>
                <a:latin typeface="Times New Roman" charset="0"/>
              </a:rPr>
            </a:br>
            <a:r>
              <a:rPr lang="en-CA" sz="1400">
                <a:solidFill>
                  <a:srgbClr val="000000"/>
                </a:solidFill>
                <a:latin typeface="Century Schoolbook" charset="0"/>
                <a:cs typeface="Century Schoolbook" charset="0"/>
              </a:rPr>
              <a:t>search engine business  - Sony (PS2) in gaming market.</a:t>
            </a:r>
          </a:p>
          <a:p>
            <a:pPr eaLnBrk="1" hangingPunct="1">
              <a:lnSpc>
                <a:spcPts val="1500"/>
              </a:lnSpc>
            </a:pPr>
            <a:endParaRPr lang="en-CA" sz="1400">
              <a:solidFill>
                <a:srgbClr val="000000"/>
              </a:solidFill>
              <a:latin typeface="Calibri" charset="0"/>
            </a:endParaRPr>
          </a:p>
        </p:txBody>
      </p:sp>
      <p:pic>
        <p:nvPicPr>
          <p:cNvPr id="100368" name="Picture 16" descr="logo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6988"/>
            <a:ext cx="17859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76426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
          <p:cNvSpPr txBox="1"/>
          <p:nvPr/>
        </p:nvSpPr>
        <p:spPr>
          <a:xfrm>
            <a:off x="546100" y="698500"/>
            <a:ext cx="8597900" cy="571500"/>
          </a:xfrm>
          <a:prstGeom prst="rect">
            <a:avLst/>
          </a:prstGeom>
          <a:noFill/>
        </p:spPr>
        <p:txBody>
          <a:bodyPr wrap="none" lIns="0" tIns="0" rIns="0" bIns="0">
            <a:spAutoFit/>
          </a:bodyPr>
          <a:lstStyle/>
          <a:p>
            <a:pPr eaLnBrk="1" fontAlgn="auto" hangingPunct="1">
              <a:lnSpc>
                <a:spcPts val="2760"/>
              </a:lnSpc>
              <a:spcBef>
                <a:spcPts val="0"/>
              </a:spcBef>
              <a:spcAft>
                <a:spcPts val="0"/>
              </a:spcAft>
              <a:defRPr/>
            </a:pPr>
            <a:r>
              <a:rPr lang="en-CA" sz="3000">
                <a:solidFill>
                  <a:srgbClr val="565F6C"/>
                </a:solidFill>
                <a:latin typeface="Century Schoolbook"/>
                <a:ea typeface="+mn-ea"/>
                <a:cs typeface="Century Schoolbook"/>
              </a:rPr>
              <a:t>S</a:t>
            </a:r>
            <a:r>
              <a:rPr lang="en-CA" sz="2400">
                <a:solidFill>
                  <a:srgbClr val="565F6C"/>
                </a:solidFill>
                <a:latin typeface="Century Schoolbook"/>
                <a:ea typeface="+mn-ea"/>
                <a:cs typeface="Century Schoolbook"/>
              </a:rPr>
              <a:t>TRATEGY FORMULATION TOOLS</a:t>
            </a:r>
          </a:p>
          <a:p>
            <a:pPr eaLnBrk="1" fontAlgn="auto" hangingPunct="1">
              <a:lnSpc>
                <a:spcPts val="2760"/>
              </a:lnSpc>
              <a:spcBef>
                <a:spcPts val="0"/>
              </a:spcBef>
              <a:spcAft>
                <a:spcPts val="0"/>
              </a:spcAft>
              <a:defRPr/>
            </a:pPr>
            <a:endParaRPr lang="en-CA" sz="2423">
              <a:solidFill>
                <a:srgbClr val="000000"/>
              </a:solidFill>
              <a:latin typeface="+mn-lt"/>
              <a:ea typeface="+mn-ea"/>
              <a:cs typeface="+mn-cs"/>
            </a:endParaRPr>
          </a:p>
        </p:txBody>
      </p:sp>
      <p:sp>
        <p:nvSpPr>
          <p:cNvPr id="3" name="TextBox 3"/>
          <p:cNvSpPr txBox="1"/>
          <p:nvPr/>
        </p:nvSpPr>
        <p:spPr>
          <a:xfrm>
            <a:off x="266700" y="1422400"/>
            <a:ext cx="8877300" cy="393700"/>
          </a:xfrm>
          <a:prstGeom prst="rect">
            <a:avLst/>
          </a:prstGeom>
          <a:noFill/>
        </p:spPr>
        <p:txBody>
          <a:bodyPr wrap="none" lIns="0" tIns="0" rIns="0" bIns="0">
            <a:spAutoFit/>
          </a:bodyPr>
          <a:lstStyle/>
          <a:p>
            <a:pPr eaLnBrk="1" fontAlgn="auto" hangingPunct="1">
              <a:lnSpc>
                <a:spcPts val="2530"/>
              </a:lnSpc>
              <a:spcBef>
                <a:spcPts val="0"/>
              </a:spcBef>
              <a:spcAft>
                <a:spcPts val="0"/>
              </a:spcAft>
              <a:defRPr/>
            </a:pPr>
            <a:r>
              <a:rPr lang="en-CA" sz="1535">
                <a:solidFill>
                  <a:srgbClr val="FD8537"/>
                </a:solidFill>
                <a:latin typeface="Wingdings"/>
                <a:ea typeface="+mn-ea"/>
                <a:cs typeface="Wingdings"/>
              </a:rPr>
              <a:t></a:t>
            </a:r>
            <a:r>
              <a:rPr lang="en-CA" sz="2206" b="1">
                <a:solidFill>
                  <a:srgbClr val="000000"/>
                </a:solidFill>
                <a:latin typeface="Century Schoolbook Bold"/>
                <a:ea typeface="+mn-ea"/>
                <a:cs typeface="Century Schoolbook Bold"/>
              </a:rPr>
              <a:t> Return on Investments (ROI)</a:t>
            </a:r>
          </a:p>
          <a:p>
            <a:pPr eaLnBrk="1" fontAlgn="auto" hangingPunct="1">
              <a:lnSpc>
                <a:spcPts val="2530"/>
              </a:lnSpc>
              <a:spcBef>
                <a:spcPts val="0"/>
              </a:spcBef>
              <a:spcAft>
                <a:spcPts val="0"/>
              </a:spcAft>
              <a:defRPr/>
            </a:pPr>
            <a:endParaRPr lang="en-CA" sz="2173">
              <a:solidFill>
                <a:srgbClr val="000000"/>
              </a:solidFill>
              <a:latin typeface="+mn-lt"/>
              <a:ea typeface="+mn-ea"/>
              <a:cs typeface="+mn-cs"/>
            </a:endParaRPr>
          </a:p>
        </p:txBody>
      </p:sp>
      <p:sp>
        <p:nvSpPr>
          <p:cNvPr id="4" name="TextBox 4"/>
          <p:cNvSpPr txBox="1"/>
          <p:nvPr/>
        </p:nvSpPr>
        <p:spPr>
          <a:xfrm>
            <a:off x="723900" y="1803400"/>
            <a:ext cx="8420100" cy="558800"/>
          </a:xfrm>
          <a:prstGeom prst="rect">
            <a:avLst/>
          </a:prstGeom>
          <a:noFill/>
        </p:spPr>
        <p:txBody>
          <a:bodyPr wrap="none" lIns="0" tIns="0" rIns="0" bIns="0">
            <a:spAutoFit/>
          </a:bodyPr>
          <a:lstStyle/>
          <a:p>
            <a:pPr eaLnBrk="1" fontAlgn="auto" hangingPunct="1">
              <a:lnSpc>
                <a:spcPts val="1800"/>
              </a:lnSpc>
              <a:spcBef>
                <a:spcPts val="0"/>
              </a:spcBef>
              <a:spcAft>
                <a:spcPts val="0"/>
              </a:spcAft>
              <a:tabLst>
                <a:tab pos="304800" algn="l"/>
              </a:tabLst>
              <a:defRPr/>
            </a:pPr>
            <a:r>
              <a:rPr lang="en-CA" sz="1356">
                <a:solidFill>
                  <a:srgbClr val="FD8537"/>
                </a:solidFill>
                <a:latin typeface="Wingdings"/>
                <a:ea typeface="+mn-ea"/>
                <a:cs typeface="Wingdings"/>
              </a:rPr>
              <a:t></a:t>
            </a:r>
            <a:r>
              <a:rPr lang="en-CA" sz="1714" b="1">
                <a:solidFill>
                  <a:srgbClr val="000000"/>
                </a:solidFill>
                <a:latin typeface="Century Schoolbook Bold"/>
                <a:ea typeface="+mn-ea"/>
                <a:cs typeface="Century Schoolbook Bold"/>
              </a:rPr>
              <a:t>  A ratio of required costs and perceived benefits of a project or</a:t>
            </a:r>
            <a:r>
              <a:rPr lang="en-CA" sz="1706">
                <a:solidFill>
                  <a:srgbClr val="000000"/>
                </a:solidFill>
                <a:latin typeface="Times New Roman"/>
                <a:ea typeface="+mn-ea"/>
                <a:cs typeface="+mn-cs"/>
              </a:rPr>
              <a:t/>
            </a:r>
            <a:br>
              <a:rPr lang="en-CA" sz="1706">
                <a:solidFill>
                  <a:srgbClr val="000000"/>
                </a:solidFill>
                <a:latin typeface="Times New Roman"/>
                <a:ea typeface="+mn-ea"/>
                <a:cs typeface="+mn-cs"/>
              </a:rPr>
            </a:br>
            <a:r>
              <a:rPr lang="en-CA" sz="1716" b="1">
                <a:solidFill>
                  <a:srgbClr val="000000"/>
                </a:solidFill>
                <a:latin typeface="Century Schoolbook Bold"/>
                <a:ea typeface="+mn-ea"/>
                <a:cs typeface="Century Schoolbook Bold"/>
              </a:rPr>
              <a:t>	an application.</a:t>
            </a:r>
          </a:p>
          <a:p>
            <a:pPr eaLnBrk="1" fontAlgn="auto" hangingPunct="1">
              <a:lnSpc>
                <a:spcPts val="1800"/>
              </a:lnSpc>
              <a:spcBef>
                <a:spcPts val="0"/>
              </a:spcBef>
              <a:spcAft>
                <a:spcPts val="0"/>
              </a:spcAft>
              <a:defRPr/>
            </a:pPr>
            <a:endParaRPr lang="en-CA" sz="1706">
              <a:solidFill>
                <a:srgbClr val="000000"/>
              </a:solidFill>
              <a:latin typeface="+mn-lt"/>
              <a:ea typeface="+mn-ea"/>
              <a:cs typeface="+mn-cs"/>
            </a:endParaRPr>
          </a:p>
        </p:txBody>
      </p:sp>
      <p:sp>
        <p:nvSpPr>
          <p:cNvPr id="5" name="TextBox 5"/>
          <p:cNvSpPr txBox="1"/>
          <p:nvPr/>
        </p:nvSpPr>
        <p:spPr>
          <a:xfrm>
            <a:off x="1181100" y="2311400"/>
            <a:ext cx="7962900" cy="317500"/>
          </a:xfrm>
          <a:prstGeom prst="rect">
            <a:avLst/>
          </a:prstGeom>
          <a:noFill/>
        </p:spPr>
        <p:txBody>
          <a:bodyPr wrap="none" lIns="0" tIns="0" rIns="0" bIns="0">
            <a:spAutoFit/>
          </a:bodyPr>
          <a:lstStyle/>
          <a:p>
            <a:pPr eaLnBrk="1" fontAlgn="auto" hangingPunct="1">
              <a:lnSpc>
                <a:spcPts val="1955"/>
              </a:lnSpc>
              <a:spcBef>
                <a:spcPts val="0"/>
              </a:spcBef>
              <a:spcAft>
                <a:spcPts val="0"/>
              </a:spcAft>
              <a:defRPr/>
            </a:pPr>
            <a:r>
              <a:rPr lang="en-CA" sz="1019">
                <a:solidFill>
                  <a:srgbClr val="DF752E"/>
                </a:solidFill>
                <a:latin typeface="Wingdings"/>
                <a:ea typeface="+mn-ea"/>
                <a:cs typeface="Wingdings"/>
              </a:rPr>
              <a:t></a:t>
            </a:r>
            <a:r>
              <a:rPr lang="en-CA" sz="1714" b="1">
                <a:solidFill>
                  <a:srgbClr val="000000"/>
                </a:solidFill>
                <a:latin typeface="Century Schoolbook Bold"/>
                <a:ea typeface="+mn-ea"/>
                <a:cs typeface="Century Schoolbook Bold"/>
              </a:rPr>
              <a:t>  A quantitative financial measure of costs and benefits</a:t>
            </a:r>
          </a:p>
          <a:p>
            <a:pPr eaLnBrk="1" fontAlgn="auto" hangingPunct="1">
              <a:lnSpc>
                <a:spcPts val="1955"/>
              </a:lnSpc>
              <a:spcBef>
                <a:spcPts val="0"/>
              </a:spcBef>
              <a:spcAft>
                <a:spcPts val="0"/>
              </a:spcAft>
              <a:defRPr/>
            </a:pPr>
            <a:endParaRPr lang="en-CA" sz="1692">
              <a:solidFill>
                <a:srgbClr val="000000"/>
              </a:solidFill>
              <a:latin typeface="+mn-lt"/>
              <a:ea typeface="+mn-ea"/>
              <a:cs typeface="+mn-cs"/>
            </a:endParaRPr>
          </a:p>
        </p:txBody>
      </p:sp>
      <p:sp>
        <p:nvSpPr>
          <p:cNvPr id="6" name="TextBox 6"/>
          <p:cNvSpPr txBox="1"/>
          <p:nvPr/>
        </p:nvSpPr>
        <p:spPr>
          <a:xfrm>
            <a:off x="1181100" y="2603500"/>
            <a:ext cx="7962900" cy="495300"/>
          </a:xfrm>
          <a:prstGeom prst="rect">
            <a:avLst/>
          </a:prstGeom>
          <a:noFill/>
        </p:spPr>
        <p:txBody>
          <a:bodyPr wrap="none" lIns="0" tIns="0" rIns="0" bIns="0">
            <a:spAutoFit/>
          </a:bodyPr>
          <a:lstStyle/>
          <a:p>
            <a:pPr eaLnBrk="1" fontAlgn="auto" hangingPunct="1">
              <a:lnSpc>
                <a:spcPts val="1600"/>
              </a:lnSpc>
              <a:spcBef>
                <a:spcPts val="0"/>
              </a:spcBef>
              <a:spcAft>
                <a:spcPts val="0"/>
              </a:spcAft>
              <a:tabLst>
                <a:tab pos="266700" algn="l"/>
              </a:tabLst>
              <a:defRPr/>
            </a:pPr>
            <a:r>
              <a:rPr lang="en-CA" sz="900">
                <a:solidFill>
                  <a:srgbClr val="DF752E"/>
                </a:solidFill>
                <a:latin typeface="Wingdings"/>
                <a:ea typeface="+mn-ea"/>
                <a:cs typeface="Wingdings"/>
              </a:rPr>
              <a:t></a:t>
            </a:r>
            <a:r>
              <a:rPr lang="en-CA" sz="1510" b="1">
                <a:solidFill>
                  <a:srgbClr val="000000"/>
                </a:solidFill>
                <a:latin typeface="Century Schoolbook Bold"/>
                <a:ea typeface="+mn-ea"/>
                <a:cs typeface="Century Schoolbook Bold"/>
              </a:rPr>
              <a:t>   In basic terms, ROI quantifies the financial benefits of a project after</a:t>
            </a:r>
            <a:r>
              <a:rPr lang="en-CA" sz="1500">
                <a:solidFill>
                  <a:srgbClr val="000000"/>
                </a:solidFill>
                <a:latin typeface="Times New Roman"/>
                <a:ea typeface="+mn-ea"/>
                <a:cs typeface="+mn-cs"/>
              </a:rPr>
              <a:t/>
            </a:r>
            <a:br>
              <a:rPr lang="en-CA" sz="1500">
                <a:solidFill>
                  <a:srgbClr val="000000"/>
                </a:solidFill>
                <a:latin typeface="Times New Roman"/>
                <a:ea typeface="+mn-ea"/>
                <a:cs typeface="+mn-cs"/>
              </a:rPr>
            </a:br>
            <a:r>
              <a:rPr lang="en-CA" sz="1510" b="1">
                <a:solidFill>
                  <a:srgbClr val="000000"/>
                </a:solidFill>
                <a:latin typeface="Century Schoolbook Bold"/>
                <a:ea typeface="+mn-ea"/>
                <a:cs typeface="Century Schoolbook Bold"/>
              </a:rPr>
              <a:t>	subtracting the associated costs.</a:t>
            </a:r>
          </a:p>
          <a:p>
            <a:pPr eaLnBrk="1" fontAlgn="auto" hangingPunct="1">
              <a:lnSpc>
                <a:spcPts val="1600"/>
              </a:lnSpc>
              <a:spcBef>
                <a:spcPts val="0"/>
              </a:spcBef>
              <a:spcAft>
                <a:spcPts val="0"/>
              </a:spcAft>
              <a:defRPr/>
            </a:pPr>
            <a:endParaRPr lang="en-CA" sz="1500">
              <a:solidFill>
                <a:srgbClr val="000000"/>
              </a:solidFill>
              <a:latin typeface="+mn-lt"/>
              <a:ea typeface="+mn-ea"/>
              <a:cs typeface="+mn-cs"/>
            </a:endParaRPr>
          </a:p>
        </p:txBody>
      </p:sp>
      <p:sp>
        <p:nvSpPr>
          <p:cNvPr id="7" name="TextBox 7"/>
          <p:cNvSpPr txBox="1"/>
          <p:nvPr/>
        </p:nvSpPr>
        <p:spPr>
          <a:xfrm>
            <a:off x="723900" y="3568700"/>
            <a:ext cx="8420100" cy="558800"/>
          </a:xfrm>
          <a:prstGeom prst="rect">
            <a:avLst/>
          </a:prstGeom>
          <a:noFill/>
        </p:spPr>
        <p:txBody>
          <a:bodyPr wrap="none" lIns="0" tIns="0" rIns="0" bIns="0">
            <a:spAutoFit/>
          </a:bodyPr>
          <a:lstStyle/>
          <a:p>
            <a:pPr eaLnBrk="1" fontAlgn="auto" hangingPunct="1">
              <a:lnSpc>
                <a:spcPts val="1800"/>
              </a:lnSpc>
              <a:spcBef>
                <a:spcPts val="0"/>
              </a:spcBef>
              <a:spcAft>
                <a:spcPts val="0"/>
              </a:spcAft>
              <a:tabLst>
                <a:tab pos="304800" algn="l"/>
              </a:tabLst>
              <a:defRPr/>
            </a:pPr>
            <a:r>
              <a:rPr lang="en-CA" sz="1358">
                <a:solidFill>
                  <a:srgbClr val="FD8537"/>
                </a:solidFill>
                <a:latin typeface="Wingdings"/>
                <a:ea typeface="+mn-ea"/>
                <a:cs typeface="Wingdings"/>
              </a:rPr>
              <a:t></a:t>
            </a:r>
            <a:r>
              <a:rPr lang="en-CA" sz="1716" b="1">
                <a:solidFill>
                  <a:srgbClr val="000000"/>
                </a:solidFill>
                <a:latin typeface="Century Schoolbook Bold"/>
                <a:ea typeface="+mn-ea"/>
                <a:cs typeface="Century Schoolbook Bold"/>
              </a:rPr>
              <a:t>  Before funding an e-business initiative, managers use ROI</a:t>
            </a:r>
            <a:r>
              <a:rPr lang="en-CA" sz="1704">
                <a:solidFill>
                  <a:srgbClr val="000000"/>
                </a:solidFill>
                <a:latin typeface="Times New Roman"/>
                <a:ea typeface="+mn-ea"/>
                <a:cs typeface="+mn-cs"/>
              </a:rPr>
              <a:t/>
            </a:r>
            <a:br>
              <a:rPr lang="en-CA" sz="1704">
                <a:solidFill>
                  <a:srgbClr val="000000"/>
                </a:solidFill>
                <a:latin typeface="Times New Roman"/>
                <a:ea typeface="+mn-ea"/>
                <a:cs typeface="+mn-cs"/>
              </a:rPr>
            </a:br>
            <a:r>
              <a:rPr lang="en-CA" sz="1714" b="1">
                <a:solidFill>
                  <a:srgbClr val="000000"/>
                </a:solidFill>
                <a:latin typeface="Century Schoolbook Bold"/>
                <a:ea typeface="+mn-ea"/>
                <a:cs typeface="Century Schoolbook Bold"/>
              </a:rPr>
              <a:t>	analysis to determine which projects merit funding.</a:t>
            </a:r>
          </a:p>
          <a:p>
            <a:pPr eaLnBrk="1" fontAlgn="auto" hangingPunct="1">
              <a:lnSpc>
                <a:spcPts val="1800"/>
              </a:lnSpc>
              <a:spcBef>
                <a:spcPts val="0"/>
              </a:spcBef>
              <a:spcAft>
                <a:spcPts val="0"/>
              </a:spcAft>
              <a:defRPr/>
            </a:pPr>
            <a:endParaRPr lang="en-CA" sz="1704">
              <a:solidFill>
                <a:srgbClr val="000000"/>
              </a:solidFill>
              <a:latin typeface="+mn-lt"/>
              <a:ea typeface="+mn-ea"/>
              <a:cs typeface="+mn-cs"/>
            </a:endParaRPr>
          </a:p>
        </p:txBody>
      </p:sp>
      <p:sp>
        <p:nvSpPr>
          <p:cNvPr id="8" name="TextBox 8"/>
          <p:cNvSpPr txBox="1"/>
          <p:nvPr/>
        </p:nvSpPr>
        <p:spPr>
          <a:xfrm>
            <a:off x="1181100" y="4064000"/>
            <a:ext cx="7962900" cy="495300"/>
          </a:xfrm>
          <a:prstGeom prst="rect">
            <a:avLst/>
          </a:prstGeom>
          <a:noFill/>
        </p:spPr>
        <p:txBody>
          <a:bodyPr wrap="none" lIns="0" tIns="0" rIns="0" bIns="0">
            <a:spAutoFit/>
          </a:bodyPr>
          <a:lstStyle/>
          <a:p>
            <a:pPr eaLnBrk="1" fontAlgn="auto" hangingPunct="1">
              <a:lnSpc>
                <a:spcPts val="1700"/>
              </a:lnSpc>
              <a:spcBef>
                <a:spcPts val="0"/>
              </a:spcBef>
              <a:spcAft>
                <a:spcPts val="0"/>
              </a:spcAft>
              <a:tabLst>
                <a:tab pos="266700" algn="l"/>
              </a:tabLst>
              <a:defRPr/>
            </a:pPr>
            <a:r>
              <a:rPr lang="en-CA" sz="900">
                <a:solidFill>
                  <a:srgbClr val="DF752E"/>
                </a:solidFill>
                <a:latin typeface="Wingdings"/>
                <a:ea typeface="+mn-ea"/>
                <a:cs typeface="Wingdings"/>
              </a:rPr>
              <a:t></a:t>
            </a:r>
            <a:r>
              <a:rPr lang="en-CA" sz="1510" b="1">
                <a:solidFill>
                  <a:srgbClr val="000000"/>
                </a:solidFill>
                <a:latin typeface="Century Schoolbook Bold"/>
                <a:ea typeface="+mn-ea"/>
                <a:cs typeface="Century Schoolbook Bold"/>
              </a:rPr>
              <a:t>   They may revisit ROI at the end of the project to measure actual</a:t>
            </a:r>
            <a:r>
              <a:rPr lang="en-CA" sz="1500">
                <a:solidFill>
                  <a:srgbClr val="000000"/>
                </a:solidFill>
                <a:latin typeface="Times New Roman"/>
                <a:ea typeface="+mn-ea"/>
                <a:cs typeface="+mn-cs"/>
              </a:rPr>
              <a:t/>
            </a:r>
            <a:br>
              <a:rPr lang="en-CA" sz="1500">
                <a:solidFill>
                  <a:srgbClr val="000000"/>
                </a:solidFill>
                <a:latin typeface="Times New Roman"/>
                <a:ea typeface="+mn-ea"/>
                <a:cs typeface="+mn-cs"/>
              </a:rPr>
            </a:br>
            <a:r>
              <a:rPr lang="en-CA" sz="1510" b="1">
                <a:solidFill>
                  <a:srgbClr val="000000"/>
                </a:solidFill>
                <a:latin typeface="Century Schoolbook Bold"/>
                <a:ea typeface="+mn-ea"/>
                <a:cs typeface="Century Schoolbook Bold"/>
              </a:rPr>
              <a:t>	performance.</a:t>
            </a:r>
          </a:p>
          <a:p>
            <a:pPr eaLnBrk="1" fontAlgn="auto" hangingPunct="1">
              <a:lnSpc>
                <a:spcPts val="1700"/>
              </a:lnSpc>
              <a:spcBef>
                <a:spcPts val="0"/>
              </a:spcBef>
              <a:spcAft>
                <a:spcPts val="0"/>
              </a:spcAft>
              <a:defRPr/>
            </a:pPr>
            <a:endParaRPr lang="en-CA" sz="1500">
              <a:solidFill>
                <a:srgbClr val="000000"/>
              </a:solidFill>
              <a:latin typeface="+mn-lt"/>
              <a:ea typeface="+mn-ea"/>
              <a:cs typeface="+mn-cs"/>
            </a:endParaRPr>
          </a:p>
        </p:txBody>
      </p:sp>
      <p:sp>
        <p:nvSpPr>
          <p:cNvPr id="9" name="TextBox 9"/>
          <p:cNvSpPr txBox="1"/>
          <p:nvPr/>
        </p:nvSpPr>
        <p:spPr>
          <a:xfrm>
            <a:off x="723900" y="4711700"/>
            <a:ext cx="8420100" cy="317500"/>
          </a:xfrm>
          <a:prstGeom prst="rect">
            <a:avLst/>
          </a:prstGeom>
          <a:noFill/>
        </p:spPr>
        <p:txBody>
          <a:bodyPr wrap="none" lIns="0" tIns="0" rIns="0" bIns="0">
            <a:spAutoFit/>
          </a:bodyPr>
          <a:lstStyle/>
          <a:p>
            <a:pPr eaLnBrk="1" fontAlgn="auto" hangingPunct="1">
              <a:lnSpc>
                <a:spcPts val="1955"/>
              </a:lnSpc>
              <a:spcBef>
                <a:spcPts val="0"/>
              </a:spcBef>
              <a:spcAft>
                <a:spcPts val="0"/>
              </a:spcAft>
              <a:defRPr/>
            </a:pPr>
            <a:r>
              <a:rPr lang="en-CA" sz="1356">
                <a:solidFill>
                  <a:srgbClr val="FD8537"/>
                </a:solidFill>
                <a:latin typeface="Wingdings"/>
                <a:ea typeface="+mn-ea"/>
                <a:cs typeface="Wingdings"/>
              </a:rPr>
              <a:t></a:t>
            </a:r>
            <a:r>
              <a:rPr lang="en-CA" sz="1714" b="1">
                <a:solidFill>
                  <a:srgbClr val="000000"/>
                </a:solidFill>
                <a:latin typeface="Century Schoolbook Bold"/>
                <a:ea typeface="+mn-ea"/>
                <a:cs typeface="Century Schoolbook Bold"/>
              </a:rPr>
              <a:t>  Performing ROI</a:t>
            </a:r>
          </a:p>
          <a:p>
            <a:pPr eaLnBrk="1" fontAlgn="auto" hangingPunct="1">
              <a:lnSpc>
                <a:spcPts val="1955"/>
              </a:lnSpc>
              <a:spcBef>
                <a:spcPts val="0"/>
              </a:spcBef>
              <a:spcAft>
                <a:spcPts val="0"/>
              </a:spcAft>
              <a:defRPr/>
            </a:pPr>
            <a:endParaRPr lang="en-CA" sz="1683">
              <a:solidFill>
                <a:srgbClr val="000000"/>
              </a:solidFill>
              <a:latin typeface="+mn-lt"/>
              <a:ea typeface="+mn-ea"/>
              <a:cs typeface="+mn-cs"/>
            </a:endParaRPr>
          </a:p>
        </p:txBody>
      </p:sp>
      <p:sp>
        <p:nvSpPr>
          <p:cNvPr id="10" name="TextBox 10"/>
          <p:cNvSpPr txBox="1"/>
          <p:nvPr/>
        </p:nvSpPr>
        <p:spPr>
          <a:xfrm>
            <a:off x="1181100" y="4965700"/>
            <a:ext cx="7962900" cy="558800"/>
          </a:xfrm>
          <a:prstGeom prst="rect">
            <a:avLst/>
          </a:prstGeom>
          <a:noFill/>
        </p:spPr>
        <p:txBody>
          <a:bodyPr wrap="none" lIns="0" tIns="0" rIns="0" bIns="0">
            <a:spAutoFit/>
          </a:bodyPr>
          <a:lstStyle/>
          <a:p>
            <a:pPr eaLnBrk="1" fontAlgn="auto" hangingPunct="1">
              <a:lnSpc>
                <a:spcPts val="2000"/>
              </a:lnSpc>
              <a:spcBef>
                <a:spcPts val="0"/>
              </a:spcBef>
              <a:spcAft>
                <a:spcPts val="0"/>
              </a:spcAft>
              <a:defRPr/>
            </a:pPr>
            <a:r>
              <a:rPr lang="en-CA" sz="902">
                <a:solidFill>
                  <a:srgbClr val="DF752E"/>
                </a:solidFill>
                <a:latin typeface="Wingdings"/>
                <a:ea typeface="+mn-ea"/>
                <a:cs typeface="Wingdings"/>
              </a:rPr>
              <a:t></a:t>
            </a:r>
            <a:r>
              <a:rPr lang="en-CA" sz="1512" b="1">
                <a:solidFill>
                  <a:srgbClr val="000000"/>
                </a:solidFill>
                <a:latin typeface="Century Schoolbook Bold"/>
                <a:ea typeface="+mn-ea"/>
                <a:cs typeface="Century Schoolbook Bold"/>
              </a:rPr>
              <a:t>   Definition of a clear set  of goals for e-business projects</a:t>
            </a:r>
            <a:r>
              <a:rPr lang="en-CA" sz="1480">
                <a:solidFill>
                  <a:srgbClr val="000000"/>
                </a:solidFill>
                <a:latin typeface="Times New Roman"/>
                <a:ea typeface="+mn-ea"/>
                <a:cs typeface="+mn-cs"/>
              </a:rPr>
              <a:t/>
            </a:r>
            <a:br>
              <a:rPr lang="en-CA" sz="1480">
                <a:solidFill>
                  <a:srgbClr val="000000"/>
                </a:solidFill>
                <a:latin typeface="Times New Roman"/>
                <a:ea typeface="+mn-ea"/>
                <a:cs typeface="+mn-cs"/>
              </a:rPr>
            </a:br>
            <a:r>
              <a:rPr lang="en-CA" sz="900">
                <a:solidFill>
                  <a:srgbClr val="DF752E"/>
                </a:solidFill>
                <a:latin typeface="Wingdings"/>
                <a:ea typeface="+mn-ea"/>
                <a:cs typeface="Wingdings"/>
              </a:rPr>
              <a:t></a:t>
            </a:r>
            <a:r>
              <a:rPr lang="en-CA" sz="1510" b="1">
                <a:solidFill>
                  <a:srgbClr val="000000"/>
                </a:solidFill>
                <a:latin typeface="Century Schoolbook Bold"/>
                <a:ea typeface="+mn-ea"/>
                <a:cs typeface="Century Schoolbook Bold"/>
              </a:rPr>
              <a:t>   Objectivity of ROI analysis</a:t>
            </a:r>
          </a:p>
          <a:p>
            <a:pPr eaLnBrk="1" fontAlgn="auto" hangingPunct="1">
              <a:lnSpc>
                <a:spcPts val="2000"/>
              </a:lnSpc>
              <a:spcBef>
                <a:spcPts val="0"/>
              </a:spcBef>
              <a:spcAft>
                <a:spcPts val="0"/>
              </a:spcAft>
              <a:defRPr/>
            </a:pPr>
            <a:endParaRPr lang="en-CA" sz="1480">
              <a:solidFill>
                <a:srgbClr val="000000"/>
              </a:solidFill>
              <a:latin typeface="+mn-lt"/>
              <a:ea typeface="+mn-ea"/>
              <a:cs typeface="+mn-cs"/>
            </a:endParaRPr>
          </a:p>
        </p:txBody>
      </p:sp>
      <p:sp>
        <p:nvSpPr>
          <p:cNvPr id="11" name="TextBox 11"/>
          <p:cNvSpPr txBox="1"/>
          <p:nvPr/>
        </p:nvSpPr>
        <p:spPr>
          <a:xfrm>
            <a:off x="1181100" y="5499100"/>
            <a:ext cx="7962900" cy="279400"/>
          </a:xfrm>
          <a:prstGeom prst="rect">
            <a:avLst/>
          </a:prstGeom>
          <a:noFill/>
        </p:spPr>
        <p:txBody>
          <a:bodyPr wrap="none" lIns="0" tIns="0" rIns="0" bIns="0">
            <a:spAutoFit/>
          </a:bodyPr>
          <a:lstStyle/>
          <a:p>
            <a:pPr eaLnBrk="1" fontAlgn="auto" hangingPunct="1">
              <a:lnSpc>
                <a:spcPts val="1725"/>
              </a:lnSpc>
              <a:spcBef>
                <a:spcPts val="0"/>
              </a:spcBef>
              <a:spcAft>
                <a:spcPts val="0"/>
              </a:spcAft>
              <a:defRPr/>
            </a:pPr>
            <a:r>
              <a:rPr lang="en-CA" sz="900">
                <a:solidFill>
                  <a:srgbClr val="DF752E"/>
                </a:solidFill>
                <a:latin typeface="Wingdings"/>
                <a:ea typeface="+mn-ea"/>
                <a:cs typeface="Wingdings"/>
              </a:rPr>
              <a:t></a:t>
            </a:r>
            <a:r>
              <a:rPr lang="en-CA" sz="1510" b="1">
                <a:solidFill>
                  <a:srgbClr val="000000"/>
                </a:solidFill>
                <a:latin typeface="Century Schoolbook Bold"/>
                <a:ea typeface="+mn-ea"/>
                <a:cs typeface="Century Schoolbook Bold"/>
              </a:rPr>
              <a:t>   Choosing the right metrics</a:t>
            </a:r>
          </a:p>
          <a:p>
            <a:pPr eaLnBrk="1" fontAlgn="auto" hangingPunct="1">
              <a:lnSpc>
                <a:spcPts val="1725"/>
              </a:lnSpc>
              <a:spcBef>
                <a:spcPts val="0"/>
              </a:spcBef>
              <a:spcAft>
                <a:spcPts val="0"/>
              </a:spcAft>
              <a:defRPr/>
            </a:pPr>
            <a:endParaRPr lang="en-CA" sz="1480">
              <a:solidFill>
                <a:srgbClr val="000000"/>
              </a:solidFill>
              <a:latin typeface="+mn-lt"/>
              <a:ea typeface="+mn-ea"/>
              <a:cs typeface="+mn-cs"/>
            </a:endParaRPr>
          </a:p>
        </p:txBody>
      </p:sp>
      <p:sp>
        <p:nvSpPr>
          <p:cNvPr id="12" name="TextBox 12"/>
          <p:cNvSpPr txBox="1"/>
          <p:nvPr/>
        </p:nvSpPr>
        <p:spPr>
          <a:xfrm>
            <a:off x="1181100" y="5715000"/>
            <a:ext cx="7962900" cy="558800"/>
          </a:xfrm>
          <a:prstGeom prst="rect">
            <a:avLst/>
          </a:prstGeom>
          <a:noFill/>
        </p:spPr>
        <p:txBody>
          <a:bodyPr wrap="none" lIns="0" tIns="0" rIns="0" bIns="0">
            <a:spAutoFit/>
          </a:bodyPr>
          <a:lstStyle/>
          <a:p>
            <a:pPr eaLnBrk="1" fontAlgn="auto" hangingPunct="1">
              <a:lnSpc>
                <a:spcPts val="2000"/>
              </a:lnSpc>
              <a:spcBef>
                <a:spcPts val="0"/>
              </a:spcBef>
              <a:spcAft>
                <a:spcPts val="0"/>
              </a:spcAft>
              <a:defRPr/>
            </a:pPr>
            <a:r>
              <a:rPr lang="en-CA" sz="900">
                <a:solidFill>
                  <a:srgbClr val="DF752E"/>
                </a:solidFill>
                <a:latin typeface="Wingdings"/>
                <a:ea typeface="+mn-ea"/>
                <a:cs typeface="Wingdings"/>
              </a:rPr>
              <a:t></a:t>
            </a:r>
            <a:r>
              <a:rPr lang="en-CA" sz="1510" b="1">
                <a:solidFill>
                  <a:srgbClr val="000000"/>
                </a:solidFill>
                <a:latin typeface="Century Schoolbook Bold"/>
                <a:ea typeface="+mn-ea"/>
                <a:cs typeface="Century Schoolbook Bold"/>
              </a:rPr>
              <a:t>   Measuring actual performance against the plan.</a:t>
            </a:r>
            <a:r>
              <a:rPr lang="en-CA" sz="1484">
                <a:solidFill>
                  <a:srgbClr val="000000"/>
                </a:solidFill>
                <a:latin typeface="Times New Roman"/>
                <a:ea typeface="+mn-ea"/>
                <a:cs typeface="+mn-cs"/>
              </a:rPr>
              <a:t/>
            </a:r>
            <a:br>
              <a:rPr lang="en-CA" sz="1484">
                <a:solidFill>
                  <a:srgbClr val="000000"/>
                </a:solidFill>
                <a:latin typeface="Times New Roman"/>
                <a:ea typeface="+mn-ea"/>
                <a:cs typeface="+mn-cs"/>
              </a:rPr>
            </a:br>
            <a:r>
              <a:rPr lang="en-CA" sz="900">
                <a:solidFill>
                  <a:srgbClr val="DF752E"/>
                </a:solidFill>
                <a:latin typeface="Wingdings"/>
                <a:ea typeface="+mn-ea"/>
                <a:cs typeface="Wingdings"/>
              </a:rPr>
              <a:t></a:t>
            </a:r>
            <a:r>
              <a:rPr lang="en-CA" sz="1510" b="1">
                <a:solidFill>
                  <a:srgbClr val="000000"/>
                </a:solidFill>
                <a:latin typeface="Century Schoolbook Bold"/>
                <a:ea typeface="+mn-ea"/>
                <a:cs typeface="Century Schoolbook Bold"/>
              </a:rPr>
              <a:t>   Avoiding ROI in irrelevant projects</a:t>
            </a:r>
          </a:p>
          <a:p>
            <a:pPr eaLnBrk="1" fontAlgn="auto" hangingPunct="1">
              <a:lnSpc>
                <a:spcPts val="2000"/>
              </a:lnSpc>
              <a:spcBef>
                <a:spcPts val="0"/>
              </a:spcBef>
              <a:spcAft>
                <a:spcPts val="0"/>
              </a:spcAft>
              <a:defRPr/>
            </a:pPr>
            <a:endParaRPr lang="en-CA" sz="1484">
              <a:solidFill>
                <a:srgbClr val="000000"/>
              </a:solidFill>
              <a:latin typeface="+mn-lt"/>
              <a:ea typeface="+mn-ea"/>
              <a:cs typeface="+mn-cs"/>
            </a:endParaRPr>
          </a:p>
        </p:txBody>
      </p:sp>
      <p:pic>
        <p:nvPicPr>
          <p:cNvPr id="101389" name="Picture 13" descr="logo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6988"/>
            <a:ext cx="17859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42554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TotalTime>
  <Words>2266</Words>
  <Application>Microsoft Macintosh PowerPoint</Application>
  <PresentationFormat>On-screen Show (4:3)</PresentationFormat>
  <Paragraphs>342</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collins  c.  Kachaka</dc:creator>
  <cp:lastModifiedBy>collins  c.  Kachaka</cp:lastModifiedBy>
  <cp:revision>6</cp:revision>
  <cp:lastPrinted>2017-12-05T09:43:53Z</cp:lastPrinted>
  <dcterms:created xsi:type="dcterms:W3CDTF">2017-04-19T11:29:21Z</dcterms:created>
  <dcterms:modified xsi:type="dcterms:W3CDTF">2018-05-18T15:24:33Z</dcterms:modified>
</cp:coreProperties>
</file>