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58" r:id="rId4"/>
    <p:sldId id="275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EDBB-811D-4B4E-8F78-B2F323373104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BE97-E134-7149-ABED-C4E1161F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2006600" y="2171700"/>
            <a:ext cx="6518404" cy="4632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197100" algn="l"/>
              </a:tabLst>
              <a:defRPr/>
            </a:pP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</a:t>
            </a:r>
            <a:r>
              <a:rPr lang="en-CA" sz="241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MODELS</a:t>
            </a:r>
            <a:endParaRPr lang="en-CA" sz="258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22236" y="3561885"/>
            <a:ext cx="4899366" cy="3904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565F6C"/>
                </a:solidFill>
                <a:latin typeface="Abadi MT Condensed Extra Bold"/>
                <a:cs typeface="Abadi MT Condensed Extra Bold"/>
              </a:rPr>
              <a:t>ONLINE  FRAUD</a:t>
            </a:r>
            <a:endParaRPr lang="en-CA" sz="6600" b="1" dirty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31429" name="TextBox 5"/>
          <p:cNvSpPr txBox="1">
            <a:spLocks noChangeArrowheads="1"/>
          </p:cNvSpPr>
          <p:nvPr/>
        </p:nvSpPr>
        <p:spPr bwMode="auto">
          <a:xfrm>
            <a:off x="2477837" y="4470922"/>
            <a:ext cx="5879690" cy="2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Dr. Collins  </a:t>
            </a: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C.  </a:t>
            </a: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Kachaka  </a:t>
            </a: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BSc, MSc</a:t>
            </a: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, DBA (</a:t>
            </a: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</a:t>
            </a: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yber Security),  </a:t>
            </a: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CCNA, CWNA, MCP,  </a:t>
            </a: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PCI DSS, CEH</a:t>
            </a: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, CHFI, </a:t>
            </a: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ITIL</a:t>
            </a:r>
            <a:endParaRPr lang="en-CA" sz="900" dirty="0">
              <a:solidFill>
                <a:srgbClr val="565F6C"/>
              </a:solidFill>
              <a:latin typeface="Century Schoolbook" charset="0"/>
            </a:endParaRPr>
          </a:p>
          <a:p>
            <a:pPr eaLnBrk="1" hangingPunct="1">
              <a:lnSpc>
                <a:spcPts val="1038"/>
              </a:lnSpc>
            </a:pPr>
            <a:endParaRPr lang="en-CA" sz="9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1433" name="TextBox 10"/>
          <p:cNvSpPr txBox="1">
            <a:spLocks noChangeArrowheads="1"/>
          </p:cNvSpPr>
          <p:nvPr/>
        </p:nvSpPr>
        <p:spPr bwMode="auto">
          <a:xfrm>
            <a:off x="4559300" y="5816600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collinschi@gmail.com</a:t>
            </a: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31434" name="Picture 1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0"/>
            <a:ext cx="2895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TextBox 2"/>
          <p:cNvSpPr txBox="1">
            <a:spLocks noChangeArrowheads="1"/>
          </p:cNvSpPr>
          <p:nvPr/>
        </p:nvSpPr>
        <p:spPr bwMode="auto">
          <a:xfrm>
            <a:off x="546100" y="5588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REAL COST OF FRAUD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70000" y="16510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Hidden costs of fraud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1917700"/>
            <a:ext cx="78740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Cost of investigation</a:t>
            </a:r>
            <a:r>
              <a:rPr lang="en-CA" sz="16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Time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7573" name="TextBox 5"/>
          <p:cNvSpPr txBox="1">
            <a:spLocks noChangeArrowheads="1"/>
          </p:cNvSpPr>
          <p:nvPr/>
        </p:nvSpPr>
        <p:spPr bwMode="auto">
          <a:xfrm>
            <a:off x="914400" y="2971800"/>
            <a:ext cx="822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13"/>
              </a:lnSpc>
            </a:pP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The variable nature of honesty</a:t>
            </a:r>
          </a:p>
          <a:p>
            <a:pPr eaLnBrk="1" hangingPunct="1">
              <a:lnSpc>
                <a:spcPts val="2413"/>
              </a:lnSpc>
            </a:pPr>
            <a:endParaRPr lang="en-CA" sz="2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3924300"/>
            <a:ext cx="1841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Genuine expense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claim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4521200"/>
            <a:ext cx="1841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Legitimate business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entertaining</a:t>
            </a:r>
          </a:p>
          <a:p>
            <a:pPr eaLnBrk="1" fontAlgn="auto" hangingPunct="1">
              <a:lnSpc>
                <a:spcPts val="15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5118100"/>
            <a:ext cx="1841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Hiring consultants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on merit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49600" y="3797300"/>
            <a:ext cx="1752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Claim business class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airfare, but fly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49600" y="4165600"/>
            <a:ext cx="1752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economy with</a:t>
            </a:r>
            <a:r>
              <a:rPr lang="en-CA" sz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spouse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49600" y="4724400"/>
            <a:ext cx="1752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Gifts from suppliers,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customers</a:t>
            </a:r>
          </a:p>
          <a:p>
            <a:pPr eaLnBrk="1" fontAlgn="auto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49600" y="5270500"/>
            <a:ext cx="1752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Hiring family firm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without disclosure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16500" y="3898900"/>
            <a:ext cx="4025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Submitting false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expense vouchers</a:t>
            </a:r>
          </a:p>
          <a:p>
            <a:pPr eaLnBrk="1" fontAlgn="auto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16500" y="4635500"/>
            <a:ext cx="40259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Accepting bribes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016500" y="4991100"/>
            <a:ext cx="4025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Submitting bogus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consultancy invoices</a:t>
            </a:r>
          </a:p>
          <a:p>
            <a:pPr eaLnBrk="1" fontAlgn="auto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6500" y="5930900"/>
            <a:ext cx="14478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39D"/>
                </a:solidFill>
                <a:latin typeface="Century Schoolbook Bold"/>
                <a:ea typeface="+mn-ea"/>
                <a:cs typeface="Century Schoolbook Bold"/>
              </a:rPr>
              <a:t>Acceptable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187700" y="5930900"/>
            <a:ext cx="17272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39D"/>
                </a:solidFill>
                <a:latin typeface="Century Schoolbook Bold"/>
                <a:ea typeface="+mn-ea"/>
                <a:cs typeface="Century Schoolbook Bold"/>
              </a:rPr>
              <a:t>Unacceptable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48300" y="5930900"/>
            <a:ext cx="12319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39D"/>
                </a:solidFill>
                <a:latin typeface="Century Schoolbook Bold"/>
                <a:ea typeface="+mn-ea"/>
                <a:cs typeface="Century Schoolbook Bold"/>
              </a:rPr>
              <a:t>Criminal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237587" name="Picture 1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" y="60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HE VARIABLE NATURE OF MOTIVATION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84600" y="2971800"/>
            <a:ext cx="53594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Opportunity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41304" y="3924300"/>
            <a:ext cx="666849" cy="586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Fraud</a:t>
            </a:r>
            <a:endParaRPr lang="en-CA" sz="160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82116" y="5003800"/>
            <a:ext cx="525785" cy="3435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Justify</a:t>
            </a:r>
            <a:endParaRPr lang="en-CA" sz="1113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1400" y="5003800"/>
            <a:ext cx="9906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Motivation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238599" name="Picture 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91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546100" y="254000"/>
            <a:ext cx="5757258" cy="6365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00" b="1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160" b="1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EVELOPING ANTI FRAUD CULTURE</a:t>
            </a:r>
          </a:p>
          <a:p>
            <a:pPr algn="ctr"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8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0414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 dirty="0" smtClean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 dirty="0" smtClean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</a:t>
            </a: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right tone at the top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5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3081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Sound in judgment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524000"/>
            <a:ext cx="82296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Integrity , probity and high ethical standards</a:t>
            </a:r>
            <a:r>
              <a:rPr lang="en-CA" sz="149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9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Able and willing to inquire and probe</a:t>
            </a:r>
            <a:r>
              <a:rPr lang="en-CA" sz="1487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7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Strength of character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7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2225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Strong interpersonal skills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451100"/>
            <a:ext cx="85979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Acquiring an understanding of fraud risks</a:t>
            </a:r>
            <a:r>
              <a:rPr lang="en-CA" sz="164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4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Policy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4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0353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How an organisation views fraud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3289300"/>
            <a:ext cx="82296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Policy application; where, to whom</a:t>
            </a:r>
            <a:r>
              <a:rPr lang="en-CA" sz="14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Fraud definition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626" name="TextBox 10"/>
          <p:cNvSpPr txBox="1">
            <a:spLocks noChangeArrowheads="1"/>
          </p:cNvSpPr>
          <p:nvPr/>
        </p:nvSpPr>
        <p:spPr bwMode="auto">
          <a:xfrm>
            <a:off x="914400" y="37592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25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Stating board‘s attitude toward fraud and offenders</a:t>
            </a:r>
          </a:p>
          <a:p>
            <a:pPr eaLnBrk="1" hangingPunct="1">
              <a:lnSpc>
                <a:spcPts val="1725"/>
              </a:lnSpc>
            </a:pPr>
            <a:endParaRPr lang="en-CA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9627" name="TextBox 11"/>
          <p:cNvSpPr txBox="1">
            <a:spLocks noChangeArrowheads="1"/>
          </p:cNvSpPr>
          <p:nvPr/>
        </p:nvSpPr>
        <p:spPr bwMode="auto">
          <a:xfrm>
            <a:off x="914400" y="39751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Provide details on organisation‘s fraud risk management strategy</a:t>
            </a:r>
            <a:r>
              <a:rPr lang="en-CA" sz="14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 charset="0"/>
              </a:rPr>
            </a:b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Fraud prevention and detection responsibilities</a:t>
            </a:r>
          </a:p>
          <a:p>
            <a:pPr eaLnBrk="1" hangingPunct="1">
              <a:lnSpc>
                <a:spcPts val="1800"/>
              </a:lnSpc>
            </a:pPr>
            <a:endParaRPr lang="en-CA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4450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Procedures on the fraud discovery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6100" y="46990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Roles and responsibilities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6100" y="5232400"/>
            <a:ext cx="7167177" cy="842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latin typeface="Century Schoolbook"/>
                <a:ea typeface="+mn-ea"/>
                <a:cs typeface="Century Schoolbook"/>
              </a:rPr>
              <a:t>Potential barriers to developing an anti-fraud culture</a:t>
            </a:r>
            <a:r>
              <a:rPr lang="en-CA" sz="1687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7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88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Short term incentive schemes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7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6100" y="58293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Domineering executives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61087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Operating in different countries and cultures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9633" name="Picture 1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15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REATING FRAUD RISKS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4605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Recording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3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828800"/>
            <a:ext cx="8597900" cy="952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Monitoring</a:t>
            </a:r>
            <a:r>
              <a:rPr lang="en-CA" sz="233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3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Reporting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3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7940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Fraud awareness training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2131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Educate employees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0647" name="TextBox 7"/>
          <p:cNvSpPr txBox="1">
            <a:spLocks noChangeArrowheads="1"/>
          </p:cNvSpPr>
          <p:nvPr/>
        </p:nvSpPr>
        <p:spPr bwMode="auto">
          <a:xfrm>
            <a:off x="914400" y="35941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Simulate interest and dialogue around the</a:t>
            </a:r>
            <a:r>
              <a:rPr lang="en-CA" sz="21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 charset="0"/>
              </a:rPr>
            </a:b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organisation‘s anti-fraud culture</a:t>
            </a:r>
          </a:p>
          <a:p>
            <a:pPr eaLnBrk="1" hangingPunct="1">
              <a:lnSpc>
                <a:spcPts val="2500"/>
              </a:lnSpc>
            </a:pPr>
            <a:endParaRPr lang="en-CA" sz="2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4292600"/>
            <a:ext cx="82296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Encourage employees to raise their concerns around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fraud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50038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Senior management awareness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53975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Employee awareness training programme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0651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8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/>
          <p:nvPr/>
        </p:nvSpPr>
        <p:spPr>
          <a:xfrm>
            <a:off x="546100" y="406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ETECTING FRAUD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81100"/>
            <a:ext cx="165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117600"/>
            <a:ext cx="82296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Training employees to look for the signs of fraud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397000"/>
            <a:ext cx="812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92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The behavioural signs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1600200"/>
            <a:ext cx="7772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Overspending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1803400"/>
            <a:ext cx="77724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Increasing debts and lack of wealth</a:t>
            </a:r>
            <a:r>
              <a:rPr lang="en-CA" sz="128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long absence from work or failure to take leave</a:t>
            </a:r>
            <a:r>
              <a:rPr lang="en-CA" sz="12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Changes to work patterns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2374900"/>
            <a:ext cx="81280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Long hours after normal business hours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2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Transactional signs</a:t>
            </a:r>
          </a:p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2819400"/>
            <a:ext cx="7772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Unusual supplier relationship</a:t>
            </a:r>
            <a:r>
              <a:rPr lang="en-CA" sz="12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partners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225800"/>
            <a:ext cx="7772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Non-transparent counterparties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3416300"/>
            <a:ext cx="7772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Vague description of payments for goods and services</a:t>
            </a:r>
            <a:r>
              <a:rPr lang="en-CA" sz="12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Lack of competitive tendering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3797300"/>
            <a:ext cx="81280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Payments to offshore companies or bank accounts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2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The system sign</a:t>
            </a:r>
          </a:p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4241800"/>
            <a:ext cx="7772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Deliberate turning off of audit or controls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4432300"/>
            <a:ext cx="7772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Using an employees username and password while he/she is on leave</a:t>
            </a:r>
            <a:r>
              <a:rPr lang="en-CA" sz="12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 higher than average number of failed logins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400" y="4813300"/>
            <a:ext cx="81280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Logins at unusual times of the day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2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The corporate signs</a:t>
            </a:r>
          </a:p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5270500"/>
            <a:ext cx="7772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No screening and due diligence strategies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0000" y="5461000"/>
            <a:ext cx="7772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Autocratic management decisions around business relationships</a:t>
            </a:r>
            <a:r>
              <a:rPr lang="en-CA" sz="12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Losses and declining margins on sales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0000" y="5854700"/>
            <a:ext cx="7772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Artificial barriers put up by directors to avoid answering questions</a:t>
            </a:r>
            <a:r>
              <a:rPr lang="en-CA" sz="12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Overriding of budgetary controls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0000" y="6248400"/>
            <a:ext cx="7772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Incomplete records</a:t>
            </a:r>
            <a:r>
              <a:rPr lang="en-CA" sz="12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Unusual manual transactions and adjustments</a:t>
            </a:r>
          </a:p>
          <a:p>
            <a:pPr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1684" name="Picture 2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16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YPES OF FRAUD DETECTION TEST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28900" y="1917700"/>
            <a:ext cx="65151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Analysis of computer transactions and data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16200" y="3098800"/>
            <a:ext cx="65278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Analysis of indicators related to individuals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1900" y="4267200"/>
            <a:ext cx="53721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Document analysis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600" y="5168900"/>
            <a:ext cx="56134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Analysis of third parties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0" y="5499100"/>
            <a:ext cx="64770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en-CA" sz="15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Customers , suppliers , business partners ,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	and  inspection of premises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2696" name="Picture 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9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ANAGING INCIDENTS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875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Fraud response plan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968500"/>
            <a:ext cx="85979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Management responsibilities and awareness of key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issues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514600"/>
            <a:ext cx="82296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Fraud incident management</a:t>
            </a:r>
            <a:r>
              <a:rPr lang="en-CA" sz="18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Senior management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1115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Investigation approach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3655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Consider whether to, and when to, bring police and media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6322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Investigation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3962400"/>
            <a:ext cx="8229600" cy="1244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Top management approval</a:t>
            </a:r>
            <a:r>
              <a:rPr lang="en-CA" sz="18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Seeking legal advice</a:t>
            </a:r>
            <a:r>
              <a:rPr lang="en-CA" sz="18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Common objectives</a:t>
            </a:r>
            <a:r>
              <a:rPr lang="en-CA" sz="18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Initial response</a:t>
            </a:r>
          </a:p>
          <a:p>
            <a:pPr eaLnBrk="1" fontAlgn="auto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51308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Collecting information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4229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Conducting interviews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7150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Preparing for counterattacks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3725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2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700860" y="777850"/>
            <a:ext cx="6646651" cy="3623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>
                <a:solidFill>
                  <a:srgbClr val="565F6C"/>
                </a:solidFill>
                <a:latin typeface="Century Schoolbook"/>
                <a:cs typeface="Century Schoolbook"/>
              </a:rPr>
              <a:t>FACTORS PROMOTING ONLINE FRAUD </a:t>
            </a:r>
            <a:r>
              <a:rPr lang="en-CA" sz="2000" b="1" dirty="0" smtClean="0">
                <a:solidFill>
                  <a:srgbClr val="565F6C"/>
                </a:solidFill>
                <a:latin typeface="Century Schoolbook"/>
                <a:cs typeface="Century Schoolbook"/>
              </a:rPr>
              <a:t> 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44739" name="TextBox 3"/>
          <p:cNvSpPr txBox="1">
            <a:spLocks noChangeArrowheads="1"/>
          </p:cNvSpPr>
          <p:nvPr/>
        </p:nvSpPr>
        <p:spPr bwMode="auto">
          <a:xfrm>
            <a:off x="546100" y="16510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E-business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019300"/>
            <a:ext cx="82296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Offer wide variety of products</a:t>
            </a:r>
            <a:r>
              <a:rPr lang="en-CA" sz="20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Have global expansion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806700"/>
            <a:ext cx="8229600" cy="1143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Provide fast and easy access to products and services</a:t>
            </a:r>
            <a:r>
              <a:rPr lang="en-CA" sz="209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9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Its anonymity attract fraudsters and criminals who</a:t>
            </a:r>
            <a:r>
              <a:rPr lang="en-CA" sz="21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try to make quick money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9370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More than 56% of online shoppers are sceptical of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4743" name="TextBox 7"/>
          <p:cNvSpPr txBox="1">
            <a:spLocks noChangeArrowheads="1"/>
          </p:cNvSpPr>
          <p:nvPr/>
        </p:nvSpPr>
        <p:spPr bwMode="auto">
          <a:xfrm>
            <a:off x="1181100" y="4241800"/>
            <a:ext cx="7962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online shopping mainly because of internet fraud and</a:t>
            </a:r>
            <a:r>
              <a:rPr lang="en-CA" sz="21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 charset="0"/>
              </a:rPr>
            </a:b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other security concerns.</a:t>
            </a:r>
          </a:p>
          <a:p>
            <a:pPr eaLnBrk="1" hangingPunct="1">
              <a:lnSpc>
                <a:spcPts val="2500"/>
              </a:lnSpc>
            </a:pPr>
            <a:endParaRPr lang="en-CA" sz="2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4744" name="TextBox 8"/>
          <p:cNvSpPr txBox="1">
            <a:spLocks noChangeArrowheads="1"/>
          </p:cNvSpPr>
          <p:nvPr/>
        </p:nvSpPr>
        <p:spPr bwMode="auto">
          <a:xfrm>
            <a:off x="780720" y="5346700"/>
            <a:ext cx="7116131" cy="6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13"/>
              </a:lnSpc>
            </a:pPr>
            <a:r>
              <a:rPr lang="en-CA" b="1" dirty="0" smtClean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Types </a:t>
            </a:r>
            <a:r>
              <a:rPr lang="en-CA" b="1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of internet </a:t>
            </a:r>
            <a:r>
              <a:rPr lang="en-CA" b="1" dirty="0" smtClean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fraud affecting </a:t>
            </a:r>
            <a:r>
              <a:rPr lang="en-CA" b="1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e-business?</a:t>
            </a:r>
          </a:p>
          <a:p>
            <a:pPr eaLnBrk="1" hangingPunct="1">
              <a:lnSpc>
                <a:spcPts val="2413"/>
              </a:lnSpc>
            </a:pPr>
            <a:endParaRPr lang="en-CA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44745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10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342900" y="228600"/>
            <a:ext cx="6258123" cy="1245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</a:t>
            </a:r>
            <a:r>
              <a:rPr lang="en-CA" b="1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NLINE FRAUDS IDENTIFIED BY THE INTERNET</a:t>
            </a:r>
            <a:r>
              <a:rPr lang="en-CA" b="1" dirty="0">
                <a:solidFill>
                  <a:srgbClr val="000000"/>
                </a:solidFill>
                <a:latin typeface="Times New Roman"/>
                <a:ea typeface="+mn-ea"/>
              </a:rPr>
              <a:t/>
            </a:r>
            <a:br>
              <a:rPr lang="en-CA" b="1" dirty="0">
                <a:solidFill>
                  <a:srgbClr val="000000"/>
                </a:solidFill>
                <a:latin typeface="Times New Roman"/>
                <a:ea typeface="+mn-ea"/>
              </a:rPr>
            </a:br>
            <a:r>
              <a:rPr lang="en-CA" b="1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COMPLAINT CENTRE</a:t>
            </a:r>
          </a:p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573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Auction fraud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587500"/>
            <a:ext cx="82296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Internet auction fraud could be when you buy fake or stolen goods, or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when you pay for goods that never arrive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0066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Counterfeit cashier's check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3114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Institutional investment fraud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2628900"/>
            <a:ext cx="82296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Institutional investment fraud is when institutions and corporations are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targeted to make investments through offers that turn out to be too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good to be true includes:</a:t>
            </a:r>
          </a:p>
          <a:p>
            <a:pPr eaLnBrk="1" fontAlgn="auto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238500"/>
            <a:ext cx="7874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Share sale fraud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3479800"/>
            <a:ext cx="7594600" cy="419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Stockbrokers , usually based overseas, offering shares that premise high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returns . ( too good to be true)</a:t>
            </a:r>
          </a:p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835400"/>
            <a:ext cx="7874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Pension fund fraud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4038600"/>
            <a:ext cx="78740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74319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Promise to convert pension into cash before retirement</a:t>
            </a:r>
            <a:r>
              <a:rPr lang="en-CA" sz="133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3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4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Ponzi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4470400"/>
            <a:ext cx="78740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74319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Get rich quick</a:t>
            </a:r>
            <a:r>
              <a:rPr lang="en-CA" sz="134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4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Pyramid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4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4927600"/>
            <a:ext cx="78740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Unsustainable business rewards people for enrolling others into a non-existent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business  or worthless products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6100" y="5283200"/>
            <a:ext cx="8597900" cy="698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Credit card fraud</a:t>
            </a:r>
            <a:r>
              <a:rPr lang="en-CA" sz="184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4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Scareware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4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6100" y="59182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Debt elimination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62230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Parcel courier email scheme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5777" name="Picture 1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NLINE FRAUDS IDENTIFIED BY THE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787" name="TextBox 3"/>
          <p:cNvSpPr txBox="1">
            <a:spLocks noChangeArrowheads="1"/>
          </p:cNvSpPr>
          <p:nvPr/>
        </p:nvSpPr>
        <p:spPr bwMode="auto">
          <a:xfrm>
            <a:off x="546100" y="9271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450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INTERNET COMPLAINT CENTRE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 (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  <a:r>
              <a:rPr lang="en-CA" altLang="ja-JP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)</a:t>
            </a:r>
          </a:p>
          <a:p>
            <a:pPr eaLnBrk="1" hangingPunct="1">
              <a:lnSpc>
                <a:spcPts val="345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49400"/>
            <a:ext cx="8597900" cy="800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Employment/business opportunities</a:t>
            </a:r>
            <a:r>
              <a:rPr lang="en-CA" sz="216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6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Escrow service fraud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2733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Identity theft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603500"/>
            <a:ext cx="8597900" cy="1130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Internet extortion</a:t>
            </a:r>
            <a:r>
              <a:rPr lang="en-CA" sz="215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5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Investment fraud</a:t>
            </a:r>
            <a:r>
              <a:rPr lang="en-CA" sz="213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3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Lotteries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3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791" name="TextBox 7"/>
          <p:cNvSpPr txBox="1">
            <a:spLocks noChangeArrowheads="1"/>
          </p:cNvSpPr>
          <p:nvPr/>
        </p:nvSpPr>
        <p:spPr bwMode="auto">
          <a:xfrm>
            <a:off x="546100" y="3632200"/>
            <a:ext cx="8597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CA" sz="15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West African  letter  fraud or ―419‖</a:t>
            </a:r>
            <a:r>
              <a:rPr lang="en-CA" sz="21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21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Phishing/ Spoofing</a:t>
            </a:r>
          </a:p>
          <a:p>
            <a:pPr eaLnBrk="1" hangingPunct="1">
              <a:lnSpc>
                <a:spcPts val="2700"/>
              </a:lnSpc>
            </a:pPr>
            <a:endParaRPr lang="en-CA" sz="2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3434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Reshipping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4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46863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Spam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0038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Third party receiver</a:t>
            </a:r>
            <a:r>
              <a:rPr lang="en-CA" sz="214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4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Dating fraud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4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57023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Travel and holiday fraud</a:t>
            </a:r>
            <a:r>
              <a:rPr lang="en-CA" sz="215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5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Charity fraud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6796" name="Picture 1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7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733" y="627280"/>
            <a:ext cx="671694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merican Typewriter"/>
                <a:cs typeface="American Typewriter"/>
              </a:rPr>
              <a:t>Define  Online Fraud?</a:t>
            </a: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Factors  Promoting Online Fraud</a:t>
            </a: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Differences between Physical Fraud </a:t>
            </a: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and Online Fraud</a:t>
            </a: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Who Commits  Online fraud?</a:t>
            </a: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How  the Fraud is Committed</a:t>
            </a: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Types of Online Fraud</a:t>
            </a: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Signs  of Fraud  in an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Organisation</a:t>
            </a:r>
            <a:endParaRPr lang="en-US" sz="2400" b="1" dirty="0" smtClean="0">
              <a:latin typeface="American Typewriter"/>
              <a:cs typeface="American Typewriter"/>
            </a:endParaRPr>
          </a:p>
          <a:p>
            <a:endParaRPr lang="en-US" sz="2400" b="1" dirty="0">
              <a:latin typeface="American Typewriter"/>
              <a:cs typeface="American Typewriter"/>
            </a:endParaRPr>
          </a:p>
          <a:p>
            <a:r>
              <a:rPr lang="en-US" sz="2400" b="1" dirty="0" smtClean="0">
                <a:latin typeface="American Typewriter"/>
                <a:cs typeface="American Typewriter"/>
              </a:rPr>
              <a:t>Measures to Curb Online fraud</a:t>
            </a:r>
            <a:endParaRPr lang="en-US" sz="2400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2055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6350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OW TO AVOID ONLINE FRAUD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74800"/>
            <a:ext cx="7185221" cy="17810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 dirty="0" smtClean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 dirty="0" smtClean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Learn </a:t>
            </a:r>
            <a:r>
              <a:rPr lang="en-CA" sz="2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about the sellers and check them properly</a:t>
            </a:r>
            <a:r>
              <a:rPr lang="en-CA" sz="236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6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82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Insure </a:t>
            </a:r>
            <a:r>
              <a:rPr lang="en-CA" sz="2402" dirty="0" smtClean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products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 dirty="0">
              <a:solidFill>
                <a:srgbClr val="000000"/>
              </a:solidFill>
              <a:latin typeface="Century Schoolbook"/>
              <a:ea typeface="+mn-ea"/>
              <a:cs typeface="Century Schoolbook"/>
            </a:endParaRP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5146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Purchase with credit card to be able to dispute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charges if anything goes wrong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813" name="TextBox 5"/>
          <p:cNvSpPr txBox="1">
            <a:spLocks noChangeArrowheads="1"/>
          </p:cNvSpPr>
          <p:nvPr/>
        </p:nvSpPr>
        <p:spPr bwMode="auto">
          <a:xfrm>
            <a:off x="546100" y="3327400"/>
            <a:ext cx="859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Don‘t provide personal information such as NIN,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DLN, etc</a:t>
            </a:r>
          </a:p>
          <a:p>
            <a:pPr eaLnBrk="1" hangingPunct="1">
              <a:lnSpc>
                <a:spcPts val="29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1402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Check out the security/encryption software of the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site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815" name="TextBox 7"/>
          <p:cNvSpPr txBox="1">
            <a:spLocks noChangeArrowheads="1"/>
          </p:cNvSpPr>
          <p:nvPr/>
        </p:nvSpPr>
        <p:spPr bwMode="auto">
          <a:xfrm>
            <a:off x="546100" y="49530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Don‘t judge a company by its website</a:t>
            </a:r>
          </a:p>
          <a:p>
            <a:pPr eaLnBrk="1" hangingPunct="1">
              <a:lnSpc>
                <a:spcPts val="2763"/>
              </a:lnSpc>
            </a:pPr>
            <a:endParaRPr lang="en-CA" sz="2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5321300"/>
            <a:ext cx="8597900" cy="952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Obtain physical address of the businesses</a:t>
            </a:r>
            <a:r>
              <a:rPr lang="en-CA" sz="236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6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Any suggestions??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7817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14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EFERENCES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828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Samociuk. M, Iyer. N, Doody. H., 2009, A short guide to fraud risk fraud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8836" name="TextBox 4"/>
          <p:cNvSpPr txBox="1">
            <a:spLocks noChangeArrowheads="1"/>
          </p:cNvSpPr>
          <p:nvPr/>
        </p:nvSpPr>
        <p:spPr bwMode="auto">
          <a:xfrm>
            <a:off x="812800" y="2311400"/>
            <a:ext cx="833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25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resistance and detection, Gover publishing Ltd, England.</a:t>
            </a:r>
          </a:p>
          <a:p>
            <a:pPr eaLnBrk="1" hangingPunct="1">
              <a:lnSpc>
                <a:spcPts val="1725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8837" name="TextBox 5"/>
          <p:cNvSpPr txBox="1">
            <a:spLocks noChangeArrowheads="1"/>
          </p:cNvSpPr>
          <p:nvPr/>
        </p:nvSpPr>
        <p:spPr bwMode="auto">
          <a:xfrm>
            <a:off x="546100" y="2921000"/>
            <a:ext cx="8597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Rider. B, Alexander. K, Linklater. L, Bazeley. S, 2009, Market abuse and insider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dealing, Tottel publishing, west Sussex.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8838" name="TextBox 6"/>
          <p:cNvSpPr txBox="1">
            <a:spLocks noChangeArrowheads="1"/>
          </p:cNvSpPr>
          <p:nvPr/>
        </p:nvSpPr>
        <p:spPr bwMode="auto">
          <a:xfrm>
            <a:off x="546100" y="3695700"/>
            <a:ext cx="8597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CA" sz="1500">
                <a:solidFill>
                  <a:srgbClr val="000000"/>
                </a:solidFill>
                <a:latin typeface="Century Schoolbook Italic" charset="0"/>
                <a:cs typeface="Century Schoolbook Italic" charset="0"/>
              </a:rPr>
              <a:t>Anonymous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. 2010, ‗UK firms under fraud attack‘</a:t>
            </a:r>
            <a:r>
              <a:rPr lang="en-CA" altLang="ja-JP" sz="1500">
                <a:solidFill>
                  <a:srgbClr val="000000"/>
                </a:solidFill>
                <a:latin typeface="Century Schoolbook Italic" charset="0"/>
                <a:cs typeface="Century Schoolbook Italic" charset="0"/>
              </a:rPr>
              <a:t>, credit management,</a:t>
            </a:r>
            <a:r>
              <a:rPr lang="en-CA" altLang="ja-JP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altLang="ja-JP" sz="1500">
                <a:solidFill>
                  <a:srgbClr val="000000"/>
                </a:solidFill>
                <a:latin typeface="Times New Roman" charset="0"/>
              </a:rPr>
            </a:br>
            <a:r>
              <a:rPr lang="en-CA" altLang="ja-JP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Stamford. pg. 12, 1 pgs.</a:t>
            </a:r>
          </a:p>
          <a:p>
            <a:pPr eaLnBrk="1" hangingPunct="1">
              <a:lnSpc>
                <a:spcPts val="25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6990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D2601C"/>
                </a:solidFill>
                <a:latin typeface="Century Schoolbook Bold"/>
                <a:ea typeface="+mn-ea"/>
                <a:cs typeface="Century Schoolbook Bold"/>
              </a:rPr>
              <a:t>http://www.fbi.gov/scams-safety/fraud/internet_fraud/internet_fraud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50165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D2601C"/>
                </a:solidFill>
                <a:latin typeface="Century Schoolbook"/>
                <a:ea typeface="+mn-ea"/>
                <a:cs typeface="Century Schoolbook"/>
              </a:rPr>
              <a:t>http://www.bionomicfuel.com/internet-investment-fraud/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3340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D2601C"/>
                </a:solidFill>
                <a:latin typeface="Century Schoolbook Bold"/>
                <a:ea typeface="+mn-ea"/>
                <a:cs typeface="Century Schoolbook Bold"/>
              </a:rPr>
              <a:t>http://www.ic3.gov/crimeschemes.aspx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6388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http://www.fraud.org/tips/internet/general.htm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884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2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548002"/>
            <a:ext cx="7410891" cy="887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                                         </a:t>
            </a:r>
            <a:r>
              <a:rPr lang="en-CA" sz="2004" b="1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BACKGROUND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dirty="0" smtClean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Almost 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 third of UK businesses, (31%), have been targeted by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44600"/>
            <a:ext cx="8293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fraudsters over the past 18 months, according to recent research</a:t>
            </a:r>
          </a:p>
          <a:p>
            <a:pPr eaLnBrk="1" fontAlgn="auto" hangingPunct="1">
              <a:lnSpc>
                <a:spcPts val="20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11300"/>
            <a:ext cx="8293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from </a:t>
            </a:r>
            <a:r>
              <a:rPr lang="en-CA" sz="2004" dirty="0" err="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Graydon</a:t>
            </a:r>
            <a:r>
              <a:rPr lang="en-CA" sz="2004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UK, the commercial credit referencing agency.</a:t>
            </a:r>
          </a:p>
          <a:p>
            <a:pPr eaLnBrk="1" fontAlgn="auto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1993900"/>
            <a:ext cx="85979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survey also finds that 22% of firms believe that the problem of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commercial fraud is getting worse.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933700"/>
            <a:ext cx="85979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5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304800" algn="l"/>
                <a:tab pos="304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research reports that the most common type of fraud experienced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by UK businesses is that of fraudulent credit applications. These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account for nearly half (45%) of fraudulent incidents cited by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survey respondents.</a:t>
            </a:r>
          </a:p>
          <a:p>
            <a:pPr eaLnBrk="1" fontAlgn="auto" hangingPunct="1">
              <a:lnSpc>
                <a:spcPts val="21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432300"/>
            <a:ext cx="85979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65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304800" algn="l"/>
                <a:tab pos="304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latest figures from the Ministry of Justice show that successful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convictions brought against fraudsters in Magistrates' Courts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actually fell following the introduction of the Fraud Act in January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2007, from 14,300 in 2007 to 13,200 in 2008. (Credit management,</a:t>
            </a:r>
          </a:p>
          <a:p>
            <a:pPr eaLnBrk="1" fontAlgn="auto" hangingPunct="1">
              <a:lnSpc>
                <a:spcPts val="21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0900" y="5537200"/>
            <a:ext cx="8293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2010)</a:t>
            </a:r>
          </a:p>
          <a:p>
            <a:pPr eaLnBrk="1" fontAlgn="auto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6197600"/>
            <a:ext cx="85979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 US the typical organisation loses 5-7% of its annual revenues to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fraud. (ACFE, 2002-2008)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2458" name="Picture 1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1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961" y="1009804"/>
            <a:ext cx="637412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merican Typewriter"/>
                <a:cs typeface="American Typewriter"/>
              </a:rPr>
              <a:t>FRAUD  is wrongful </a:t>
            </a:r>
            <a:r>
              <a:rPr lang="en-US" sz="2800" b="1" dirty="0">
                <a:latin typeface="American Typewriter"/>
                <a:cs typeface="American Typewriter"/>
              </a:rPr>
              <a:t>or criminal deception intended to result in financial or personal gain</a:t>
            </a:r>
            <a:r>
              <a:rPr lang="en-US" sz="2800" b="1" dirty="0" smtClean="0">
                <a:latin typeface="American Typewriter"/>
                <a:cs typeface="American Typewriter"/>
              </a:rPr>
              <a:t>.</a:t>
            </a:r>
          </a:p>
          <a:p>
            <a:endParaRPr lang="en-US" sz="2800" b="1" dirty="0">
              <a:latin typeface="American Typewriter"/>
              <a:cs typeface="American Typewriter"/>
            </a:endParaRPr>
          </a:p>
          <a:p>
            <a:r>
              <a:rPr lang="en-US" sz="2800" b="1" dirty="0" smtClean="0">
                <a:latin typeface="American Typewriter"/>
                <a:cs typeface="American Typewriter"/>
              </a:rPr>
              <a:t>ONLINE FRAUD is a type of fraud that makes use of Internet for its commission.</a:t>
            </a:r>
            <a:endParaRPr lang="en-US" sz="2800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58414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159" y="574388"/>
            <a:ext cx="760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 </a:t>
            </a:r>
            <a:r>
              <a:rPr lang="en-US" sz="3200" b="1" dirty="0" smtClean="0"/>
              <a:t>ASSET</a:t>
            </a:r>
            <a:r>
              <a:rPr lang="en-US" sz="2400" dirty="0" smtClean="0"/>
              <a:t> </a:t>
            </a:r>
            <a:r>
              <a:rPr lang="en-US" sz="2400" dirty="0"/>
              <a:t>is any company-owned </a:t>
            </a:r>
            <a:r>
              <a:rPr lang="en-US" sz="2400" dirty="0" smtClean="0"/>
              <a:t>information</a:t>
            </a:r>
            <a:r>
              <a:rPr lang="en-US" sz="2400" dirty="0"/>
              <a:t>, </a:t>
            </a:r>
            <a:r>
              <a:rPr lang="en-US" sz="2400" dirty="0" smtClean="0"/>
              <a:t>system, data </a:t>
            </a:r>
            <a:r>
              <a:rPr lang="en-US" sz="2400" dirty="0"/>
              <a:t>or hardware that </a:t>
            </a:r>
            <a:r>
              <a:rPr lang="en-US" sz="2400" dirty="0" smtClean="0"/>
              <a:t>has VALUE and is </a:t>
            </a:r>
            <a:r>
              <a:rPr lang="en-US" sz="2400" dirty="0"/>
              <a:t>used in the course of business </a:t>
            </a:r>
            <a:r>
              <a:rPr lang="en-US" sz="2400" dirty="0" smtClean="0"/>
              <a:t>activities.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95159" y="2227257"/>
            <a:ext cx="787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3200" b="1" dirty="0" smtClean="0"/>
              <a:t>THREAT</a:t>
            </a:r>
            <a:r>
              <a:rPr lang="en-US" sz="2800" dirty="0" smtClean="0"/>
              <a:t> </a:t>
            </a:r>
            <a:r>
              <a:rPr lang="en-US" sz="2800" dirty="0"/>
              <a:t>is something that may or may not happen, but has the potential to cause serious damage. </a:t>
            </a:r>
            <a:r>
              <a:rPr lang="en-US" sz="2800" b="1" dirty="0"/>
              <a:t>Threats</a:t>
            </a:r>
            <a:r>
              <a:rPr lang="en-US" sz="2800" dirty="0"/>
              <a:t> can lead to attacks on computer systems, networks and more.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159" y="4153859"/>
            <a:ext cx="8341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 probability or threat of damage</a:t>
            </a:r>
            <a:r>
              <a:rPr lang="en-US" sz="2800" b="1" dirty="0" smtClean="0"/>
              <a:t>, </a:t>
            </a:r>
            <a:r>
              <a:rPr lang="en-US" sz="2800" b="1" dirty="0"/>
              <a:t>loss, or any other negative occurrence that is caused by external or internal </a:t>
            </a:r>
            <a:r>
              <a:rPr lang="en-US" sz="2800" b="1" dirty="0" smtClean="0"/>
              <a:t>vulnerabilities on software or hardware.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650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406400" y="558800"/>
            <a:ext cx="8737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RIDER ET AL</a:t>
            </a: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., 2009</a:t>
            </a:r>
          </a:p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4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5600" y="1168400"/>
            <a:ext cx="8788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Computer misuse act 1990 defines three types of offences: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5600" y="1549400"/>
            <a:ext cx="87884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  To access without authority a computer materials that is a</a:t>
            </a: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6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	programme or data.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5600" y="2298700"/>
            <a:ext cx="87884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  To access without authority a computer system with intend to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	commit or facilitate the commission of a serious crime 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5600" y="3086100"/>
            <a:ext cx="8788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  To without authority modify computer material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3441700"/>
            <a:ext cx="84201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02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  A modification is defined to include alteration or erasing any program or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	data on the computer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3900" y="41656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33481" name="TextBox 9"/>
          <p:cNvSpPr txBox="1">
            <a:spLocks noChangeArrowheads="1"/>
          </p:cNvSpPr>
          <p:nvPr/>
        </p:nvSpPr>
        <p:spPr bwMode="auto">
          <a:xfrm>
            <a:off x="1028700" y="4114800"/>
            <a:ext cx="7404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6FC000"/>
                </a:solidFill>
                <a:latin typeface="Century Schoolbook" charset="0"/>
                <a:cs typeface="Century Schoolbook" charset="0"/>
              </a:rPr>
              <a:t>2006 review : section 3 covers conduct designed to disrupt and deny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33482" name="TextBox 10"/>
          <p:cNvSpPr txBox="1">
            <a:spLocks noChangeArrowheads="1"/>
          </p:cNvSpPr>
          <p:nvPr/>
        </p:nvSpPr>
        <p:spPr bwMode="auto">
          <a:xfrm>
            <a:off x="1028700" y="4419600"/>
            <a:ext cx="3098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13"/>
              </a:lnSpc>
            </a:pPr>
            <a:r>
              <a:rPr lang="en-CA" sz="1800">
                <a:solidFill>
                  <a:srgbClr val="6FC000"/>
                </a:solidFill>
                <a:latin typeface="Century Schoolbook" charset="0"/>
                <a:cs typeface="Century Schoolbook" charset="0"/>
              </a:rPr>
              <a:t>computer related services.</a:t>
            </a:r>
          </a:p>
          <a:p>
            <a:pPr eaLnBrk="1" hangingPunct="1">
              <a:lnSpc>
                <a:spcPts val="2013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33483" name="TextBox 11"/>
          <p:cNvSpPr txBox="1">
            <a:spLocks noChangeArrowheads="1"/>
          </p:cNvSpPr>
          <p:nvPr/>
        </p:nvSpPr>
        <p:spPr bwMode="auto">
          <a:xfrm>
            <a:off x="990600" y="4749800"/>
            <a:ext cx="8153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6FC000"/>
                </a:solidFill>
                <a:latin typeface="Century Schoolbook" charset="0"/>
                <a:cs typeface="Century Schoolbook" charset="0"/>
              </a:rPr>
              <a:t>    New section added (3A) ,it is a criminal offence to have or distribute ‗tools‘ to be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6FC000"/>
                </a:solidFill>
                <a:latin typeface="Century Schoolbook" charset="0"/>
                <a:cs typeface="Century Schoolbook" charset="0"/>
              </a:rPr>
              <a:t>	used for hacking computer networks.</a:t>
            </a:r>
          </a:p>
          <a:p>
            <a:pPr eaLnBrk="1" hangingPunct="1">
              <a:lnSpc>
                <a:spcPts val="20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5600" y="5321300"/>
            <a:ext cx="87884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  If the defendant is outside UK and the computer is in the UK there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	would be an offence.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5600" y="6070600"/>
            <a:ext cx="87884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  Internet fraud are frauds committed by people using any internet</a:t>
            </a: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6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	service available (email, chat rooms, website, bulletin boards,etc).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3486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3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W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HO COMMITS FRAUD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?</a:t>
            </a:r>
          </a:p>
          <a:p>
            <a:pPr eaLnBrk="1" fontAlgn="auto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97300" y="2032000"/>
            <a:ext cx="53467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Employees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59000" y="2933700"/>
            <a:ext cx="11049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Competitors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10200" y="2933700"/>
            <a:ext cx="9017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Suppliers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11600" y="3670300"/>
            <a:ext cx="762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Core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95700" y="3911600"/>
            <a:ext cx="12827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business</a:t>
            </a:r>
          </a:p>
          <a:p>
            <a:pPr eaLnBrk="1" fontAlgn="auto" hangingPunct="1">
              <a:lnSpc>
                <a:spcPts val="180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59000" y="4673600"/>
            <a:ext cx="1041400" cy="139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Professional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35600" y="4673600"/>
            <a:ext cx="774700" cy="139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Business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0600" y="4826000"/>
            <a:ext cx="8890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criminals</a:t>
            </a:r>
          </a:p>
          <a:p>
            <a:pPr eaLnBrk="1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48300" y="4826000"/>
            <a:ext cx="8255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partners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97300" y="5664200"/>
            <a:ext cx="53467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Customers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4509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6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F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RAUD RISK MANAGEMENT STRATEGY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23" name="TextBox 3"/>
          <p:cNvSpPr txBox="1">
            <a:spLocks noChangeArrowheads="1"/>
          </p:cNvSpPr>
          <p:nvPr/>
        </p:nvSpPr>
        <p:spPr bwMode="auto">
          <a:xfrm>
            <a:off x="914400" y="1638300"/>
            <a:ext cx="8229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63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To develop a fraud risk management strategy organisations need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to consider previous cases of fraud and draw up a list of the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major elements which should be in place to reduce risks of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similar events occurring.</a:t>
            </a:r>
          </a:p>
          <a:p>
            <a:pPr eaLnBrk="1" hangingPunct="1">
              <a:lnSpc>
                <a:spcPts val="2163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33401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spectacular losses in the late 2000s reveals some common factors :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39243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The fraud risks were not fully understood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42164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Poor management supervision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457700"/>
            <a:ext cx="82296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Un-identified weaknesses in internal controls</a:t>
            </a:r>
            <a:r>
              <a:rPr lang="en-CA" sz="158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Ignorance of red flags and fraud warnings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5092700"/>
            <a:ext cx="82296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Honest and innocent people closed their minds to the possibility of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fraud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61976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Effective fraud risk management should consider all of the above factors.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30" name="Picture 10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76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5588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F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RAUD RISK MANAGEMENT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6547" name="TextBox 3"/>
          <p:cNvSpPr txBox="1">
            <a:spLocks noChangeArrowheads="1"/>
          </p:cNvSpPr>
          <p:nvPr/>
        </p:nvSpPr>
        <p:spPr bwMode="auto">
          <a:xfrm>
            <a:off x="4140200" y="1778000"/>
            <a:ext cx="500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Develop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6548" name="TextBox 4"/>
          <p:cNvSpPr txBox="1">
            <a:spLocks noChangeArrowheads="1"/>
          </p:cNvSpPr>
          <p:nvPr/>
        </p:nvSpPr>
        <p:spPr bwMode="auto">
          <a:xfrm>
            <a:off x="4165600" y="1943100"/>
            <a:ext cx="647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88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an anti</a:t>
            </a:r>
          </a:p>
          <a:p>
            <a:pPr eaLnBrk="1" hangingPunct="1">
              <a:lnSpc>
                <a:spcPts val="1288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36549" name="TextBox 5"/>
          <p:cNvSpPr txBox="1">
            <a:spLocks noChangeArrowheads="1"/>
          </p:cNvSpPr>
          <p:nvPr/>
        </p:nvSpPr>
        <p:spPr bwMode="auto">
          <a:xfrm>
            <a:off x="4229100" y="2108200"/>
            <a:ext cx="53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fraud</a:t>
            </a:r>
          </a:p>
          <a:p>
            <a:pPr eaLnBrk="1" hangingPunct="1">
              <a:lnSpc>
                <a:spcPts val="1300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36550" name="TextBox 6"/>
          <p:cNvSpPr txBox="1">
            <a:spLocks noChangeArrowheads="1"/>
          </p:cNvSpPr>
          <p:nvPr/>
        </p:nvSpPr>
        <p:spPr bwMode="auto">
          <a:xfrm>
            <a:off x="4165600" y="2260600"/>
            <a:ext cx="72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culture</a:t>
            </a:r>
          </a:p>
          <a:p>
            <a:pPr eaLnBrk="1" hangingPunct="1">
              <a:lnSpc>
                <a:spcPts val="1300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36551" name="TextBox 7"/>
          <p:cNvSpPr txBox="1">
            <a:spLocks noChangeArrowheads="1"/>
          </p:cNvSpPr>
          <p:nvPr/>
        </p:nvSpPr>
        <p:spPr bwMode="auto">
          <a:xfrm>
            <a:off x="2628900" y="2730500"/>
            <a:ext cx="2819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Measure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	fraud</a:t>
            </a:r>
          </a:p>
          <a:p>
            <a:pPr eaLnBrk="1" hangingPunct="1">
              <a:lnSpc>
                <a:spcPts val="1300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6552" name="TextBox 8"/>
          <p:cNvSpPr txBox="1">
            <a:spLocks noChangeArrowheads="1"/>
          </p:cNvSpPr>
          <p:nvPr/>
        </p:nvSpPr>
        <p:spPr bwMode="auto">
          <a:xfrm>
            <a:off x="2578100" y="3060700"/>
            <a:ext cx="287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resistance</a:t>
            </a:r>
          </a:p>
          <a:p>
            <a:pPr eaLnBrk="1" hangingPunct="1">
              <a:lnSpc>
                <a:spcPts val="1300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6553" name="TextBox 9"/>
          <p:cNvSpPr txBox="1">
            <a:spLocks noChangeArrowheads="1"/>
          </p:cNvSpPr>
          <p:nvPr/>
        </p:nvSpPr>
        <p:spPr bwMode="auto">
          <a:xfrm>
            <a:off x="4076700" y="3657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Strategy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16200" y="4521200"/>
            <a:ext cx="2832100" cy="406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9624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Manage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incidents</a:t>
            </a:r>
          </a:p>
          <a:p>
            <a:pPr eaLnBrk="1" fontAlgn="auto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76700" y="5384800"/>
            <a:ext cx="1371600" cy="406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21920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Detect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fraud risk</a:t>
            </a:r>
          </a:p>
          <a:p>
            <a:pPr eaLnBrk="1" fontAlgn="auto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6556" name="TextBox 12"/>
          <p:cNvSpPr txBox="1">
            <a:spLocks noChangeArrowheads="1"/>
          </p:cNvSpPr>
          <p:nvPr/>
        </p:nvSpPr>
        <p:spPr bwMode="auto">
          <a:xfrm>
            <a:off x="5676900" y="2806700"/>
            <a:ext cx="3365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Assess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6557" name="TextBox 13"/>
          <p:cNvSpPr txBox="1">
            <a:spLocks noChangeArrowheads="1"/>
          </p:cNvSpPr>
          <p:nvPr/>
        </p:nvSpPr>
        <p:spPr bwMode="auto">
          <a:xfrm>
            <a:off x="5549900" y="2971800"/>
            <a:ext cx="3492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fraud risk</a:t>
            </a:r>
          </a:p>
          <a:p>
            <a:pPr eaLnBrk="1" hangingPunct="1">
              <a:lnSpc>
                <a:spcPts val="12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49900" y="4521200"/>
            <a:ext cx="3492500" cy="406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55448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Treat</a:t>
            </a:r>
            <a: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fraud risk</a:t>
            </a:r>
          </a:p>
          <a:p>
            <a:pPr eaLnBrk="1" fontAlgn="auto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6559" name="Picture 15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1263</Words>
  <Application>Microsoft Macintosh PowerPoint</Application>
  <PresentationFormat>On-screen Show (4:3)</PresentationFormat>
  <Paragraphs>208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8</cp:revision>
  <dcterms:created xsi:type="dcterms:W3CDTF">2017-06-04T07:45:30Z</dcterms:created>
  <dcterms:modified xsi:type="dcterms:W3CDTF">2018-07-11T21:00:32Z</dcterms:modified>
</cp:coreProperties>
</file>