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FF89-2F92-9B48-B367-B9959CA4C140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CC29-58D4-DE45-B0BE-C259FA27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FF89-2F92-9B48-B367-B9959CA4C140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CC29-58D4-DE45-B0BE-C259FA27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7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FF89-2F92-9B48-B367-B9959CA4C140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CC29-58D4-DE45-B0BE-C259FA27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3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FF89-2F92-9B48-B367-B9959CA4C140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CC29-58D4-DE45-B0BE-C259FA27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FF89-2F92-9B48-B367-B9959CA4C140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CC29-58D4-DE45-B0BE-C259FA27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3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FF89-2F92-9B48-B367-B9959CA4C140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CC29-58D4-DE45-B0BE-C259FA27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4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FF89-2F92-9B48-B367-B9959CA4C140}" type="datetimeFigureOut">
              <a:rPr lang="en-US" smtClean="0"/>
              <a:t>9/7/18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CC29-58D4-DE45-B0BE-C259FA27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4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FF89-2F92-9B48-B367-B9959CA4C140}" type="datetimeFigureOut">
              <a:rPr lang="en-US" smtClean="0"/>
              <a:t>9/7/18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CC29-58D4-DE45-B0BE-C259FA27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1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FF89-2F92-9B48-B367-B9959CA4C140}" type="datetimeFigureOut">
              <a:rPr lang="en-US" smtClean="0"/>
              <a:t>9/7/18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CC29-58D4-DE45-B0BE-C259FA27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9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FF89-2F92-9B48-B367-B9959CA4C140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CC29-58D4-DE45-B0BE-C259FA27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3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FF89-2F92-9B48-B367-B9959CA4C140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CC29-58D4-DE45-B0BE-C259FA27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1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FF89-2F92-9B48-B367-B9959CA4C140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1CC29-58D4-DE45-B0BE-C259FA274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2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2006600" y="2171700"/>
            <a:ext cx="6518404" cy="13760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>
                <a:tab pos="2311400" algn="l"/>
              </a:tabLst>
              <a:defRPr/>
            </a:pPr>
            <a:r>
              <a:rPr lang="en-CA" sz="30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</a:t>
            </a:r>
            <a:r>
              <a:rPr lang="en-CA" sz="24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BUSINESS STRATEGY AND MODELS</a:t>
            </a:r>
            <a:r>
              <a:rPr lang="en-CA" sz="2533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533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	LECTURE</a:t>
            </a:r>
            <a:r>
              <a:rPr lang="en-CA" sz="30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	 </a:t>
            </a:r>
            <a:r>
              <a:rPr lang="en-CA" sz="3010" b="1" dirty="0">
                <a:solidFill>
                  <a:srgbClr val="565F6C"/>
                </a:solidFill>
                <a:latin typeface="Century Schoolbook Bold"/>
                <a:cs typeface="Century Schoolbook Bold"/>
              </a:rPr>
              <a:t>8</a:t>
            </a:r>
            <a:endParaRPr lang="en-CA" sz="3010" b="1" dirty="0">
              <a:solidFill>
                <a:srgbClr val="565F6C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33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55900" y="3695700"/>
            <a:ext cx="63881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E-marketing, social media marketing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6132" name="TextBox 10"/>
          <p:cNvSpPr txBox="1">
            <a:spLocks noChangeArrowheads="1"/>
          </p:cNvSpPr>
          <p:nvPr/>
        </p:nvSpPr>
        <p:spPr bwMode="auto">
          <a:xfrm>
            <a:off x="4559300" y="5816600"/>
            <a:ext cx="158591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9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Email :  collinschi@gmail.com</a:t>
            </a: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76133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21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USTOMER BEHAVIOUR MODELS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600" y="1917700"/>
            <a:ext cx="86614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Who is online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5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2600" y="2540000"/>
            <a:ext cx="86614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How consumer behave online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7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2600" y="3162300"/>
            <a:ext cx="86614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Social science, sociology, psychology, &amp; economics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2600" y="3797300"/>
            <a:ext cx="86614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To model and understand human behaviour in</a:t>
            </a:r>
            <a:r>
              <a:rPr lang="en-CA" sz="215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5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8">
                <a:solidFill>
                  <a:srgbClr val="FFFFFF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a marketplace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5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2600" y="4470400"/>
            <a:ext cx="8661400" cy="181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Models predict/explain what customer purchase</a:t>
            </a:r>
            <a:r>
              <a:rPr lang="en-CA" sz="217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7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Where, when, how much, why they buy</a:t>
            </a:r>
            <a:r>
              <a:rPr lang="en-CA" sz="21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To understand customer decision-making process</a:t>
            </a:r>
          </a:p>
          <a:p>
            <a:pPr eaLnBrk="1" fontAlgn="auto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5352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35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"/>
          <p:cNvSpPr txBox="1"/>
          <p:nvPr/>
        </p:nvSpPr>
        <p:spPr>
          <a:xfrm>
            <a:off x="1130300" y="1320800"/>
            <a:ext cx="80137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6" b="1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Consumer Behaviour Model </a:t>
            </a:r>
            <a:r>
              <a:rPr lang="en-CA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(offline)</a:t>
            </a:r>
          </a:p>
          <a:p>
            <a:pPr eaLnBrk="1" fontAlgn="auto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3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6371" name="TextBox 3"/>
          <p:cNvSpPr txBox="1">
            <a:spLocks noChangeArrowheads="1"/>
          </p:cNvSpPr>
          <p:nvPr/>
        </p:nvSpPr>
        <p:spPr bwMode="auto">
          <a:xfrm>
            <a:off x="1130300" y="1714500"/>
            <a:ext cx="8013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660000"/>
                </a:solidFill>
                <a:latin typeface="Century Schoolbook" charset="0"/>
                <a:cs typeface="Century Schoolbook" charset="0"/>
              </a:rPr>
              <a:t>Consumer‘s ultimate decision on the basis of a wide range factors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6372" name="TextBox 4"/>
          <p:cNvSpPr txBox="1">
            <a:spLocks noChangeArrowheads="1"/>
          </p:cNvSpPr>
          <p:nvPr/>
        </p:nvSpPr>
        <p:spPr bwMode="auto">
          <a:xfrm>
            <a:off x="203200" y="2451100"/>
            <a:ext cx="8940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Values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6373" name="TextBox 5"/>
          <p:cNvSpPr txBox="1">
            <a:spLocks noChangeArrowheads="1"/>
          </p:cNvSpPr>
          <p:nvPr/>
        </p:nvSpPr>
        <p:spPr bwMode="auto">
          <a:xfrm>
            <a:off x="203200" y="2730500"/>
            <a:ext cx="8940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Wants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3200" y="2997200"/>
            <a:ext cx="2146300" cy="927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Perception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Behaviour</a:t>
            </a:r>
            <a:r>
              <a:rPr lang="en-CA" sz="18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02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Sub-culture</a:t>
            </a:r>
          </a:p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6375" name="TextBox 7"/>
          <p:cNvSpPr txBox="1">
            <a:spLocks noChangeArrowheads="1"/>
          </p:cNvSpPr>
          <p:nvPr/>
        </p:nvSpPr>
        <p:spPr bwMode="auto">
          <a:xfrm>
            <a:off x="203200" y="4089400"/>
            <a:ext cx="21463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Consumer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FFFFFF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behaviour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Reference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FFFFFF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groups</a:t>
            </a:r>
          </a:p>
          <a:p>
            <a:pPr eaLnBrk="1" hangingPunct="1">
              <a:lnSpc>
                <a:spcPts val="2163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6376" name="TextBox 8"/>
          <p:cNvSpPr txBox="1">
            <a:spLocks noChangeArrowheads="1"/>
          </p:cNvSpPr>
          <p:nvPr/>
        </p:nvSpPr>
        <p:spPr bwMode="auto">
          <a:xfrm>
            <a:off x="203200" y="5194300"/>
            <a:ext cx="2146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Opinion Leaders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6377" name="TextBox 9"/>
          <p:cNvSpPr txBox="1">
            <a:spLocks noChangeArrowheads="1"/>
          </p:cNvSpPr>
          <p:nvPr/>
        </p:nvSpPr>
        <p:spPr bwMode="auto">
          <a:xfrm>
            <a:off x="203200" y="5740400"/>
            <a:ext cx="214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Needs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Drives</a:t>
            </a:r>
          </a:p>
          <a:p>
            <a:pPr eaLnBrk="1" hangingPunct="1">
              <a:lnSpc>
                <a:spcPts val="21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67000" y="2984500"/>
            <a:ext cx="17145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Cultural</a:t>
            </a:r>
          </a:p>
          <a:p>
            <a:pPr eaLnBrk="1" fontAlgn="auto" hangingPunct="1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730500" y="3733800"/>
            <a:ext cx="1651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Social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451100" y="4495800"/>
            <a:ext cx="19304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Psychological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463800" y="5003800"/>
            <a:ext cx="19177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Demographic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variables</a:t>
            </a:r>
          </a:p>
          <a:p>
            <a:pPr eaLnBrk="1" fontAlgn="auto" hangingPunct="1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13300" y="3009900"/>
            <a:ext cx="181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Brand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83100" y="3581400"/>
            <a:ext cx="21463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Marketing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83100" y="3822700"/>
            <a:ext cx="21463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communication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stimuli</a:t>
            </a:r>
          </a:p>
          <a:p>
            <a:pPr eaLnBrk="1" fontAlgn="auto" hangingPunct="1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622800" y="4445000"/>
            <a:ext cx="2006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Firm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22800" y="4686300"/>
            <a:ext cx="2006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capabilities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686300" y="5067300"/>
            <a:ext cx="1943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Intervening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86300" y="5321300"/>
            <a:ext cx="1943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variables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731000" y="3759200"/>
            <a:ext cx="9144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In-store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behaviour</a:t>
            </a:r>
          </a:p>
          <a:p>
            <a:pPr eaLnBrk="1" fontAlgn="auto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051800" y="3771900"/>
            <a:ext cx="990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Buyer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051800" y="4013200"/>
            <a:ext cx="990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decisions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759700" y="5054600"/>
            <a:ext cx="12827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Dependent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variables</a:t>
            </a:r>
          </a:p>
          <a:p>
            <a:pPr eaLnBrk="1" fontAlgn="auto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6393" name="TextBox 25"/>
          <p:cNvSpPr txBox="1">
            <a:spLocks noChangeArrowheads="1"/>
          </p:cNvSpPr>
          <p:nvPr/>
        </p:nvSpPr>
        <p:spPr bwMode="auto">
          <a:xfrm>
            <a:off x="203200" y="6299200"/>
            <a:ext cx="8940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Learned behaviour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86394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05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"/>
          <p:cNvSpPr txBox="1"/>
          <p:nvPr/>
        </p:nvSpPr>
        <p:spPr>
          <a:xfrm>
            <a:off x="1130300" y="1498600"/>
            <a:ext cx="80137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6" b="1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Consumer Behaviour Model </a:t>
            </a:r>
            <a:r>
              <a:rPr lang="en-CA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(online)</a:t>
            </a:r>
          </a:p>
          <a:p>
            <a:pPr eaLnBrk="1" fontAlgn="auto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5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51000" y="2806700"/>
            <a:ext cx="1701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Cultural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14500" y="3581400"/>
            <a:ext cx="16383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Social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35100" y="4356100"/>
            <a:ext cx="19177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Psychological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22400" y="4927600"/>
            <a:ext cx="19304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Demographic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variables</a:t>
            </a:r>
          </a:p>
          <a:p>
            <a:pPr eaLnBrk="1" fontAlgn="auto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97300" y="2870200"/>
            <a:ext cx="1866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Brand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67100" y="3441700"/>
            <a:ext cx="2197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Marketing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67100" y="3683000"/>
            <a:ext cx="21971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communication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stimuli</a:t>
            </a:r>
          </a:p>
          <a:p>
            <a:pPr eaLnBrk="1" fontAlgn="auto" hangingPunct="1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06800" y="4292600"/>
            <a:ext cx="20574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Firm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606800" y="4546600"/>
            <a:ext cx="20574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capabilities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44900" y="4965700"/>
            <a:ext cx="20193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Intervening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variables</a:t>
            </a:r>
          </a:p>
          <a:p>
            <a:pPr eaLnBrk="1" fontAlgn="auto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54400" y="5588000"/>
            <a:ext cx="2209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Web site features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91200" y="3606800"/>
            <a:ext cx="32385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587500" algn="l"/>
              </a:tabLst>
              <a:defRPr/>
            </a:pPr>
            <a: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Clickstream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	Buyer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791200" y="3848100"/>
            <a:ext cx="32385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587500" algn="l"/>
              </a:tabLs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behaviour	decisions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778500" y="4978400"/>
            <a:ext cx="32512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Internet	Dependent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778500" y="5219700"/>
            <a:ext cx="32512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behaviour	variables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778500" y="5473700"/>
            <a:ext cx="32512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variables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23900" y="6134100"/>
            <a:ext cx="8420100" cy="596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Clickstream - The transaction log that consumer establish as they move about the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web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7412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83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USTOMER BEHAVIOUR MODELS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8800" y="1714500"/>
            <a:ext cx="8585200" cy="1041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Influence of store design on consumer behaviour</a:t>
            </a:r>
            <a:r>
              <a:rPr lang="en-CA" sz="238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8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Understanding the precise consumer movement</a:t>
            </a:r>
          </a:p>
          <a:p>
            <a:pPr eaLnBrk="1" fontAlgn="auto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8800" y="2921000"/>
            <a:ext cx="8585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Store design </a:t>
            </a:r>
            <a:r>
              <a:rPr lang="en-CA" sz="200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(High margin items on the right)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1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8800" y="3467100"/>
            <a:ext cx="8585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FFFFF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 Store design</a:t>
            </a:r>
            <a:r>
              <a:rPr lang="en-CA" sz="20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(Fresh Dairy products at the back)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8800" y="3987800"/>
            <a:ext cx="8585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WalMart and consumer tracking databases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8800" y="4483100"/>
            <a:ext cx="8585200" cy="927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Technical implementation, lowered cost, and its</a:t>
            </a:r>
            <a:r>
              <a:rPr lang="en-CA" sz="236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6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FFFFFF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comprehensiveness</a:t>
            </a:r>
          </a:p>
          <a:p>
            <a:pPr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6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8424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87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546100" y="7747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LICKSTREAM BEHAVIOUR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06400" y="1651000"/>
            <a:ext cx="8737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The transaction log that consumer establish as they move about the web.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06400" y="2209800"/>
            <a:ext cx="87376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Impact of background demographics of Internet users</a:t>
            </a:r>
            <a:r>
              <a:rPr lang="en-CA" sz="19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9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FFFFFF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10% of observed behaviour</a:t>
            </a:r>
          </a:p>
          <a:p>
            <a:pPr eaLnBrk="1" fontAlgn="auto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06400" y="3009900"/>
            <a:ext cx="8737600" cy="179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Important predictors of online consumer behaviour</a:t>
            </a:r>
            <a:r>
              <a:rPr lang="en-CA" sz="199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99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FFFFFF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sessions characteristics and clickstream behaviour</a:t>
            </a:r>
            <a:r>
              <a:rPr lang="en-CA" sz="199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99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6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To understand consumer needs at each moment</a:t>
            </a:r>
            <a:r>
              <a:rPr lang="en-CA" sz="198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98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How much they are willing to pay</a:t>
            </a:r>
          </a:p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6400" y="4914900"/>
            <a:ext cx="87376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Precise targeting communication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9447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1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P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URCHASING DECISION</a:t>
            </a: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OFFLINE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6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06400" y="1701800"/>
            <a:ext cx="87376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23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6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Awareness, need recognition   </a:t>
            </a:r>
            <a:r>
              <a:rPr lang="en-CA" sz="20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Mass media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4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06400" y="2197100"/>
            <a:ext cx="18034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23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6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Search</a:t>
            </a:r>
          </a:p>
          <a:p>
            <a:pPr eaLnBrk="1" fontAlgn="auto" hangingPunct="1">
              <a:lnSpc>
                <a:spcPts val="299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30900" y="2273300"/>
            <a:ext cx="1943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catalogue, add,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905500" y="2882900"/>
            <a:ext cx="32385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sales rep, store visit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6400" y="3429000"/>
            <a:ext cx="87376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23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6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Evaluation of alternatives      </a:t>
            </a:r>
            <a:r>
              <a:rPr lang="en-CA" sz="20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Ref group, mass media,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5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854700" y="4000500"/>
            <a:ext cx="32893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store visit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06400" y="4483100"/>
            <a:ext cx="22225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23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6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Purchase</a:t>
            </a:r>
          </a:p>
          <a:p>
            <a:pPr eaLnBrk="1" fontAlgn="auto" hangingPunct="1">
              <a:lnSpc>
                <a:spcPts val="299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842000" y="4559300"/>
            <a:ext cx="28194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Promotion, direct mail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6400" y="5130800"/>
            <a:ext cx="87376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23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6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Post-purchase behaviour       </a:t>
            </a:r>
            <a:r>
              <a:rPr lang="en-CA" sz="20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Warranties, service call,</a:t>
            </a:r>
          </a:p>
          <a:p>
            <a:pPr eaLnBrk="1" fontAlgn="auto" hangingPunct="1">
              <a:lnSpc>
                <a:spcPts val="26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2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78500" y="5702300"/>
            <a:ext cx="33655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parts and repairs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0477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71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P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URCHASING DECISION</a:t>
            </a: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ONLINE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30300" y="1752600"/>
            <a:ext cx="5092700" cy="406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6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Awareness, need recognition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048500" y="1803400"/>
            <a:ext cx="1689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Banner adds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30300" y="2171700"/>
            <a:ext cx="16764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>
                <a:solidFill>
                  <a:srgbClr val="469A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Search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34100" y="2222500"/>
            <a:ext cx="30099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Search engines, t-email,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21400" y="2705100"/>
            <a:ext cx="2451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catalogue, site visit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30300" y="3124200"/>
            <a:ext cx="80518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>
                <a:solidFill>
                  <a:srgbClr val="469A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Evaluation of alternatives</a:t>
            </a:r>
            <a:r>
              <a:rPr lang="en-CA" sz="20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   SE, catalogue, site visit,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21400" y="3657600"/>
            <a:ext cx="19304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product review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30300" y="4076700"/>
            <a:ext cx="20701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2">
                <a:solidFill>
                  <a:srgbClr val="469A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Purchase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34100" y="4127500"/>
            <a:ext cx="20447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On-line, t-email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30300" y="4559300"/>
            <a:ext cx="45466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>
                <a:solidFill>
                  <a:srgbClr val="469A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Post-purchase behaviour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134100" y="4610100"/>
            <a:ext cx="2070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e-mail, updates,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21400" y="5029200"/>
            <a:ext cx="30226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newsletters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06500" y="6070600"/>
            <a:ext cx="79375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e-Marketing is the sum of all activities a business conducts through the Internet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06500" y="6286500"/>
            <a:ext cx="79375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6" b="1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with the purpose of finding,  attracting, winning and retaining customers.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1505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7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/>
          <p:nvPr/>
        </p:nvSpPr>
        <p:spPr>
          <a:xfrm>
            <a:off x="558800" y="812800"/>
            <a:ext cx="85852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8" b="1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Shoppers; Browsers and Buyers</a:t>
            </a:r>
          </a:p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7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8800" y="1549400"/>
            <a:ext cx="5727700" cy="927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Complexity of online behaviour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Clickstream analysis</a:t>
            </a:r>
          </a:p>
          <a:p>
            <a:pPr eaLnBrk="1" fontAlgn="auto" hangingPunct="1">
              <a:lnSpc>
                <a:spcPts val="33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8800" y="2501900"/>
            <a:ext cx="57277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2755900" algn="l"/>
              </a:tabLst>
              <a:defRPr/>
            </a:pP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Buyers	40%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8800" y="2882900"/>
            <a:ext cx="5727700" cy="977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tabLst>
                <a:tab pos="2755900" algn="l"/>
              </a:tabLst>
              <a:defRPr/>
            </a:pP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Browsers	40%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Non-shoppers  20%</a:t>
            </a:r>
          </a:p>
          <a:p>
            <a:pPr eaLnBrk="1" fontAlgn="auto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8800" y="3822700"/>
            <a:ext cx="5727700" cy="927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Small percentage using banners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Company site 85%</a:t>
            </a:r>
          </a:p>
          <a:p>
            <a:pPr eaLnBrk="1" fontAlgn="auto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8800" y="4673600"/>
            <a:ext cx="5727700" cy="144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Specific products 80%</a:t>
            </a:r>
            <a:r>
              <a:rPr lang="en-CA" sz="24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2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Goal oriented shopping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Experiential shopping</a:t>
            </a:r>
          </a:p>
          <a:p>
            <a:pPr eaLnBrk="1" fontAlgn="auto" hangingPunct="1">
              <a:lnSpc>
                <a:spcPts val="37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388100" y="1676400"/>
            <a:ext cx="26416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Books	50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88100" y="1981200"/>
            <a:ext cx="26416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Music	43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88100" y="2286000"/>
            <a:ext cx="26416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CA" sz="20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Accessories	38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88100" y="2590800"/>
            <a:ext cx="26416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Software	29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388100" y="2895600"/>
            <a:ext cx="26416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Toys	27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88100" y="3200400"/>
            <a:ext cx="26416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Videos	24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88100" y="3505200"/>
            <a:ext cx="26416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Travel	23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388100" y="3810000"/>
            <a:ext cx="26416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CA" sz="20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Event thicket	25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2528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29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1130300" y="1460500"/>
            <a:ext cx="80137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6" b="1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Shoppers; Browsers and Buyers</a:t>
            </a:r>
          </a:p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7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3539" name="TextBox 3"/>
          <p:cNvSpPr txBox="1">
            <a:spLocks noChangeArrowheads="1"/>
          </p:cNvSpPr>
          <p:nvPr/>
        </p:nvSpPr>
        <p:spPr bwMode="auto">
          <a:xfrm>
            <a:off x="1130300" y="1892300"/>
            <a:ext cx="8013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Driving qualified traffic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30300" y="2438400"/>
            <a:ext cx="80137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Strategic link development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30300" y="2806700"/>
            <a:ext cx="80137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Search engine optimisation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0300" y="3149600"/>
            <a:ext cx="8013700" cy="1574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Article writing help and submission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Newsgroup and forum building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Newsletter development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E-mail marketing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30300" y="4622800"/>
            <a:ext cx="8013700" cy="1206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Banner creation and placement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Flash movie development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Site traffic analysis and reporting</a:t>
            </a:r>
          </a:p>
          <a:p>
            <a:pPr eaLnBrk="1" fontAlgn="auto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3544" name="TextBox 8"/>
          <p:cNvSpPr txBox="1">
            <a:spLocks noChangeArrowheads="1"/>
          </p:cNvSpPr>
          <p:nvPr/>
        </p:nvSpPr>
        <p:spPr bwMode="auto">
          <a:xfrm>
            <a:off x="6311900" y="6286500"/>
            <a:ext cx="2832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www.oakwebworks.com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93545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60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95288" y="765175"/>
            <a:ext cx="5129212" cy="49672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1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TYPES  OF  E-MARKETING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514350" indent="-514350"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8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Web Marketing</a:t>
            </a:r>
          </a:p>
          <a:p>
            <a:pPr marL="514350" indent="-514350"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CA" sz="28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514350" indent="-514350"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8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E-mail  Marketing</a:t>
            </a:r>
          </a:p>
          <a:p>
            <a:pPr marL="514350" indent="-514350"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CA" sz="28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514350" indent="-514350"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8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Social  Media  Marketing</a:t>
            </a:r>
          </a:p>
          <a:p>
            <a:pPr marL="514350" indent="-514350"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CA" sz="28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514350" indent="-514350"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8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Search Engine  Marketing</a:t>
            </a:r>
          </a:p>
          <a:p>
            <a:pPr marL="514350" indent="-514350"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CA" sz="28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514350" indent="-514350"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8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Electronic  </a:t>
            </a:r>
            <a:r>
              <a:rPr lang="en-CA" sz="2800" b="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BillBoard</a:t>
            </a:r>
            <a:r>
              <a:rPr lang="en-CA" sz="28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Marketing</a:t>
            </a:r>
          </a:p>
          <a:p>
            <a:pPr marL="514350" indent="-514350"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CA" sz="28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514350" indent="-514350"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8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M-Marketing (SMS )</a:t>
            </a:r>
          </a:p>
        </p:txBody>
      </p:sp>
      <p:pic>
        <p:nvPicPr>
          <p:cNvPr id="194562" name="Picture 11" descr="logo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-171450"/>
            <a:ext cx="38735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73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546100" y="6858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MARKETING</a:t>
            </a:r>
          </a:p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0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8800" y="1739900"/>
            <a:ext cx="85852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Marketing for the Web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8800" y="2336800"/>
            <a:ext cx="8585200" cy="711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4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To use the web as well as traditional channels to develop</a:t>
            </a:r>
            <a:r>
              <a:rPr lang="en-CA" sz="2004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 dirty="0">
                <a:solidFill>
                  <a:srgbClr val="FFFFFF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4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a positive and long-term relationship with customers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8800" y="3251200"/>
            <a:ext cx="8585200" cy="711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e-Marketing is Marketing that uses the Internet as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FFFFFF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manifestation media (Mark Sceats, 2006)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8800" y="4165600"/>
            <a:ext cx="7615238" cy="1231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4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</a:t>
            </a:r>
            <a:r>
              <a:rPr lang="en-CA" sz="2400" b="1" dirty="0">
                <a:solidFill>
                  <a:srgbClr val="000000"/>
                </a:solidFill>
                <a:latin typeface="American Typewriter Condensed"/>
                <a:ea typeface="+mn-ea"/>
                <a:cs typeface="American Typewriter Condensed"/>
              </a:rPr>
              <a:t>e-Marketing is the sum of all activities a business conducts</a:t>
            </a:r>
            <a:br>
              <a:rPr lang="en-CA" sz="2400" b="1" dirty="0">
                <a:solidFill>
                  <a:srgbClr val="000000"/>
                </a:solidFill>
                <a:latin typeface="American Typewriter Condensed"/>
                <a:ea typeface="+mn-ea"/>
                <a:cs typeface="American Typewriter Condensed"/>
              </a:rPr>
            </a:br>
            <a:r>
              <a:rPr lang="en-CA" sz="2400" b="1" dirty="0">
                <a:solidFill>
                  <a:srgbClr val="FFFFFF"/>
                </a:solidFill>
                <a:latin typeface="American Typewriter Condensed"/>
                <a:ea typeface="+mn-ea"/>
                <a:cs typeface="American Typewriter Condensed"/>
              </a:rPr>
              <a:t></a:t>
            </a:r>
            <a:r>
              <a:rPr lang="en-CA" sz="2400" b="1" dirty="0">
                <a:solidFill>
                  <a:srgbClr val="000000"/>
                </a:solidFill>
                <a:latin typeface="American Typewriter Condensed"/>
                <a:ea typeface="+mn-ea"/>
                <a:cs typeface="American Typewriter Condensed"/>
              </a:rPr>
              <a:t> through the Internet with the purpose of finding,</a:t>
            </a:r>
            <a:br>
              <a:rPr lang="en-CA" sz="2400" b="1" dirty="0">
                <a:solidFill>
                  <a:srgbClr val="000000"/>
                </a:solidFill>
                <a:latin typeface="American Typewriter Condensed"/>
                <a:ea typeface="+mn-ea"/>
                <a:cs typeface="American Typewriter Condensed"/>
              </a:rPr>
            </a:br>
            <a:r>
              <a:rPr lang="en-CA" sz="2400" b="1" dirty="0">
                <a:solidFill>
                  <a:srgbClr val="FFFFFF"/>
                </a:solidFill>
                <a:latin typeface="American Typewriter Condensed"/>
                <a:ea typeface="+mn-ea"/>
                <a:cs typeface="American Typewriter Condensed"/>
              </a:rPr>
              <a:t></a:t>
            </a:r>
            <a:r>
              <a:rPr lang="en-CA" sz="2400" b="1" dirty="0">
                <a:solidFill>
                  <a:srgbClr val="000000"/>
                </a:solidFill>
                <a:latin typeface="American Typewriter Condensed"/>
                <a:ea typeface="+mn-ea"/>
                <a:cs typeface="American Typewriter Condensed"/>
              </a:rPr>
              <a:t> attracting, winning and retaining customers (CISCO 2006).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54800" y="5905500"/>
            <a:ext cx="2489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WWW.ezinearticles.com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7160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998537" y="836613"/>
            <a:ext cx="6453188" cy="8286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6" b="1" dirty="0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E-Marketing Strategy &amp; Functions</a:t>
            </a:r>
          </a:p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796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5587" name="TextBox 3"/>
          <p:cNvSpPr txBox="1">
            <a:spLocks noChangeArrowheads="1"/>
          </p:cNvSpPr>
          <p:nvPr/>
        </p:nvSpPr>
        <p:spPr bwMode="auto">
          <a:xfrm>
            <a:off x="998537" y="1260475"/>
            <a:ext cx="74199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 dirty="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e-Marketing should ACHIEVE the Objectives below. These constitute</a:t>
            </a:r>
          </a:p>
          <a:p>
            <a:pPr eaLnBrk="1" hangingPunct="1">
              <a:lnSpc>
                <a:spcPts val="2100"/>
              </a:lnSpc>
            </a:pPr>
            <a:r>
              <a:rPr lang="en-CA" sz="1800" dirty="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e-Marketing Strategy</a:t>
            </a:r>
          </a:p>
          <a:p>
            <a:pPr eaLnBrk="1" hangingPunct="1">
              <a:lnSpc>
                <a:spcPts val="2100"/>
              </a:lnSpc>
            </a:pPr>
            <a:endParaRPr lang="en-CA" sz="1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8537" y="2096589"/>
            <a:ext cx="6835204" cy="222307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defRPr/>
            </a:pPr>
            <a:r>
              <a:rPr lang="en-CA" sz="2412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Personalisation</a:t>
            </a:r>
          </a:p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defRPr/>
            </a:pPr>
            <a:r>
              <a:rPr lang="en-CA" sz="2412" b="1" dirty="0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Choice of e-marketing and Why?</a:t>
            </a:r>
          </a:p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defRPr/>
            </a:pPr>
            <a:r>
              <a:rPr lang="en-CA" sz="2412" b="1" dirty="0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How the E-marketing will be carried out</a:t>
            </a:r>
          </a:p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defRPr/>
            </a:pPr>
            <a:r>
              <a:rPr lang="en-CA" sz="2412" b="1" dirty="0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Target  for the e-marketing and Why ?</a:t>
            </a:r>
            <a:endParaRPr lang="en-CA" sz="2400" dirty="0">
              <a:solidFill>
                <a:srgbClr val="000000"/>
              </a:solidFill>
              <a:latin typeface="Times New Roman"/>
            </a:endParaRPr>
          </a:p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defRPr/>
            </a:pPr>
            <a:r>
              <a:rPr lang="en-CA" sz="2410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Privacy Matters</a:t>
            </a:r>
            <a:endParaRPr lang="en-CA" sz="2410" b="1" dirty="0">
              <a:solidFill>
                <a:srgbClr val="000000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3391" y="3928564"/>
            <a:ext cx="9092233" cy="14819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defRPr/>
            </a:pPr>
            <a:r>
              <a:rPr lang="en-CA" sz="2410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Customer Service </a:t>
            </a:r>
            <a:r>
              <a:rPr lang="en-CA" sz="241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(All Relevant Info)</a:t>
            </a:r>
            <a:r>
              <a:rPr lang="en-CA" sz="24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Community </a:t>
            </a:r>
            <a:r>
              <a:rPr lang="en-CA" sz="2410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Building</a:t>
            </a:r>
          </a:p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defRPr/>
            </a:pPr>
            <a:r>
              <a:rPr lang="en-CA" sz="2410" b="1" dirty="0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Who will be in charge of E-marketing? </a:t>
            </a:r>
            <a:r>
              <a:rPr lang="en-CA" b="1" dirty="0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Process &amp; technical ?</a:t>
            </a:r>
            <a:endParaRPr lang="en-CA" b="1" dirty="0">
              <a:solidFill>
                <a:srgbClr val="000000"/>
              </a:solidFill>
              <a:latin typeface="Century Schoolbook Bold"/>
              <a:cs typeface="Century Schoolbook Bold"/>
            </a:endParaRP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8402" y="5022705"/>
            <a:ext cx="2289175" cy="7112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2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2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Site  Flair 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2079" y="5378305"/>
            <a:ext cx="4432522" cy="71045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</a:t>
            </a:r>
            <a:r>
              <a:rPr lang="en-CA" sz="2410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Customer Security issues</a:t>
            </a:r>
            <a:endParaRPr lang="en-CA" sz="2410" b="1" dirty="0">
              <a:solidFill>
                <a:srgbClr val="000000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8402" y="5793606"/>
            <a:ext cx="6617196" cy="10643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42900" indent="-342900"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defRPr/>
            </a:pPr>
            <a:r>
              <a:rPr lang="en-CA" sz="2410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Sales Promotion</a:t>
            </a:r>
          </a:p>
          <a:p>
            <a:pPr marL="342900" indent="-342900"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defRPr/>
            </a:pPr>
            <a:r>
              <a:rPr lang="en-CA" sz="2410" b="1" dirty="0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How the E-marketing will be evaluated</a:t>
            </a:r>
            <a:r>
              <a:rPr lang="en-CA" sz="2410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</a:t>
            </a:r>
            <a:endParaRPr lang="en-CA" sz="2410" b="1" dirty="0">
              <a:solidFill>
                <a:srgbClr val="000000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5594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43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546100" y="8890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Web 2.0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2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4213" y="1282700"/>
            <a:ext cx="7604125" cy="561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 b="1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 b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 term used to portray the range of technologies that will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9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1175" y="1562100"/>
            <a:ext cx="8093075" cy="561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6" b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enable users to network with each other and create information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9750" y="1854200"/>
            <a:ext cx="7443788" cy="561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8" b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instead of just downloading information from the Internet.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8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26289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Social Media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4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8313" y="3009900"/>
            <a:ext cx="7969250" cy="876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523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</a:t>
            </a:r>
            <a:r>
              <a:rPr lang="en-CA" sz="1896" b="1" i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Social Media is an internet tool for sharing information and</a:t>
            </a:r>
            <a:r>
              <a:rPr lang="en-CA" sz="1898" b="1" i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8" b="1" i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8" b="1" i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hosting discussion forums amongst the online community.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8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36703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Group of new kinds of online media, which encourages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81100" y="3937000"/>
            <a:ext cx="7962900" cy="660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contributions and feedback from everyone interested, and blurs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the line between publisher and audience.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6618" name="TextBox 10"/>
          <p:cNvSpPr txBox="1">
            <a:spLocks noChangeArrowheads="1"/>
          </p:cNvSpPr>
          <p:nvPr/>
        </p:nvSpPr>
        <p:spPr bwMode="auto">
          <a:xfrm>
            <a:off x="914400" y="4584700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CA" sz="15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It‘s a two-way conversation, different from traditional media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which is all about broadcasting.</a:t>
            </a:r>
          </a:p>
          <a:p>
            <a:pPr eaLnBrk="1" hangingPunct="1">
              <a:lnSpc>
                <a:spcPts val="220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5219700"/>
            <a:ext cx="8229600" cy="952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  <a:tab pos="266700" algn="l"/>
              </a:tabLs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Allows communities to form quickly, communicate effectively,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share content and personal opinions and swap different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perspectives about world issues.</a:t>
            </a:r>
          </a:p>
          <a:p>
            <a:pPr eaLnBrk="1" fontAlgn="auto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6620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7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546100" y="444500"/>
            <a:ext cx="8597900" cy="1066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W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HY PEOPLE VISIT SOCIAL NETWORKING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WEBSITES</a:t>
            </a: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447800"/>
            <a:ext cx="8597900" cy="1308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Keep in touch with friends and relatives</a:t>
            </a:r>
            <a:r>
              <a:rPr lang="en-CA" sz="217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7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Find old friends and relatives</a:t>
            </a:r>
          </a:p>
          <a:p>
            <a:pPr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832100"/>
            <a:ext cx="8597900" cy="1308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To share and store pictures and videos</a:t>
            </a:r>
            <a:r>
              <a:rPr lang="en-CA" sz="216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6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To make new friends</a:t>
            </a:r>
          </a:p>
          <a:p>
            <a:pPr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4203700"/>
            <a:ext cx="8597900" cy="1308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To play basic games like puzzles and scrabble</a:t>
            </a:r>
            <a:r>
              <a:rPr lang="en-CA" sz="217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7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To listen to music / watch videos</a:t>
            </a:r>
          </a:p>
          <a:p>
            <a:pPr eaLnBrk="1" fontAlgn="auto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7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58928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To keep up with current trends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7639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6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546100" y="6985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</a:t>
            </a:r>
            <a:r>
              <a:rPr lang="en-CA" sz="24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URRENT TRENDS IN SOCIAL NETWORKING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17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358900"/>
            <a:ext cx="8597900" cy="825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Facebook continues to enjoy rapid growth For e.g. it had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540 million unique users in May 2010.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171700"/>
            <a:ext cx="8597900" cy="1193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Bebo and MySpace have continued to decline, although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specialist sites such as Twitter and LinkedInhave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displayed strong growth rates over the last few years.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352800"/>
            <a:ext cx="8597900" cy="825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Women are more likely than men to be frequent visitors,</a:t>
            </a:r>
            <a:r>
              <a:rPr lang="en-CA" sz="21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as well as spending more time in total on social networks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4127500"/>
            <a:ext cx="83312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each month, according to comScore data.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5720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Research also shows that social networks appeal to a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2800" y="4940300"/>
            <a:ext cx="83312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wide range of age groups, from children aged 6 to adults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2800" y="5308600"/>
            <a:ext cx="83312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over 55 years of age.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5715000"/>
            <a:ext cx="8597900" cy="812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Social media tools are becoming mobile friendly enabling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users to access through phones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8667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776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546100" y="444500"/>
            <a:ext cx="8597900" cy="1066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W</a:t>
            </a:r>
            <a:r>
              <a:rPr lang="en-CA" sz="2402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HY SHOULD A BUSINESS CONSIDER</a:t>
            </a:r>
            <a:r>
              <a:rPr lang="en-CA" sz="24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SOCIAL MEDIA</a:t>
            </a: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25600"/>
            <a:ext cx="8597900" cy="1028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Widespread usage of social media tools For e.g. Facebook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is the most visited web site after Google costs less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compared to traditional marketing tools.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984500"/>
            <a:ext cx="8597900" cy="723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Less spamming - E.g. if someone watches a video, they do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it by choice hence more effective.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4051300"/>
            <a:ext cx="8597900" cy="723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More chances of becoming viral and hence better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awareness E.g.Blendtec.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5105400"/>
            <a:ext cx="8597900" cy="1016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Good quality information about users and their habits can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help them to reinforce loyalty by listening carefully to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what the users say</a:t>
            </a:r>
          </a:p>
          <a:p>
            <a:pPr eaLnBrk="1" fontAlgn="auto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9687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55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V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ARIOUS TYPES OF SOCIAL MEDIA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0707" name="TextBox 3"/>
          <p:cNvSpPr txBox="1">
            <a:spLocks noChangeArrowheads="1"/>
          </p:cNvSpPr>
          <p:nvPr/>
        </p:nvSpPr>
        <p:spPr bwMode="auto">
          <a:xfrm>
            <a:off x="4305300" y="2108200"/>
            <a:ext cx="48387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9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Social</a:t>
            </a:r>
          </a:p>
          <a:p>
            <a:pPr eaLnBrk="1" hangingPunct="1">
              <a:lnSpc>
                <a:spcPts val="1038"/>
              </a:lnSpc>
            </a:pP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152900" y="2247900"/>
            <a:ext cx="4991100" cy="165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8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2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networking</a:t>
            </a:r>
          </a:p>
          <a:p>
            <a:pPr eaLnBrk="1" fontAlgn="auto" hangingPunct="1">
              <a:lnSpc>
                <a:spcPts val="8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0709" name="TextBox 5"/>
          <p:cNvSpPr txBox="1">
            <a:spLocks noChangeArrowheads="1"/>
          </p:cNvSpPr>
          <p:nvPr/>
        </p:nvSpPr>
        <p:spPr bwMode="auto">
          <a:xfrm>
            <a:off x="3048000" y="2692400"/>
            <a:ext cx="927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en-CA" sz="9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Blogs</a:t>
            </a:r>
          </a:p>
          <a:p>
            <a:pPr eaLnBrk="1" hangingPunct="1">
              <a:lnSpc>
                <a:spcPts val="1038"/>
              </a:lnSpc>
            </a:pP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0710" name="TextBox 6"/>
          <p:cNvSpPr txBox="1">
            <a:spLocks noChangeArrowheads="1"/>
          </p:cNvSpPr>
          <p:nvPr/>
        </p:nvSpPr>
        <p:spPr bwMode="auto">
          <a:xfrm>
            <a:off x="2298700" y="3962400"/>
            <a:ext cx="1676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en-CA" sz="9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Video sharing</a:t>
            </a:r>
          </a:p>
          <a:p>
            <a:pPr eaLnBrk="1" hangingPunct="1">
              <a:lnSpc>
                <a:spcPts val="1038"/>
              </a:lnSpc>
            </a:pP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0711" name="TextBox 7"/>
          <p:cNvSpPr txBox="1">
            <a:spLocks noChangeArrowheads="1"/>
          </p:cNvSpPr>
          <p:nvPr/>
        </p:nvSpPr>
        <p:spPr bwMode="auto">
          <a:xfrm>
            <a:off x="2882900" y="5232400"/>
            <a:ext cx="1092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en-CA" sz="9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Play games</a:t>
            </a:r>
          </a:p>
          <a:p>
            <a:pPr eaLnBrk="1" hangingPunct="1">
              <a:lnSpc>
                <a:spcPts val="1038"/>
              </a:lnSpc>
            </a:pP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76700" y="3746500"/>
            <a:ext cx="1231900" cy="723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16764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00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Social</a:t>
            </a:r>
            <a: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00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Media</a:t>
            </a:r>
          </a:p>
          <a:p>
            <a:pPr eaLnBrk="1" fontAlgn="auto" hangingPunct="1">
              <a:lnSpc>
                <a:spcPts val="2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0713" name="TextBox 9"/>
          <p:cNvSpPr txBox="1">
            <a:spLocks noChangeArrowheads="1"/>
          </p:cNvSpPr>
          <p:nvPr/>
        </p:nvSpPr>
        <p:spPr bwMode="auto">
          <a:xfrm>
            <a:off x="4089400" y="5753100"/>
            <a:ext cx="1219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en-CA" sz="9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Photo sharing</a:t>
            </a:r>
          </a:p>
          <a:p>
            <a:pPr eaLnBrk="1" hangingPunct="1">
              <a:lnSpc>
                <a:spcPts val="1038"/>
              </a:lnSpc>
            </a:pP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0714" name="TextBox 10"/>
          <p:cNvSpPr txBox="1">
            <a:spLocks noChangeArrowheads="1"/>
          </p:cNvSpPr>
          <p:nvPr/>
        </p:nvSpPr>
        <p:spPr bwMode="auto">
          <a:xfrm>
            <a:off x="5600700" y="2692400"/>
            <a:ext cx="3441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en-CA" sz="9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Wiki</a:t>
            </a:r>
          </a:p>
          <a:p>
            <a:pPr eaLnBrk="1" hangingPunct="1">
              <a:lnSpc>
                <a:spcPts val="1038"/>
              </a:lnSpc>
            </a:pP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0715" name="TextBox 11"/>
          <p:cNvSpPr txBox="1">
            <a:spLocks noChangeArrowheads="1"/>
          </p:cNvSpPr>
          <p:nvPr/>
        </p:nvSpPr>
        <p:spPr bwMode="auto">
          <a:xfrm>
            <a:off x="6096000" y="3898900"/>
            <a:ext cx="2946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en-CA" sz="9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Social</a:t>
            </a:r>
          </a:p>
          <a:p>
            <a:pPr eaLnBrk="1" hangingPunct="1">
              <a:lnSpc>
                <a:spcPts val="1038"/>
              </a:lnSpc>
            </a:pP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0716" name="TextBox 12"/>
          <p:cNvSpPr txBox="1">
            <a:spLocks noChangeArrowheads="1"/>
          </p:cNvSpPr>
          <p:nvPr/>
        </p:nvSpPr>
        <p:spPr bwMode="auto">
          <a:xfrm>
            <a:off x="5905500" y="4038600"/>
            <a:ext cx="3136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900"/>
              </a:lnSpc>
            </a:pPr>
            <a:r>
              <a:rPr lang="en-CA" sz="9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bookmarking</a:t>
            </a:r>
          </a:p>
          <a:p>
            <a:pPr eaLnBrk="1" hangingPunct="1">
              <a:lnSpc>
                <a:spcPts val="950"/>
              </a:lnSpc>
            </a:pP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22900" y="5181600"/>
            <a:ext cx="3619500" cy="304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64008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Business</a:t>
            </a:r>
            <a:r>
              <a:rPr lang="en-CA" sz="9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9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00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networking</a:t>
            </a:r>
          </a:p>
          <a:p>
            <a:pPr eaLnBrk="1" fontAlgn="auto" hangingPunct="1">
              <a:lnSpc>
                <a:spcPts val="9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0718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88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OMMONLY USED SOCIAL MEDIA TOOLS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1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48100" y="2311400"/>
            <a:ext cx="52959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Twiter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63800" y="3009900"/>
            <a:ext cx="9906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Second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life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74900" y="4381500"/>
            <a:ext cx="1079500" cy="977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137160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63500" algn="l"/>
              </a:tabLs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Blogs,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forums,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and book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marking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92700" y="3035300"/>
            <a:ext cx="3937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Facebook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68700" y="3314700"/>
            <a:ext cx="5461000" cy="749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5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Social</a:t>
            </a:r>
          </a:p>
          <a:p>
            <a:pPr eaLnBrk="1" fontAlgn="auto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5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56000" y="3784600"/>
            <a:ext cx="5473700" cy="749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5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media</a:t>
            </a:r>
          </a:p>
          <a:p>
            <a:pPr eaLnBrk="1" fontAlgn="auto" hangingPunct="1">
              <a:lnSpc>
                <a:spcPts val="37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5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08400" y="4254500"/>
            <a:ext cx="5321300" cy="749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5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tools</a:t>
            </a:r>
          </a:p>
          <a:p>
            <a:pPr eaLnBrk="1" fontAlgn="auto" hangingPunct="1">
              <a:lnSpc>
                <a:spcPts val="37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5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07000" y="4762500"/>
            <a:ext cx="38227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Youtube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771900" y="5562600"/>
            <a:ext cx="5257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linkedin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1740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541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526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546100" y="444500"/>
            <a:ext cx="8597900" cy="1066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W</a:t>
            </a:r>
            <a:r>
              <a:rPr lang="en-CA" sz="2402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HAT CAN A BUSINESS DO WITH THESE</a:t>
            </a:r>
            <a:r>
              <a:rPr lang="en-CA" sz="24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TOOLS</a:t>
            </a: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129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Identify themselves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6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032000"/>
            <a:ext cx="85979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Enable the online community to associate with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the business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768600"/>
            <a:ext cx="85979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Offer help / share knowledge with web users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Personally meet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4925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the community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5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3911600"/>
            <a:ext cx="85979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Develop games / tools that will create awareness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and popularity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46228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amongst users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5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5054600"/>
            <a:ext cx="85979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Create virtual environment that will enable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users to create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57658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avatars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1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3787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725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546100" y="9271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4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H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OW CAN THEY DO</a:t>
            </a: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?</a:t>
            </a:r>
          </a:p>
          <a:p>
            <a:pPr eaLnBrk="1" fontAlgn="auto" hangingPunct="1">
              <a:lnSpc>
                <a:spcPts val="34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38300"/>
            <a:ext cx="85979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Main objective should be to build relationships</a:t>
            </a:r>
            <a:r>
              <a:rPr lang="en-CA" sz="24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rather than bombard with messages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438400"/>
            <a:ext cx="85979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Innovation is essential for achieving success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through social networks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251200"/>
            <a:ext cx="85979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Develop good content that can be shared via blogs</a:t>
            </a:r>
            <a:r>
              <a:rPr lang="en-CA" sz="24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(Current, Truth,comprehensive)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4064000"/>
            <a:ext cx="85979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Regular update with new content is essential For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e.g. two or three tweets a day</a:t>
            </a: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807" name="TextBox 7"/>
          <p:cNvSpPr txBox="1">
            <a:spLocks noChangeArrowheads="1"/>
          </p:cNvSpPr>
          <p:nvPr/>
        </p:nvSpPr>
        <p:spPr bwMode="auto">
          <a:xfrm>
            <a:off x="546100" y="4864100"/>
            <a:ext cx="85979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900"/>
              </a:lnSpc>
            </a:pPr>
            <a:r>
              <a:rPr lang="en-CA" sz="16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Social media tools should be used for ‗social</a:t>
            </a:r>
            <a:r>
              <a:rPr lang="en-CA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>
                <a:solidFill>
                  <a:srgbClr val="000000"/>
                </a:solidFill>
                <a:latin typeface="Times New Roman" charset="0"/>
              </a:rPr>
            </a:b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purpose‘ hence it should be informal, but</a:t>
            </a:r>
            <a:r>
              <a:rPr lang="en-CA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>
                <a:solidFill>
                  <a:srgbClr val="000000"/>
                </a:solidFill>
                <a:latin typeface="Times New Roman" charset="0"/>
              </a:rPr>
            </a:b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professional.</a:t>
            </a:r>
          </a:p>
          <a:p>
            <a:pPr eaLnBrk="1" hangingPunct="1">
              <a:lnSpc>
                <a:spcPts val="2900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04808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30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8" name="TextBox 2"/>
          <p:cNvSpPr txBox="1">
            <a:spLocks noChangeArrowheads="1"/>
          </p:cNvSpPr>
          <p:nvPr/>
        </p:nvSpPr>
        <p:spPr bwMode="auto">
          <a:xfrm>
            <a:off x="546100" y="977900"/>
            <a:ext cx="859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925"/>
              </a:lnSpc>
            </a:pP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E-M</a:t>
            </a: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ARKETING CON</a:t>
            </a: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‘</a:t>
            </a:r>
            <a:r>
              <a:rPr lang="en-CA" altLang="ja-JP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T</a:t>
            </a:r>
          </a:p>
          <a:p>
            <a:pPr eaLnBrk="1" hangingPunct="1">
              <a:lnSpc>
                <a:spcPts val="2925"/>
              </a:lnSpc>
            </a:pPr>
            <a:endParaRPr lang="en-CA" sz="2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5875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E-Marketing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4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905000"/>
            <a:ext cx="85979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Improving online visibility</a:t>
            </a:r>
            <a:r>
              <a:rPr lang="en-CA" sz="217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7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Search Engine visibility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7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654300"/>
            <a:ext cx="8597900" cy="673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Targeting the right customer through appropriate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segmentation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213100"/>
            <a:ext cx="85979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Analytical systems and data warehouses</a:t>
            </a:r>
            <a:r>
              <a:rPr lang="en-CA" sz="217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7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Effective website design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7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3898900"/>
            <a:ext cx="85979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Search engine Optimisation</a:t>
            </a:r>
            <a:r>
              <a:rPr lang="en-CA" sz="216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6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Visually appealing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6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4584700"/>
            <a:ext cx="85979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Appropriate technologies (JSP, ASP, HTML etc)</a:t>
            </a:r>
            <a:r>
              <a:rPr lang="en-CA" sz="215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5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E-Mail Marketing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5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52959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Banner ads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4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5626100"/>
            <a:ext cx="85979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Providing the link to other web sites</a:t>
            </a:r>
            <a:r>
              <a:rPr lang="en-CA" sz="216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6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Social Media Marketing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6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8187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93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546100" y="7620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S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OME SUCCESS STORIES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3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38300"/>
            <a:ext cx="8597900" cy="1104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Barrack Obama became the President of the United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States helped by the extensive usage of social media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tools and blogs. His website</a:t>
            </a:r>
          </a:p>
          <a:p>
            <a:pPr eaLnBrk="1" fontAlgn="auto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2641600"/>
            <a:ext cx="8331200" cy="774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www.mybarrackobama.com alone generated US $ 80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Million of revenue.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797300"/>
            <a:ext cx="8597900" cy="774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Dell generated $3M revenue through twitter by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directly interacting with its customers.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49657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IT Toolbox have grown their social network for IT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2800" y="5295900"/>
            <a:ext cx="8331200" cy="1104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professionals into multi million dollar business with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more than $8 Million in ad sales, and 1.7 million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pages of user generated content as of Jan. 1, 2008</a:t>
            </a:r>
          </a:p>
          <a:p>
            <a:pPr eaLnBrk="1" fontAlgn="auto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832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973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TextBox 2"/>
          <p:cNvSpPr txBox="1">
            <a:spLocks noChangeArrowheads="1"/>
          </p:cNvSpPr>
          <p:nvPr/>
        </p:nvSpPr>
        <p:spPr bwMode="auto">
          <a:xfrm>
            <a:off x="546100" y="990600"/>
            <a:ext cx="859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S</a:t>
            </a: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OME SUCCESS STORIES CON</a:t>
            </a: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‘</a:t>
            </a:r>
            <a:r>
              <a:rPr lang="en-CA" altLang="ja-JP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T</a:t>
            </a:r>
          </a:p>
          <a:p>
            <a:pPr eaLnBrk="1" hangingPunct="1">
              <a:lnSpc>
                <a:spcPts val="281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510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Butler sheet metal - a small family owned specialist sheet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930400"/>
            <a:ext cx="8331200" cy="181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metal fabricator based in Lancashire run the award winning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Tinbasher blog, one of the UK's most prominent business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blogs, and required a hosting company that could handle their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existing blog traffic as well as offering them further scope for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growth. This had a positive impact on search engine rankings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(Ranked number one in google search results).</a:t>
            </a:r>
          </a:p>
          <a:p>
            <a:pPr eaLnBrk="1" fontAlgn="auto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41148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Namecheap - a small company that sells domain names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4394200"/>
            <a:ext cx="8331200" cy="660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organised contests using Twitter during the Christmas period.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The winner was provided with a one year free domain name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6855" name="TextBox 7"/>
          <p:cNvSpPr txBox="1">
            <a:spLocks noChangeArrowheads="1"/>
          </p:cNvSpPr>
          <p:nvPr/>
        </p:nvSpPr>
        <p:spPr bwMode="auto">
          <a:xfrm>
            <a:off x="812800" y="4991100"/>
            <a:ext cx="833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88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from Namecheap. The outcome - ―Namecheap's site traffic</a:t>
            </a:r>
          </a:p>
          <a:p>
            <a:pPr eaLnBrk="1" hangingPunct="1">
              <a:lnSpc>
                <a:spcPts val="2188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6856" name="TextBox 8"/>
          <p:cNvSpPr txBox="1">
            <a:spLocks noChangeArrowheads="1"/>
          </p:cNvSpPr>
          <p:nvPr/>
        </p:nvSpPr>
        <p:spPr bwMode="auto">
          <a:xfrm>
            <a:off x="812800" y="5270500"/>
            <a:ext cx="8331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increased more than 10 percent in December, driving a 20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percent increase in domain registrations‖</a:t>
            </a:r>
          </a:p>
          <a:p>
            <a:pPr eaLnBrk="1" hangingPunct="1">
              <a:lnSpc>
                <a:spcPts val="220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06857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649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T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HE WAY FORWARD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4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00200"/>
            <a:ext cx="8597900" cy="1193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Social Media Marketing is becoming a popular tool.</a:t>
            </a:r>
            <a:r>
              <a:rPr lang="en-CA" sz="21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Internet is poised to become 3D soon with second life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as an example.</a:t>
            </a:r>
          </a:p>
          <a:p>
            <a:pPr eaLnBrk="1" fontAlgn="auto" hangingPunct="1">
              <a:lnSpc>
                <a:spcPts val="29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794000"/>
            <a:ext cx="8597900" cy="774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Social media coupled with 3D technologies will be the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next hype.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543300"/>
            <a:ext cx="8597900" cy="774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New positions such social media branding specialist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will not be uncommon.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4292600"/>
            <a:ext cx="8597900" cy="1104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With the advent of mobile applications, business will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continue to increase the usage of social media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marketing tactics.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5372100"/>
            <a:ext cx="8597900" cy="1104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Organisations have started to incorporate the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features of social media tools within CRM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applications and corporate communications.</a:t>
            </a:r>
          </a:p>
          <a:p>
            <a:pPr eaLnBrk="1" fontAlgn="auto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7880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086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CTIVITY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25400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Visiting the allocated e-commerce site, what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8900" name="TextBox 4"/>
          <p:cNvSpPr txBox="1">
            <a:spLocks noChangeArrowheads="1"/>
          </p:cNvSpPr>
          <p:nvPr/>
        </p:nvSpPr>
        <p:spPr bwMode="auto">
          <a:xfrm>
            <a:off x="812800" y="2882900"/>
            <a:ext cx="833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900"/>
              </a:lnSpc>
            </a:pP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actions could be taken to increase the likelihood</a:t>
            </a:r>
            <a:r>
              <a:rPr lang="en-CA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>
                <a:solidFill>
                  <a:srgbClr val="000000"/>
                </a:solidFill>
                <a:latin typeface="Times New Roman" charset="0"/>
              </a:rPr>
            </a:b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that shoppers and non-shoppers would purchase</a:t>
            </a:r>
          </a:p>
          <a:p>
            <a:pPr eaLnBrk="1" hangingPunct="1">
              <a:lnSpc>
                <a:spcPts val="2900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3632200"/>
            <a:ext cx="8331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on-line.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8902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87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546100" y="977900"/>
            <a:ext cx="5418138" cy="7397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</a:t>
            </a:r>
            <a:r>
              <a:rPr lang="en-CA" sz="24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ARKETING AND</a:t>
            </a:r>
            <a:r>
              <a:rPr lang="en-CA" sz="30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E-</a:t>
            </a:r>
            <a:r>
              <a:rPr lang="en-CA" sz="24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MARKETING</a:t>
            </a:r>
          </a:p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92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8800" y="1663700"/>
            <a:ext cx="85852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59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To use the web as well as traditional channels to develop a positive and long-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	term relationship with customers</a:t>
            </a:r>
            <a:r>
              <a:rPr lang="en-CA" sz="1596">
                <a:solidFill>
                  <a:srgbClr val="182C91"/>
                </a:solidFill>
                <a:latin typeface="Century Schoolbook"/>
                <a:ea typeface="+mn-ea"/>
                <a:cs typeface="Century Schoolbook"/>
              </a:rPr>
              <a:t>	.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8800" y="2247900"/>
            <a:ext cx="8585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E-commerce opens new channels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8800" y="2679700"/>
            <a:ext cx="8585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Marketing theories and practices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8800" y="3111500"/>
            <a:ext cx="85852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E-commerce and traditional models of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marketing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8800" y="3937000"/>
            <a:ext cx="8585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Marketing is a science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8800" y="4356100"/>
            <a:ext cx="85852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How people behaviour in the online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marketing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8800" y="5181600"/>
            <a:ext cx="8585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What kind of people go online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9210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14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NLINE ACTIVITIES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3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600" y="1752600"/>
            <a:ext cx="86614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Number of new online users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7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2600" y="2108200"/>
            <a:ext cx="8661400" cy="1397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The growth rate of online users</a:t>
            </a:r>
            <a:r>
              <a:rPr lang="en-CA" sz="237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7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Reliance on online growth rate</a:t>
            </a:r>
            <a:r>
              <a:rPr lang="en-CA" sz="236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6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Online activities</a:t>
            </a:r>
          </a:p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6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2600" y="3517900"/>
            <a:ext cx="86614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E-mail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1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2600" y="3962400"/>
            <a:ext cx="86614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Surf for fun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4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2600" y="4406900"/>
            <a:ext cx="86614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Visit an entertainment site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2600" y="4762500"/>
            <a:ext cx="8661400" cy="952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Look for information on hobbies</a:t>
            </a:r>
            <a:r>
              <a:rPr lang="en-CA" sz="232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2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Get news</a:t>
            </a:r>
          </a:p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2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0233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0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NLINE ACTIVITIES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3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54200" y="1955800"/>
            <a:ext cx="939800" cy="241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7597D9"/>
                </a:solidFill>
                <a:latin typeface="Century Schoolbook Bold"/>
                <a:ea typeface="+mn-ea"/>
                <a:cs typeface="Century Schoolbook Bold"/>
              </a:rPr>
              <a:t>Scope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02200" y="1955800"/>
            <a:ext cx="1587500" cy="241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7597D9"/>
                </a:solidFill>
                <a:latin typeface="Century Schoolbook Bold"/>
                <a:ea typeface="+mn-ea"/>
                <a:cs typeface="Century Schoolbook Bold"/>
              </a:rPr>
              <a:t>Percentage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81253" name="TextBox 5"/>
          <p:cNvSpPr txBox="1">
            <a:spLocks noChangeArrowheads="1"/>
          </p:cNvSpPr>
          <p:nvPr/>
        </p:nvSpPr>
        <p:spPr bwMode="auto">
          <a:xfrm>
            <a:off x="1854200" y="2209800"/>
            <a:ext cx="1231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63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E-mail</a:t>
            </a:r>
          </a:p>
          <a:p>
            <a:pPr eaLnBrk="1" hangingPunct="1">
              <a:lnSpc>
                <a:spcPts val="2063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181254" name="TextBox 6"/>
          <p:cNvSpPr txBox="1">
            <a:spLocks noChangeArrowheads="1"/>
          </p:cNvSpPr>
          <p:nvPr/>
        </p:nvSpPr>
        <p:spPr bwMode="auto">
          <a:xfrm>
            <a:off x="5511800" y="2209800"/>
            <a:ext cx="495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92</a:t>
            </a:r>
          </a:p>
          <a:p>
            <a:pPr eaLnBrk="1" hangingPunct="1">
              <a:lnSpc>
                <a:spcPts val="20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181255" name="TextBox 7"/>
          <p:cNvSpPr txBox="1">
            <a:spLocks noChangeArrowheads="1"/>
          </p:cNvSpPr>
          <p:nvPr/>
        </p:nvSpPr>
        <p:spPr bwMode="auto">
          <a:xfrm>
            <a:off x="1854200" y="2476500"/>
            <a:ext cx="2628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5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Surf the web for fun</a:t>
            </a:r>
          </a:p>
          <a:p>
            <a:pPr eaLnBrk="1" hangingPunct="1">
              <a:lnSpc>
                <a:spcPts val="2050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181256" name="TextBox 8"/>
          <p:cNvSpPr txBox="1">
            <a:spLocks noChangeArrowheads="1"/>
          </p:cNvSpPr>
          <p:nvPr/>
        </p:nvSpPr>
        <p:spPr bwMode="auto">
          <a:xfrm>
            <a:off x="5511800" y="2476500"/>
            <a:ext cx="584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84</a:t>
            </a:r>
          </a:p>
          <a:p>
            <a:pPr eaLnBrk="1" hangingPunct="1">
              <a:lnSpc>
                <a:spcPts val="20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181257" name="TextBox 9"/>
          <p:cNvSpPr txBox="1">
            <a:spLocks noChangeArrowheads="1"/>
          </p:cNvSpPr>
          <p:nvPr/>
        </p:nvSpPr>
        <p:spPr bwMode="auto">
          <a:xfrm>
            <a:off x="1854200" y="2743200"/>
            <a:ext cx="3556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Visit an entertainment site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Look for info on hobbies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1258" name="TextBox 10"/>
          <p:cNvSpPr txBox="1">
            <a:spLocks noChangeArrowheads="1"/>
          </p:cNvSpPr>
          <p:nvPr/>
        </p:nvSpPr>
        <p:spPr bwMode="auto">
          <a:xfrm>
            <a:off x="2768600" y="3276600"/>
            <a:ext cx="264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69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1259" name="TextBox 11"/>
          <p:cNvSpPr txBox="1">
            <a:spLocks noChangeArrowheads="1"/>
          </p:cNvSpPr>
          <p:nvPr/>
        </p:nvSpPr>
        <p:spPr bwMode="auto">
          <a:xfrm>
            <a:off x="1854200" y="3530600"/>
            <a:ext cx="355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Get news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54200" y="3797300"/>
            <a:ext cx="35560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Play or download games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Research</a:t>
            </a:r>
          </a:p>
          <a:p>
            <a:pPr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1261" name="TextBox 13"/>
          <p:cNvSpPr txBox="1">
            <a:spLocks noChangeArrowheads="1"/>
          </p:cNvSpPr>
          <p:nvPr/>
        </p:nvSpPr>
        <p:spPr bwMode="auto">
          <a:xfrm>
            <a:off x="1854200" y="4318000"/>
            <a:ext cx="3556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Listen to music online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Visit a chat room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1262" name="TextBox 14"/>
          <p:cNvSpPr txBox="1">
            <a:spLocks noChangeArrowheads="1"/>
          </p:cNvSpPr>
          <p:nvPr/>
        </p:nvSpPr>
        <p:spPr bwMode="auto">
          <a:xfrm>
            <a:off x="1854200" y="4838700"/>
            <a:ext cx="3556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Check sports scores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Employment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54200" y="5359400"/>
            <a:ext cx="3556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Games</a:t>
            </a:r>
          </a:p>
          <a:p>
            <a:pPr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1264" name="TextBox 16"/>
          <p:cNvSpPr txBox="1">
            <a:spLocks noChangeArrowheads="1"/>
          </p:cNvSpPr>
          <p:nvPr/>
        </p:nvSpPr>
        <p:spPr bwMode="auto">
          <a:xfrm>
            <a:off x="1854200" y="5613400"/>
            <a:ext cx="3556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Create a web page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Car search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1265" name="TextBox 17"/>
          <p:cNvSpPr txBox="1">
            <a:spLocks noChangeArrowheads="1"/>
          </p:cNvSpPr>
          <p:nvPr/>
        </p:nvSpPr>
        <p:spPr bwMode="auto">
          <a:xfrm>
            <a:off x="5511800" y="2743200"/>
            <a:ext cx="3517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83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1266" name="TextBox 18"/>
          <p:cNvSpPr txBox="1">
            <a:spLocks noChangeArrowheads="1"/>
          </p:cNvSpPr>
          <p:nvPr/>
        </p:nvSpPr>
        <p:spPr bwMode="auto">
          <a:xfrm>
            <a:off x="5511800" y="3530600"/>
            <a:ext cx="3517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68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511800" y="3797300"/>
            <a:ext cx="35179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66</a:t>
            </a:r>
          </a:p>
          <a:p>
            <a:pPr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1268" name="TextBox 20"/>
          <p:cNvSpPr txBox="1">
            <a:spLocks noChangeArrowheads="1"/>
          </p:cNvSpPr>
          <p:nvPr/>
        </p:nvSpPr>
        <p:spPr bwMode="auto">
          <a:xfrm>
            <a:off x="5511800" y="4051300"/>
            <a:ext cx="3517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66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1269" name="TextBox 21"/>
          <p:cNvSpPr txBox="1">
            <a:spLocks noChangeArrowheads="1"/>
          </p:cNvSpPr>
          <p:nvPr/>
        </p:nvSpPr>
        <p:spPr bwMode="auto">
          <a:xfrm>
            <a:off x="5511800" y="4318000"/>
            <a:ext cx="3517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59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1270" name="TextBox 22"/>
          <p:cNvSpPr txBox="1">
            <a:spLocks noChangeArrowheads="1"/>
          </p:cNvSpPr>
          <p:nvPr/>
        </p:nvSpPr>
        <p:spPr bwMode="auto">
          <a:xfrm>
            <a:off x="5511800" y="4572000"/>
            <a:ext cx="3517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55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1271" name="TextBox 23"/>
          <p:cNvSpPr txBox="1">
            <a:spLocks noChangeArrowheads="1"/>
          </p:cNvSpPr>
          <p:nvPr/>
        </p:nvSpPr>
        <p:spPr bwMode="auto">
          <a:xfrm>
            <a:off x="5511800" y="4838700"/>
            <a:ext cx="3517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47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1272" name="TextBox 24"/>
          <p:cNvSpPr txBox="1">
            <a:spLocks noChangeArrowheads="1"/>
          </p:cNvSpPr>
          <p:nvPr/>
        </p:nvSpPr>
        <p:spPr bwMode="auto">
          <a:xfrm>
            <a:off x="5511800" y="5092700"/>
            <a:ext cx="3517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26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511800" y="5359400"/>
            <a:ext cx="35179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26</a:t>
            </a:r>
          </a:p>
          <a:p>
            <a:pPr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1274" name="TextBox 26"/>
          <p:cNvSpPr txBox="1">
            <a:spLocks noChangeArrowheads="1"/>
          </p:cNvSpPr>
          <p:nvPr/>
        </p:nvSpPr>
        <p:spPr bwMode="auto">
          <a:xfrm>
            <a:off x="5511800" y="5613400"/>
            <a:ext cx="3517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24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1275" name="TextBox 27"/>
          <p:cNvSpPr txBox="1">
            <a:spLocks noChangeArrowheads="1"/>
          </p:cNvSpPr>
          <p:nvPr/>
        </p:nvSpPr>
        <p:spPr bwMode="auto">
          <a:xfrm>
            <a:off x="5511800" y="5880100"/>
            <a:ext cx="3517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21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540500" y="6299200"/>
            <a:ext cx="24892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www.InternetWorldStats.com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1277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8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622300" y="393700"/>
            <a:ext cx="85217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506" b="1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E-</a:t>
            </a:r>
            <a:r>
              <a:rPr lang="en-CA" sz="2014" b="1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MARKETING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9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22300" y="787400"/>
            <a:ext cx="6007100" cy="6953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916" b="1" dirty="0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O</a:t>
            </a:r>
            <a:r>
              <a:rPr lang="en-CA" sz="2328" b="1" dirty="0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NLINE PROFILES  &amp;  REPUTATION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57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2600" y="1739900"/>
            <a:ext cx="86614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The following sites compile estimates from different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2600" y="2070100"/>
            <a:ext cx="8661400" cy="774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industry analysts of e-commerce in different industries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and geographical markets.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2600" y="3060700"/>
            <a:ext cx="8661400" cy="711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4" b="1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 InternetWorldStats.com</a:t>
            </a:r>
            <a:r>
              <a:rPr lang="en-CA" sz="20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6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6" b="1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 nua.com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2600" y="3670300"/>
            <a:ext cx="8661400" cy="711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4" b="1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 Clickz.com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4" b="1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 itu.int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2600" y="4635500"/>
            <a:ext cx="86614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International Telecommunication Union(ITU) presents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82600" y="4965700"/>
            <a:ext cx="86614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data on The Internet and PC penetration in over 200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2600" y="5308600"/>
            <a:ext cx="86614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countries.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40500" y="6299200"/>
            <a:ext cx="26035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www.InternetWorldStats.com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2284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91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2"/>
          <p:cNvSpPr txBox="1"/>
          <p:nvPr/>
        </p:nvSpPr>
        <p:spPr>
          <a:xfrm>
            <a:off x="2057400" y="1587500"/>
            <a:ext cx="7086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990000"/>
                </a:solidFill>
                <a:latin typeface="Times New Roman Bold"/>
                <a:ea typeface="+mn-ea"/>
                <a:cs typeface="Times New Roman Bold"/>
              </a:rPr>
              <a:t>WORLD INTERNET USAGE AND POPULATION STATISTICS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159000"/>
            <a:ext cx="14859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World Regions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9600" y="26543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0" b="1">
                <a:solidFill>
                  <a:srgbClr val="D2601C"/>
                </a:solidFill>
                <a:latin typeface="Arial Bold"/>
                <a:ea typeface="+mn-ea"/>
                <a:cs typeface="Arial Bold"/>
              </a:rPr>
              <a:t>Africa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9600" y="29845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0" b="1">
                <a:solidFill>
                  <a:srgbClr val="D2601C"/>
                </a:solidFill>
                <a:latin typeface="Arial Bold"/>
                <a:ea typeface="+mn-ea"/>
                <a:cs typeface="Arial Bold"/>
              </a:rPr>
              <a:t>Asia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33274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2" b="1">
                <a:solidFill>
                  <a:srgbClr val="D2601C"/>
                </a:solidFill>
                <a:latin typeface="Arial Bold"/>
                <a:ea typeface="+mn-ea"/>
                <a:cs typeface="Arial Bold"/>
              </a:rPr>
              <a:t>Europe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9600" y="36576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0" b="1">
                <a:solidFill>
                  <a:srgbClr val="D2601C"/>
                </a:solidFill>
                <a:latin typeface="Arial Bold"/>
                <a:ea typeface="+mn-ea"/>
                <a:cs typeface="Arial Bold"/>
              </a:rPr>
              <a:t>Middle East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9600" y="39878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0" b="1">
                <a:solidFill>
                  <a:srgbClr val="D2601C"/>
                </a:solidFill>
                <a:latin typeface="Arial Bold"/>
                <a:ea typeface="+mn-ea"/>
                <a:cs typeface="Arial Bold"/>
              </a:rPr>
              <a:t>North America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9600" y="43307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0" b="1">
                <a:solidFill>
                  <a:srgbClr val="D2601C"/>
                </a:solidFill>
                <a:latin typeface="Arial Bold"/>
                <a:ea typeface="+mn-ea"/>
                <a:cs typeface="Arial Bold"/>
              </a:rPr>
              <a:t>Latin America/Caribbean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9600" y="46609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0" b="1">
                <a:solidFill>
                  <a:srgbClr val="D2601C"/>
                </a:solidFill>
                <a:latin typeface="Arial Bold"/>
                <a:ea typeface="+mn-ea"/>
                <a:cs typeface="Arial Bold"/>
              </a:rPr>
              <a:t>Oceania / Australia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9600" y="50038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0" b="1">
                <a:solidFill>
                  <a:srgbClr val="FF0000"/>
                </a:solidFill>
                <a:latin typeface="Arial Bold"/>
                <a:ea typeface="+mn-ea"/>
                <a:cs typeface="Arial Bold"/>
              </a:rPr>
              <a:t>WORLD TOTAL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54300" y="2070100"/>
            <a:ext cx="31369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016000" algn="l"/>
                <a:tab pos="2120900" algn="l"/>
              </a:tabLst>
              <a:defRPr/>
            </a:pPr>
            <a:r>
              <a:rPr lang="en-CA" sz="1006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Population	Internet Users</a:t>
            </a:r>
            <a:r>
              <a:rPr lang="en-CA" sz="1006" b="1">
                <a:solidFill>
                  <a:srgbClr val="FF0000"/>
                </a:solidFill>
                <a:latin typeface="Arial Bold"/>
                <a:ea typeface="+mn-ea"/>
                <a:cs typeface="Arial Bold"/>
              </a:rPr>
              <a:t>	Internet Users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54300" y="2247900"/>
            <a:ext cx="31369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041400" algn="l"/>
                <a:tab pos="2209800" algn="l"/>
              </a:tabLst>
              <a:defRPr/>
            </a:pPr>
            <a:r>
              <a:rPr lang="en-CA" sz="1006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( 2010 Est.)	Dec. 31, 2000</a:t>
            </a:r>
            <a:r>
              <a:rPr lang="en-CA" sz="1006" b="1">
                <a:solidFill>
                  <a:srgbClr val="FF0000"/>
                </a:solidFill>
                <a:latin typeface="Arial Bold"/>
                <a:ea typeface="+mn-ea"/>
                <a:cs typeface="Arial Bold"/>
              </a:rPr>
              <a:t>	Latest Data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794000" y="2654300"/>
            <a:ext cx="29972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333500" algn="l"/>
                <a:tab pos="23114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1,013,779,050	4,514,400	110,931,700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794000" y="2984500"/>
            <a:ext cx="29972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206500" algn="l"/>
                <a:tab pos="23114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3,834,792,852	114,304,000	825,094,396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895600" y="3327400"/>
            <a:ext cx="28956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104900" algn="l"/>
                <a:tab pos="2209800" algn="l"/>
              </a:tabLst>
              <a:defRPr/>
            </a:pPr>
            <a:r>
              <a:rPr lang="en-CA" sz="912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813,319,511	105,096,093	475,069,448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5600" y="3657600"/>
            <a:ext cx="28956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231900" algn="l"/>
                <a:tab pos="22733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212,336,924	3,284,800	63,240,946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895600" y="3987800"/>
            <a:ext cx="28956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104900" algn="l"/>
                <a:tab pos="22098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344,124,450	108,096,800	266,224,500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895600" y="4330700"/>
            <a:ext cx="28956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168400" algn="l"/>
                <a:tab pos="22098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592,556,972	18,068,919	204,689,836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959100" y="4660900"/>
            <a:ext cx="2832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168400" algn="l"/>
                <a:tab pos="22098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34,700,201	7,620,480	21,263,990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794000" y="5003800"/>
            <a:ext cx="29972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206500" algn="l"/>
                <a:tab pos="22225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6,845,609,960	360,985,492	1,966,514,816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956300" y="2070100"/>
            <a:ext cx="3086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104900" algn="l"/>
                <a:tab pos="1905000" algn="l"/>
              </a:tabLst>
              <a:defRPr/>
            </a:pPr>
            <a:r>
              <a:rPr lang="en-CA" sz="1006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Penetration	Growth	Users 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867400" y="2247900"/>
            <a:ext cx="3175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104900" algn="l"/>
                <a:tab pos="1993900" algn="l"/>
              </a:tabLst>
              <a:defRPr/>
            </a:pPr>
            <a:r>
              <a:rPr lang="en-CA" sz="1006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(% Population)	2000-2010	of Table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02400" y="26543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  <a:tab pos="17272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10.9 %	2,357.3 %	5.6 %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502400" y="29845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774700" algn="l"/>
                <a:tab pos="16637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21.5 %	621.8 %	42.0 %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502400" y="33274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774700" algn="l"/>
                <a:tab pos="1663700" algn="l"/>
              </a:tabLst>
              <a:defRPr/>
            </a:pPr>
            <a:r>
              <a:rPr lang="en-CA" sz="912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58.4 %	352.0 %	24.2 %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502400" y="36576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  <a:tab pos="17272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29.8 %	1,825.3 %	3.2 %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502400" y="39878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774700" algn="l"/>
                <a:tab pos="16637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77.4 %	146.3 %	13.5 %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502400" y="43307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  <a:tab pos="16637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34.5 %	1,032.8 %	10.4 %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502400" y="46609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774700" algn="l"/>
                <a:tab pos="17272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61.3 %	179.0 %	1.1 %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502400" y="50038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774700" algn="l"/>
                <a:tab pos="16002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28.7 %	444.8 %	100.0 %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311900" y="6070600"/>
            <a:ext cx="27305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www.InternetWorldStats.com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3329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27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Box 2"/>
          <p:cNvSpPr txBox="1"/>
          <p:nvPr/>
        </p:nvSpPr>
        <p:spPr>
          <a:xfrm>
            <a:off x="609600" y="939800"/>
            <a:ext cx="85344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When adults last used the Internet, by sex and age group, 2008 to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2010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460500"/>
            <a:ext cx="2324100" cy="241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Within the last 3 months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70300" y="1460500"/>
            <a:ext cx="1955800" cy="241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More than 3 months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56300" y="1460500"/>
            <a:ext cx="1193800" cy="241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Never used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097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2008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812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2009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416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2010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481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2008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307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2009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8514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2010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6896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2008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611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2009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834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2010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82600" y="2260600"/>
            <a:ext cx="10541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 Italic"/>
                <a:ea typeface="+mn-ea"/>
                <a:cs typeface="Century Schoolbook Italic"/>
              </a:rPr>
              <a:t>Per cent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2600" y="2540000"/>
            <a:ext cx="711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Men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30400" y="25400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540000" y="25400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80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200400" y="25400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79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924300" y="25400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533900" y="25400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016500" y="25400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676900" y="25400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20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273800" y="25400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17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934200" y="25400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16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82600" y="2819400"/>
            <a:ext cx="10287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Women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930400" y="28194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66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540000" y="28194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72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200400" y="28194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924300" y="2819400"/>
            <a:ext cx="3937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533900" y="2819400"/>
            <a:ext cx="3937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016500" y="2819400"/>
            <a:ext cx="3937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676900" y="28194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29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273800" y="28194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997700" y="28194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21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82600" y="3111500"/>
            <a:ext cx="609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All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930400" y="31115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71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540000" y="31115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76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200400" y="31115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77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924300" y="3111500"/>
            <a:ext cx="431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521200" y="3111500"/>
            <a:ext cx="431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016500" y="3111500"/>
            <a:ext cx="431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676900" y="31115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273800" y="31115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21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946900" y="31115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18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482600" y="3962400"/>
            <a:ext cx="8128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16-24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930400" y="39624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93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2540000" y="39624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96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200400" y="39624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97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3924300" y="39624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4584700" y="39624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5016500" y="39624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5727700" y="39624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6337300" y="39624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061200" y="39624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482600" y="4241800"/>
            <a:ext cx="8128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25-44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930400" y="42418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87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2540000" y="42418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92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3200400" y="42418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93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3924300" y="42418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584700" y="42418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5016500" y="42418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5740400" y="42418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8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6337300" y="42418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7061200" y="42418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482600" y="4521200"/>
            <a:ext cx="8255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45-54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1879600" y="45212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78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2476500" y="45212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81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3136900" y="45212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84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3860800" y="4521200"/>
            <a:ext cx="3937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4521200" y="4521200"/>
            <a:ext cx="3937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4953000" y="4521200"/>
            <a:ext cx="3937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5613400" y="45212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17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6210300" y="45212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16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6997700" y="45212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11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482600" y="4813300"/>
            <a:ext cx="8128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55-64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1879600" y="48133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2476500" y="48133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72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3149600" y="48133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72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3873500" y="48133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4533900" y="48133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4953000" y="48133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5613400" y="48133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6273800" y="48133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6997700" y="48133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22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482600" y="5092700"/>
            <a:ext cx="685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65+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7" name="TextBox 87"/>
          <p:cNvSpPr txBox="1"/>
          <p:nvPr/>
        </p:nvSpPr>
        <p:spPr>
          <a:xfrm>
            <a:off x="1879600" y="50927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26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2476500" y="50927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30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3136900" y="50927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32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3860800" y="5092700"/>
            <a:ext cx="431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1" name="TextBox 91"/>
          <p:cNvSpPr txBox="1"/>
          <p:nvPr/>
        </p:nvSpPr>
        <p:spPr>
          <a:xfrm>
            <a:off x="4533900" y="5092700"/>
            <a:ext cx="431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2" name="TextBox 92"/>
          <p:cNvSpPr txBox="1"/>
          <p:nvPr/>
        </p:nvSpPr>
        <p:spPr>
          <a:xfrm>
            <a:off x="4953000" y="5092700"/>
            <a:ext cx="431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3" name="TextBox 93"/>
          <p:cNvSpPr txBox="1"/>
          <p:nvPr/>
        </p:nvSpPr>
        <p:spPr>
          <a:xfrm>
            <a:off x="5613400" y="50927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70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4" name="TextBox 94"/>
          <p:cNvSpPr txBox="1"/>
          <p:nvPr/>
        </p:nvSpPr>
        <p:spPr>
          <a:xfrm>
            <a:off x="6273800" y="50927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5" name="TextBox 95"/>
          <p:cNvSpPr txBox="1"/>
          <p:nvPr/>
        </p:nvSpPr>
        <p:spPr>
          <a:xfrm>
            <a:off x="6997700" y="50927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60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6" name="TextBox 96"/>
          <p:cNvSpPr txBox="1"/>
          <p:nvPr/>
        </p:nvSpPr>
        <p:spPr>
          <a:xfrm>
            <a:off x="482600" y="5956300"/>
            <a:ext cx="86614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Base: UK adults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25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1583</Words>
  <Application>Microsoft Macintosh PowerPoint</Application>
  <PresentationFormat>On-screen Show (4:3)</PresentationFormat>
  <Paragraphs>419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  c.  Kachaka</dc:creator>
  <cp:lastModifiedBy>collins  c.  Kachaka</cp:lastModifiedBy>
  <cp:revision>6</cp:revision>
  <dcterms:created xsi:type="dcterms:W3CDTF">2017-04-24T12:53:28Z</dcterms:created>
  <dcterms:modified xsi:type="dcterms:W3CDTF">2018-07-09T12:59:13Z</dcterms:modified>
</cp:coreProperties>
</file>